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7077075" cy="93630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79725" y="702225"/>
            <a:ext cx="4718275" cy="3511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7700" y="4447450"/>
            <a:ext cx="5661650" cy="421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707700" y="4447450"/>
            <a:ext cx="5661650" cy="4213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79725" y="702225"/>
            <a:ext cx="4718275" cy="3511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6f15e3ab2d_0_0:notes"/>
          <p:cNvSpPr/>
          <p:nvPr>
            <p:ph idx="2" type="sldImg"/>
          </p:nvPr>
        </p:nvSpPr>
        <p:spPr>
          <a:xfrm>
            <a:off x="1179725" y="702225"/>
            <a:ext cx="4718400" cy="351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6f15e3ab2d_0_0:notes"/>
          <p:cNvSpPr txBox="1"/>
          <p:nvPr>
            <p:ph idx="1" type="body"/>
          </p:nvPr>
        </p:nvSpPr>
        <p:spPr>
          <a:xfrm>
            <a:off x="707700" y="4447450"/>
            <a:ext cx="5661600" cy="42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6f15e3ab2d_0_6:notes"/>
          <p:cNvSpPr/>
          <p:nvPr>
            <p:ph idx="2" type="sldImg"/>
          </p:nvPr>
        </p:nvSpPr>
        <p:spPr>
          <a:xfrm>
            <a:off x="1179725" y="702225"/>
            <a:ext cx="4718400" cy="351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6f15e3ab2d_0_6:notes"/>
          <p:cNvSpPr txBox="1"/>
          <p:nvPr>
            <p:ph idx="1" type="body"/>
          </p:nvPr>
        </p:nvSpPr>
        <p:spPr>
          <a:xfrm>
            <a:off x="707700" y="4447450"/>
            <a:ext cx="5661600" cy="42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6f15e3ab2d_0_12:notes"/>
          <p:cNvSpPr/>
          <p:nvPr>
            <p:ph idx="2" type="sldImg"/>
          </p:nvPr>
        </p:nvSpPr>
        <p:spPr>
          <a:xfrm>
            <a:off x="1179725" y="702225"/>
            <a:ext cx="4718400" cy="351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6f15e3ab2d_0_12:notes"/>
          <p:cNvSpPr txBox="1"/>
          <p:nvPr>
            <p:ph idx="1" type="body"/>
          </p:nvPr>
        </p:nvSpPr>
        <p:spPr>
          <a:xfrm>
            <a:off x="707700" y="4447450"/>
            <a:ext cx="5661600" cy="42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6f15e3ab2d_0_18:notes"/>
          <p:cNvSpPr/>
          <p:nvPr>
            <p:ph idx="2" type="sldImg"/>
          </p:nvPr>
        </p:nvSpPr>
        <p:spPr>
          <a:xfrm>
            <a:off x="1179725" y="702225"/>
            <a:ext cx="4718400" cy="351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6f15e3ab2d_0_18:notes"/>
          <p:cNvSpPr txBox="1"/>
          <p:nvPr>
            <p:ph idx="1" type="body"/>
          </p:nvPr>
        </p:nvSpPr>
        <p:spPr>
          <a:xfrm>
            <a:off x="707700" y="4447450"/>
            <a:ext cx="5661600" cy="42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6f15e3ab2d_0_24:notes"/>
          <p:cNvSpPr/>
          <p:nvPr>
            <p:ph idx="2" type="sldImg"/>
          </p:nvPr>
        </p:nvSpPr>
        <p:spPr>
          <a:xfrm>
            <a:off x="1179725" y="702225"/>
            <a:ext cx="4718400" cy="351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6f15e3ab2d_0_24:notes"/>
          <p:cNvSpPr txBox="1"/>
          <p:nvPr>
            <p:ph idx="1" type="body"/>
          </p:nvPr>
        </p:nvSpPr>
        <p:spPr>
          <a:xfrm>
            <a:off x="707700" y="4447450"/>
            <a:ext cx="5661600" cy="42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1615440" y="339422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/>
              <a:t>Partnering with Housing Lawyers During Covid</a:t>
            </a:r>
            <a:endParaRPr sz="4000"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sz="4000"/>
          </a:p>
        </p:txBody>
      </p:sp>
      <p:pic>
        <p:nvPicPr>
          <p:cNvPr descr="C:\Users\Janet\Downloads\the_waterfront_project_Inc_logo.jpg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8175" y="467013"/>
            <a:ext cx="5899265" cy="2517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31725" y="379875"/>
            <a:ext cx="47661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Lawyers Tools Under Covid 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+"/>
            </a:pPr>
            <a:r>
              <a:rPr lang="en-US"/>
              <a:t> Opportunities for Additional Time To Get Money Or Plan A Move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+	Increased Rental Assistance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+	The Moratorium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+	New Rules Around How to Apply Rental Assistance </a:t>
            </a:r>
            <a:endParaRPr/>
          </a:p>
        </p:txBody>
      </p:sp>
      <p:pic>
        <p:nvPicPr>
          <p:cNvPr descr="C:\Users\Janet\Downloads\the_waterfront_project_Inc_logo.jpg" id="92" name="Google Shape;9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500" y="191725"/>
            <a:ext cx="5383151" cy="185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838200" y="365125"/>
            <a:ext cx="51348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Opportunities for more time.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Case Management Conference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Court Rule allowing an adjournments for rental assistance 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Cases filed during the </a:t>
            </a:r>
            <a:r>
              <a:rPr lang="en-US"/>
              <a:t>moratorium</a:t>
            </a:r>
            <a:r>
              <a:rPr lang="en-US"/>
              <a:t> go first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BUT NOTE: ONLY HELPFUL IF CLIENTS ARE TAKING THE STEPS HOUSING COUNSELORS HELP THEM WITH</a:t>
            </a:r>
            <a:endParaRPr/>
          </a:p>
        </p:txBody>
      </p:sp>
      <p:pic>
        <p:nvPicPr>
          <p:cNvPr descr="C:\Users\Janet\Downloads\the_waterfront_project_Inc_logo.jpg"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500" y="191725"/>
            <a:ext cx="5973075" cy="163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61225" y="345825"/>
            <a:ext cx="52824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Increased Rental Assistance 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 Possible EPP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 ERA in some counties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 TRA extensions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 Individual Programs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BUT WE NEED DOCUMENTATION OF ATTEMPTS TO GET IT…. HELP HOUSING COUNSELORS!</a:t>
            </a:r>
            <a:endParaRPr/>
          </a:p>
        </p:txBody>
      </p:sp>
      <p:pic>
        <p:nvPicPr>
          <p:cNvPr descr="C:\Users\Janet\Downloads\the_waterfront_project_Inc_logo.jpg" id="106" name="Google Shape;10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500" y="191725"/>
            <a:ext cx="5973075" cy="163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838200" y="365125"/>
            <a:ext cx="52971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Moratorium Still Helps</a:t>
            </a:r>
            <a:endParaRPr u="sng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For those below 80% AMI Any Rental Arrears March 2020-December 2021 cannot be a reason for eviction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Certifications filed before January 2022 and eviction filed before January 2022 = case dismissed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/>
              <a:t>Certifications filed now could lead to dismissal of cases including moratorium arrears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FILE THOSE CERTIFICATIONS!!</a:t>
            </a:r>
            <a:endParaRPr/>
          </a:p>
        </p:txBody>
      </p:sp>
      <p:pic>
        <p:nvPicPr>
          <p:cNvPr descr="C:\Users\Janet\Downloads\the_waterfront_project_Inc_logo.jpg" id="113" name="Google Shape;11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500" y="191725"/>
            <a:ext cx="5973075" cy="163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838200" y="365125"/>
            <a:ext cx="52971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New Rules On Rental Assistance Application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Pre-COVID rental assistance applies to earliest arrears first. 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Now applies to post-moratorium arrears first.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HOUSING COUNSELORS: PARTIAL REPAYMENT HELPS!</a:t>
            </a:r>
            <a:endParaRPr/>
          </a:p>
        </p:txBody>
      </p:sp>
      <p:pic>
        <p:nvPicPr>
          <p:cNvPr descr="C:\Users\Janet\Downloads\the_waterfront_project_Inc_logo.jpg" id="120" name="Google Shape;12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500" y="191725"/>
            <a:ext cx="5973075" cy="163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