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heic" ContentType="image/p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1"/>
  </p:sldMasterIdLst>
  <p:notesMasterIdLst>
    <p:notesMasterId r:id="rId17"/>
  </p:notesMasterIdLst>
  <p:sldIdLst>
    <p:sldId id="257" r:id="rId2"/>
    <p:sldId id="330" r:id="rId3"/>
    <p:sldId id="331" r:id="rId4"/>
    <p:sldId id="339" r:id="rId5"/>
    <p:sldId id="325" r:id="rId6"/>
    <p:sldId id="329" r:id="rId7"/>
    <p:sldId id="334" r:id="rId8"/>
    <p:sldId id="328" r:id="rId9"/>
    <p:sldId id="335" r:id="rId10"/>
    <p:sldId id="338" r:id="rId11"/>
    <p:sldId id="337" r:id="rId12"/>
    <p:sldId id="336" r:id="rId13"/>
    <p:sldId id="332" r:id="rId14"/>
    <p:sldId id="333" r:id="rId15"/>
    <p:sldId id="327"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8F8D3BE-9399-4A09-945B-DE2C6749E130}">
          <p14:sldIdLst>
            <p14:sldId id="257"/>
            <p14:sldId id="330"/>
            <p14:sldId id="331"/>
            <p14:sldId id="339"/>
            <p14:sldId id="325"/>
            <p14:sldId id="329"/>
            <p14:sldId id="334"/>
            <p14:sldId id="328"/>
            <p14:sldId id="335"/>
            <p14:sldId id="338"/>
            <p14:sldId id="337"/>
            <p14:sldId id="336"/>
            <p14:sldId id="332"/>
            <p14:sldId id="333"/>
            <p14:sldId id="32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na Rainiero" initials="NR" lastIdx="2" clrIdx="0">
    <p:extLst>
      <p:ext uri="{19B8F6BF-5375-455C-9EA6-DF929625EA0E}">
        <p15:presenceInfo xmlns:p15="http://schemas.microsoft.com/office/powerpoint/2012/main" userId="S-1-5-21-3244472251-1752810287-2935068470-1692" providerId="AD"/>
      </p:ext>
    </p:extLst>
  </p:cmAuthor>
  <p:cmAuthor id="2" name="Kelvin Boddy" initials="KB" lastIdx="9" clrIdx="1">
    <p:extLst>
      <p:ext uri="{19B8F6BF-5375-455C-9EA6-DF929625EA0E}">
        <p15:presenceInfo xmlns:p15="http://schemas.microsoft.com/office/powerpoint/2012/main" userId="S-1-5-21-3244472251-1752810287-2935068470-11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05" autoAdjust="0"/>
    <p:restoredTop sz="92289" autoAdjust="0"/>
  </p:normalViewPr>
  <p:slideViewPr>
    <p:cSldViewPr snapToGrid="0">
      <p:cViewPr varScale="1">
        <p:scale>
          <a:sx n="75" d="100"/>
          <a:sy n="75" d="100"/>
        </p:scale>
        <p:origin x="1698"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BD3A57-65F7-481E-ADCB-7CF15AA49A41}" type="datetimeFigureOut">
              <a:rPr lang="en-US" smtClean="0"/>
              <a:t>6/10/2024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F04B8C-2373-4398-BC29-3F031DA8B777}" type="slidenum">
              <a:rPr lang="en-US" smtClean="0"/>
              <a:t>‹#›</a:t>
            </a:fld>
            <a:endParaRPr lang="en-US" dirty="0"/>
          </a:p>
        </p:txBody>
      </p:sp>
    </p:spTree>
    <p:extLst>
      <p:ext uri="{BB962C8B-B14F-4D97-AF65-F5344CB8AC3E}">
        <p14:creationId xmlns:p14="http://schemas.microsoft.com/office/powerpoint/2010/main" val="1213815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F04B8C-2373-4398-BC29-3F031DA8B777}" type="slidenum">
              <a:rPr lang="en-US" smtClean="0"/>
              <a:t>8</a:t>
            </a:fld>
            <a:endParaRPr lang="en-US" dirty="0"/>
          </a:p>
        </p:txBody>
      </p:sp>
    </p:spTree>
    <p:extLst>
      <p:ext uri="{BB962C8B-B14F-4D97-AF65-F5344CB8AC3E}">
        <p14:creationId xmlns:p14="http://schemas.microsoft.com/office/powerpoint/2010/main" val="1553105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solidFill>
                  <a:prstClr val="white">
                    <a:tint val="75000"/>
                    <a:alpha val="60000"/>
                  </a:prstClr>
                </a:solidFill>
              </a:rPr>
              <a:pPr/>
              <a:t>6/10/2024</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567840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solidFill>
                  <a:prstClr val="white">
                    <a:tint val="75000"/>
                    <a:alpha val="60000"/>
                  </a:prstClr>
                </a:solidFill>
              </a:rPr>
              <a:pPr/>
              <a:t>6/10/2024</a:t>
            </a:fld>
            <a:endParaRPr lang="en-US" dirty="0">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506743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solidFill>
                  <a:prstClr val="white">
                    <a:tint val="75000"/>
                    <a:alpha val="60000"/>
                  </a:prstClr>
                </a:solidFill>
              </a:rPr>
              <a:pPr/>
              <a:t>6/10/2024</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692737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solidFill>
                  <a:prstClr val="white">
                    <a:tint val="75000"/>
                    <a:alpha val="60000"/>
                  </a:prstClr>
                </a:solidFill>
              </a:rPr>
              <a:pPr/>
              <a:t>6/10/2024</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Tree>
    <p:extLst>
      <p:ext uri="{BB962C8B-B14F-4D97-AF65-F5344CB8AC3E}">
        <p14:creationId xmlns:p14="http://schemas.microsoft.com/office/powerpoint/2010/main" val="1054257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solidFill>
                  <a:prstClr val="white">
                    <a:tint val="75000"/>
                    <a:alpha val="60000"/>
                  </a:prstClr>
                </a:solidFill>
              </a:rPr>
              <a:pPr/>
              <a:t>6/10/2024</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185957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solidFill>
                  <a:prstClr val="white">
                    <a:tint val="75000"/>
                    <a:alpha val="60000"/>
                  </a:prstClr>
                </a:solidFill>
              </a:rPr>
              <a:pPr/>
              <a:t>6/10/2024</a:t>
            </a:fld>
            <a:endParaRPr lang="en-US" dirty="0">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651375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solidFill>
                  <a:prstClr val="white">
                    <a:tint val="75000"/>
                    <a:alpha val="60000"/>
                  </a:prstClr>
                </a:solidFill>
              </a:rPr>
              <a:pPr/>
              <a:t>6/10/2024</a:t>
            </a:fld>
            <a:endParaRPr lang="en-US" dirty="0">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681818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solidFill>
                  <a:prstClr val="white">
                    <a:tint val="75000"/>
                    <a:alpha val="60000"/>
                  </a:prstClr>
                </a:solidFill>
              </a:rPr>
              <a:pPr/>
              <a:t>6/10/2024</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605531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solidFill>
                  <a:prstClr val="white">
                    <a:tint val="75000"/>
                    <a:alpha val="60000"/>
                  </a:prstClr>
                </a:solidFill>
              </a:rPr>
              <a:pPr/>
              <a:t>6/10/2024</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83241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solidFill>
                  <a:prstClr val="white">
                    <a:tint val="75000"/>
                    <a:alpha val="60000"/>
                  </a:prstClr>
                </a:solidFill>
              </a:rPr>
              <a:pPr/>
              <a:t>6/10/2024</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612404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solidFill>
                  <a:prstClr val="white">
                    <a:tint val="75000"/>
                    <a:alpha val="60000"/>
                  </a:prstClr>
                </a:solidFill>
              </a:rPr>
              <a:pPr/>
              <a:t>6/10/2024</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817863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solidFill>
                  <a:prstClr val="white">
                    <a:tint val="75000"/>
                    <a:alpha val="60000"/>
                  </a:prstClr>
                </a:solidFill>
              </a:rPr>
              <a:pPr/>
              <a:t>6/10/2024</a:t>
            </a:fld>
            <a:endParaRPr lang="en-US" dirty="0">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61517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solidFill>
                  <a:prstClr val="white">
                    <a:tint val="75000"/>
                    <a:alpha val="60000"/>
                  </a:prstClr>
                </a:solidFill>
              </a:rPr>
              <a:pPr/>
              <a:t>6/10/2024</a:t>
            </a:fld>
            <a:endParaRPr lang="en-US" dirty="0">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176010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solidFill>
                  <a:prstClr val="white">
                    <a:tint val="75000"/>
                    <a:alpha val="60000"/>
                  </a:prstClr>
                </a:solidFill>
              </a:rPr>
              <a:pPr/>
              <a:t>6/10/2024</a:t>
            </a:fld>
            <a:endParaRPr lang="en-US" dirty="0">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81120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solidFill>
                  <a:prstClr val="white">
                    <a:tint val="75000"/>
                    <a:alpha val="60000"/>
                  </a:prstClr>
                </a:solidFill>
              </a:rPr>
              <a:pPr/>
              <a:t>6/10/2024</a:t>
            </a:fld>
            <a:endParaRPr lang="en-US" dirty="0">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433098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solidFill>
                  <a:prstClr val="white">
                    <a:tint val="75000"/>
                    <a:alpha val="60000"/>
                  </a:prstClr>
                </a:solidFill>
              </a:rPr>
              <a:pPr/>
              <a:t>6/10/2024</a:t>
            </a:fld>
            <a:endParaRPr lang="en-US" dirty="0">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1666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solidFill>
                  <a:prstClr val="white">
                    <a:tint val="75000"/>
                    <a:alpha val="60000"/>
                  </a:prstClr>
                </a:solidFill>
              </a:rPr>
              <a:pPr/>
              <a:t>6/10/2024</a:t>
            </a:fld>
            <a:endParaRPr lang="en-US" dirty="0">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292502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solidFill>
                  <a:prstClr val="white">
                    <a:tint val="75000"/>
                    <a:alpha val="60000"/>
                  </a:prstClr>
                </a:solidFill>
              </a:rPr>
              <a:pPr/>
              <a:t>6/10/2024</a:t>
            </a:fld>
            <a:endParaRPr lang="en-US" dirty="0">
              <a:solidFill>
                <a:prstClr val="white">
                  <a:tint val="75000"/>
                  <a:alpha val="60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solidFill>
                <a:prstClr val="white">
                  <a:tint val="75000"/>
                  <a:alpha val="60000"/>
                </a:prstClr>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260209611"/>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3.heic"/><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hyperlink" Target="mailto:cfrancomartin@hcdnnj.org" TargetMode="External"/><Relationship Id="rId7" Type="http://schemas.openxmlformats.org/officeDocument/2006/relationships/hyperlink" Target="https://www.hcdnnj.org/nrtc" TargetMode="External"/><Relationship Id="rId2" Type="http://schemas.openxmlformats.org/officeDocument/2006/relationships/hyperlink" Target="mailto:mhersh@hcdnnj.org" TargetMode="External"/><Relationship Id="rId1" Type="http://schemas.openxmlformats.org/officeDocument/2006/relationships/slideLayout" Target="../slideLayouts/slideLayout2.xml"/><Relationship Id="rId6" Type="http://schemas.openxmlformats.org/officeDocument/2006/relationships/hyperlink" Target="https://www.hcdnnj.org/legislativeday" TargetMode="External"/><Relationship Id="rId5" Type="http://schemas.openxmlformats.org/officeDocument/2006/relationships/hyperlink" Target="http://www.hcdnnj.org/policy-priorities" TargetMode="External"/><Relationship Id="rId4" Type="http://schemas.openxmlformats.org/officeDocument/2006/relationships/hyperlink" Target="mailto:cprieto@hcdnnj.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heic"/><Relationship Id="rId2" Type="http://schemas.openxmlformats.org/officeDocument/2006/relationships/image" Target="../media/image9.heic"/><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heic"/></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hcdnnj.org/nrtc"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njleg.state.nj.us/bill-search/2024/A2280"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njleg.state.nj.us/bill-search/2024/A2258"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5.heic"/><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050834" y="739099"/>
            <a:ext cx="1547629" cy="836866"/>
          </a:xfrm>
          <a:prstGeom prst="rect">
            <a:avLst/>
          </a:prstGeom>
        </p:spPr>
      </p:pic>
      <p:sp>
        <p:nvSpPr>
          <p:cNvPr id="2" name="Rectangle 1"/>
          <p:cNvSpPr/>
          <p:nvPr/>
        </p:nvSpPr>
        <p:spPr>
          <a:xfrm>
            <a:off x="0" y="0"/>
            <a:ext cx="12192000" cy="6858000"/>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p:cNvSpPr/>
          <p:nvPr/>
        </p:nvSpPr>
        <p:spPr>
          <a:xfrm>
            <a:off x="0" y="2339545"/>
            <a:ext cx="12192000" cy="1877437"/>
          </a:xfrm>
          <a:prstGeom prst="rect">
            <a:avLst/>
          </a:prstGeom>
        </p:spPr>
        <p:txBody>
          <a:bodyPr wrap="square">
            <a:spAutoFit/>
          </a:bodyPr>
          <a:lstStyle/>
          <a:p>
            <a:pPr algn="ctr"/>
            <a:r>
              <a:rPr lang="en-US" sz="7200" dirty="0" smtClean="0">
                <a:latin typeface="Calibri" panose="020F0502020204030204" pitchFamily="34" charset="0"/>
                <a:ea typeface="Calibri" panose="020F0502020204030204" pitchFamily="34" charset="0"/>
                <a:cs typeface="Calibri" panose="020F0502020204030204" pitchFamily="34" charset="0"/>
              </a:rPr>
              <a:t>Legislative Day 2024</a:t>
            </a:r>
            <a:br>
              <a:rPr lang="en-US" sz="7200" dirty="0" smtClean="0">
                <a:latin typeface="Calibri" panose="020F0502020204030204" pitchFamily="34" charset="0"/>
                <a:ea typeface="Calibri" panose="020F0502020204030204" pitchFamily="34" charset="0"/>
                <a:cs typeface="Calibri" panose="020F0502020204030204" pitchFamily="34" charset="0"/>
              </a:rPr>
            </a:br>
            <a:r>
              <a:rPr lang="en-US" sz="4400" i="1" dirty="0">
                <a:latin typeface="Calibri" panose="020F0502020204030204" pitchFamily="34" charset="0"/>
                <a:cs typeface="Calibri" panose="020F0502020204030204" pitchFamily="34" charset="0"/>
              </a:rPr>
              <a:t>Building Up </a:t>
            </a:r>
            <a:r>
              <a:rPr lang="en-US" sz="4400" i="1" dirty="0" smtClean="0">
                <a:latin typeface="Calibri" panose="020F0502020204030204" pitchFamily="34" charset="0"/>
                <a:cs typeface="Calibri" panose="020F0502020204030204" pitchFamily="34" charset="0"/>
              </a:rPr>
              <a:t>Communities. </a:t>
            </a:r>
            <a:r>
              <a:rPr lang="en-US" sz="4400" i="1" dirty="0">
                <a:latin typeface="Calibri" panose="020F0502020204030204" pitchFamily="34" charset="0"/>
                <a:cs typeface="Calibri" panose="020F0502020204030204" pitchFamily="34" charset="0"/>
              </a:rPr>
              <a:t>Breaking Down Barriers</a:t>
            </a:r>
            <a:endParaRPr lang="en-US" sz="4400" b="1" i="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11167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860C0D-B89F-50C6-8D46-A918296D37C3}"/>
              </a:ext>
            </a:extLst>
          </p:cNvPr>
          <p:cNvSpPr>
            <a:spLocks noGrp="1"/>
          </p:cNvSpPr>
          <p:nvPr>
            <p:ph type="title"/>
          </p:nvPr>
        </p:nvSpPr>
        <p:spPr>
          <a:xfrm>
            <a:off x="646111" y="452718"/>
            <a:ext cx="9404723" cy="726377"/>
          </a:xfrm>
        </p:spPr>
        <p:txBody>
          <a:bodyPr/>
          <a:lstStyle/>
          <a:p>
            <a:r>
              <a:rPr lang="en-US" sz="3200" dirty="0" smtClean="0"/>
              <a:t>Legislative Day 2024: Committee Schedule</a:t>
            </a:r>
            <a:endParaRPr lang="en-US" sz="3200" dirty="0"/>
          </a:p>
        </p:txBody>
      </p:sp>
      <p:sp>
        <p:nvSpPr>
          <p:cNvPr id="3" name="Content Placeholder 2">
            <a:extLst>
              <a:ext uri="{FF2B5EF4-FFF2-40B4-BE49-F238E27FC236}">
                <a16:creationId xmlns="" xmlns:a16="http://schemas.microsoft.com/office/drawing/2014/main" id="{2230FA6F-8A74-E480-BCE3-E5B40683735E}"/>
              </a:ext>
            </a:extLst>
          </p:cNvPr>
          <p:cNvSpPr>
            <a:spLocks noGrp="1"/>
          </p:cNvSpPr>
          <p:nvPr>
            <p:ph idx="1"/>
          </p:nvPr>
        </p:nvSpPr>
        <p:spPr>
          <a:xfrm>
            <a:off x="646111" y="1331259"/>
            <a:ext cx="5357647" cy="4600309"/>
          </a:xfrm>
        </p:spPr>
        <p:txBody>
          <a:bodyPr>
            <a:normAutofit/>
          </a:bodyPr>
          <a:lstStyle/>
          <a:p>
            <a:r>
              <a:rPr lang="en-US" dirty="0" smtClean="0"/>
              <a:t>10 a.m.: Assembly </a:t>
            </a:r>
            <a:r>
              <a:rPr lang="en-US" dirty="0"/>
              <a:t>Children, Families and Food Security </a:t>
            </a:r>
            <a:r>
              <a:rPr lang="en-US" dirty="0" smtClean="0"/>
              <a:t>– Committee </a:t>
            </a:r>
            <a:r>
              <a:rPr lang="en-US" dirty="0"/>
              <a:t>Room 15, 4</a:t>
            </a:r>
            <a:r>
              <a:rPr lang="en-US" baseline="30000" dirty="0"/>
              <a:t>th</a:t>
            </a:r>
            <a:r>
              <a:rPr lang="en-US" dirty="0"/>
              <a:t> Floor</a:t>
            </a:r>
          </a:p>
          <a:p>
            <a:r>
              <a:rPr lang="en-US" dirty="0" smtClean="0"/>
              <a:t>10 a.m.: Assembly </a:t>
            </a:r>
            <a:r>
              <a:rPr lang="en-US" dirty="0"/>
              <a:t>Financial Institutions and Insurance </a:t>
            </a:r>
            <a:r>
              <a:rPr lang="en-US" dirty="0" smtClean="0"/>
              <a:t>– Committee </a:t>
            </a:r>
            <a:r>
              <a:rPr lang="en-US" dirty="0"/>
              <a:t>Room 11, 4</a:t>
            </a:r>
            <a:r>
              <a:rPr lang="en-US" baseline="30000" dirty="0"/>
              <a:t>th</a:t>
            </a:r>
            <a:r>
              <a:rPr lang="en-US" dirty="0"/>
              <a:t> Floor</a:t>
            </a:r>
          </a:p>
          <a:p>
            <a:r>
              <a:rPr lang="en-US" dirty="0" smtClean="0"/>
              <a:t>1 p.m.: Assembly </a:t>
            </a:r>
            <a:r>
              <a:rPr lang="en-US" dirty="0"/>
              <a:t>Housing </a:t>
            </a:r>
            <a:r>
              <a:rPr lang="en-US" dirty="0" smtClean="0"/>
              <a:t>Committee -- Committee </a:t>
            </a:r>
            <a:r>
              <a:rPr lang="en-US" dirty="0"/>
              <a:t>Room 9, 3</a:t>
            </a:r>
            <a:r>
              <a:rPr lang="en-US" baseline="30000" dirty="0"/>
              <a:t>rd</a:t>
            </a:r>
            <a:r>
              <a:rPr lang="en-US" dirty="0"/>
              <a:t> </a:t>
            </a:r>
            <a:r>
              <a:rPr lang="en-US" dirty="0" smtClean="0"/>
              <a:t>Floor</a:t>
            </a:r>
          </a:p>
          <a:p>
            <a:r>
              <a:rPr lang="en-US" i="1" dirty="0" smtClean="0"/>
              <a:t>Senate Committees Pending</a:t>
            </a:r>
            <a:endParaRPr lang="en-US" i="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331259"/>
            <a:ext cx="5476020" cy="4107015"/>
          </a:xfrm>
          <a:prstGeom prst="rect">
            <a:avLst/>
          </a:prstGeom>
        </p:spPr>
      </p:pic>
    </p:spTree>
    <p:extLst>
      <p:ext uri="{BB962C8B-B14F-4D97-AF65-F5344CB8AC3E}">
        <p14:creationId xmlns:p14="http://schemas.microsoft.com/office/powerpoint/2010/main" val="23953740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860C0D-B89F-50C6-8D46-A918296D37C3}"/>
              </a:ext>
            </a:extLst>
          </p:cNvPr>
          <p:cNvSpPr>
            <a:spLocks noGrp="1"/>
          </p:cNvSpPr>
          <p:nvPr>
            <p:ph type="title"/>
          </p:nvPr>
        </p:nvSpPr>
        <p:spPr>
          <a:xfrm>
            <a:off x="646111" y="452718"/>
            <a:ext cx="9404723" cy="726377"/>
          </a:xfrm>
        </p:spPr>
        <p:txBody>
          <a:bodyPr/>
          <a:lstStyle/>
          <a:p>
            <a:r>
              <a:rPr lang="en-US" sz="3200" dirty="0" smtClean="0"/>
              <a:t>Legislative Day 2024 – Advocacy Materials</a:t>
            </a:r>
            <a:endParaRPr lang="en-US" sz="3200" dirty="0"/>
          </a:p>
        </p:txBody>
      </p:sp>
      <p:sp>
        <p:nvSpPr>
          <p:cNvPr id="3" name="Content Placeholder 2">
            <a:extLst>
              <a:ext uri="{FF2B5EF4-FFF2-40B4-BE49-F238E27FC236}">
                <a16:creationId xmlns="" xmlns:a16="http://schemas.microsoft.com/office/drawing/2014/main" id="{2230FA6F-8A74-E480-BCE3-E5B40683735E}"/>
              </a:ext>
            </a:extLst>
          </p:cNvPr>
          <p:cNvSpPr>
            <a:spLocks noGrp="1"/>
          </p:cNvSpPr>
          <p:nvPr>
            <p:ph idx="1"/>
          </p:nvPr>
        </p:nvSpPr>
        <p:spPr>
          <a:xfrm>
            <a:off x="646111" y="1331259"/>
            <a:ext cx="5357647" cy="4600309"/>
          </a:xfrm>
        </p:spPr>
        <p:txBody>
          <a:bodyPr>
            <a:normAutofit/>
          </a:bodyPr>
          <a:lstStyle/>
          <a:p>
            <a:r>
              <a:rPr lang="en-US" dirty="0" smtClean="0"/>
              <a:t>2024-2025 Policy Priorities</a:t>
            </a:r>
          </a:p>
          <a:p>
            <a:r>
              <a:rPr lang="en-US" dirty="0" smtClean="0"/>
              <a:t>Primers on Code Red, Appraisal Bias, and Creditworthiness</a:t>
            </a:r>
          </a:p>
          <a:p>
            <a:r>
              <a:rPr lang="en-US" dirty="0" smtClean="0"/>
              <a:t>NRTC Toolkit</a:t>
            </a:r>
          </a:p>
          <a:p>
            <a:r>
              <a:rPr lang="en-US" dirty="0" smtClean="0"/>
              <a:t>Affordable Housing Trust Fund Primer</a:t>
            </a:r>
          </a:p>
          <a:p>
            <a:r>
              <a:rPr lang="en-US" dirty="0" smtClean="0"/>
              <a:t>2023 Year in Review</a:t>
            </a:r>
          </a:p>
          <a:p>
            <a:r>
              <a:rPr lang="en-US" dirty="0" smtClean="0"/>
              <a:t>Legislative Advocacy Do’s and Don’ts</a:t>
            </a:r>
          </a:p>
          <a:p>
            <a:r>
              <a:rPr lang="en-US" dirty="0" smtClean="0"/>
              <a:t>Legislator Directory</a:t>
            </a:r>
          </a:p>
          <a:p>
            <a:r>
              <a:rPr lang="en-US" dirty="0" smtClean="0"/>
              <a:t>State House Map</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5484" y="1233237"/>
            <a:ext cx="1590683" cy="224990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9253" y="1233237"/>
            <a:ext cx="1590683" cy="224990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3414" y="1233236"/>
            <a:ext cx="1590683" cy="224990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3415" y="3601612"/>
            <a:ext cx="1590683" cy="2219547"/>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797" t="1953" b="4949"/>
          <a:stretch/>
        </p:blipFill>
        <p:spPr>
          <a:xfrm>
            <a:off x="8052619" y="3601613"/>
            <a:ext cx="1690336" cy="2219633"/>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52258" y="3587084"/>
            <a:ext cx="1689901" cy="2253201"/>
          </a:xfrm>
          <a:prstGeom prst="rect">
            <a:avLst/>
          </a:prstGeom>
        </p:spPr>
      </p:pic>
    </p:spTree>
    <p:extLst>
      <p:ext uri="{BB962C8B-B14F-4D97-AF65-F5344CB8AC3E}">
        <p14:creationId xmlns:p14="http://schemas.microsoft.com/office/powerpoint/2010/main" val="7217535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860C0D-B89F-50C6-8D46-A918296D37C3}"/>
              </a:ext>
            </a:extLst>
          </p:cNvPr>
          <p:cNvSpPr>
            <a:spLocks noGrp="1"/>
          </p:cNvSpPr>
          <p:nvPr>
            <p:ph type="title"/>
          </p:nvPr>
        </p:nvSpPr>
        <p:spPr>
          <a:xfrm>
            <a:off x="646111" y="452718"/>
            <a:ext cx="9404723" cy="726377"/>
          </a:xfrm>
        </p:spPr>
        <p:txBody>
          <a:bodyPr/>
          <a:lstStyle/>
          <a:p>
            <a:r>
              <a:rPr lang="en-US" sz="3200" dirty="0" smtClean="0"/>
              <a:t>Legislative Day 2024: Where We’ll Be</a:t>
            </a:r>
            <a:endParaRPr lang="en-US" sz="3200" dirty="0"/>
          </a:p>
        </p:txBody>
      </p:sp>
      <p:sp>
        <p:nvSpPr>
          <p:cNvPr id="3" name="Content Placeholder 2">
            <a:extLst>
              <a:ext uri="{FF2B5EF4-FFF2-40B4-BE49-F238E27FC236}">
                <a16:creationId xmlns="" xmlns:a16="http://schemas.microsoft.com/office/drawing/2014/main" id="{2230FA6F-8A74-E480-BCE3-E5B40683735E}"/>
              </a:ext>
            </a:extLst>
          </p:cNvPr>
          <p:cNvSpPr>
            <a:spLocks noGrp="1"/>
          </p:cNvSpPr>
          <p:nvPr>
            <p:ph idx="1"/>
          </p:nvPr>
        </p:nvSpPr>
        <p:spPr>
          <a:xfrm>
            <a:off x="646111" y="1331259"/>
            <a:ext cx="6428457" cy="4939865"/>
          </a:xfrm>
        </p:spPr>
        <p:txBody>
          <a:bodyPr>
            <a:normAutofit/>
          </a:bodyPr>
          <a:lstStyle/>
          <a:p>
            <a:r>
              <a:rPr lang="en-US" dirty="0" smtClean="0"/>
              <a:t>Throughout the day, Network Staff will be located in strategic places in and around the State House, including:</a:t>
            </a:r>
          </a:p>
          <a:p>
            <a:r>
              <a:rPr lang="en-US" dirty="0" smtClean="0"/>
              <a:t>Network Offices – 145 W. Hanover St.</a:t>
            </a:r>
          </a:p>
          <a:p>
            <a:r>
              <a:rPr lang="en-US" dirty="0" smtClean="0"/>
              <a:t>Café NJ – State House</a:t>
            </a:r>
          </a:p>
          <a:p>
            <a:r>
              <a:rPr lang="en-US" dirty="0"/>
              <a:t>Assembly Children, Families and Food </a:t>
            </a:r>
            <a:r>
              <a:rPr lang="en-US" dirty="0" smtClean="0"/>
              <a:t>Security – 10 a.m., Committee Room 15, 4</a:t>
            </a:r>
            <a:r>
              <a:rPr lang="en-US" baseline="30000" dirty="0" smtClean="0"/>
              <a:t>th</a:t>
            </a:r>
            <a:r>
              <a:rPr lang="en-US" dirty="0" smtClean="0"/>
              <a:t> Floor</a:t>
            </a:r>
          </a:p>
          <a:p>
            <a:r>
              <a:rPr lang="en-US" dirty="0"/>
              <a:t>Assembly Financial Institutions and </a:t>
            </a:r>
            <a:r>
              <a:rPr lang="en-US" dirty="0" smtClean="0"/>
              <a:t>Insurance – 10 a.m., Committee Room 11, 4</a:t>
            </a:r>
            <a:r>
              <a:rPr lang="en-US" baseline="30000" dirty="0" smtClean="0"/>
              <a:t>th</a:t>
            </a:r>
            <a:r>
              <a:rPr lang="en-US" dirty="0" smtClean="0"/>
              <a:t> Floor</a:t>
            </a:r>
            <a:endParaRPr lang="en-US" dirty="0"/>
          </a:p>
          <a:p>
            <a:r>
              <a:rPr lang="en-US" dirty="0" smtClean="0"/>
              <a:t>Assembly Housing Committee – 1 p.m., Committee Room 9, 3</a:t>
            </a:r>
            <a:r>
              <a:rPr lang="en-US" baseline="30000" dirty="0" smtClean="0"/>
              <a:t>rd</a:t>
            </a:r>
            <a:r>
              <a:rPr lang="en-US" dirty="0" smtClean="0"/>
              <a:t> Floor</a:t>
            </a:r>
          </a:p>
          <a:p>
            <a:r>
              <a:rPr lang="en-US" dirty="0" smtClean="0"/>
              <a:t>Scheduled Legislative Breakout Meetings</a:t>
            </a:r>
          </a:p>
          <a:p>
            <a:endParaRPr lang="en-US" dirty="0" smtClean="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1138" y="1179095"/>
            <a:ext cx="3819022" cy="5092029"/>
          </a:xfrm>
          <a:prstGeom prst="rect">
            <a:avLst/>
          </a:prstGeom>
        </p:spPr>
      </p:pic>
    </p:spTree>
    <p:extLst>
      <p:ext uri="{BB962C8B-B14F-4D97-AF65-F5344CB8AC3E}">
        <p14:creationId xmlns:p14="http://schemas.microsoft.com/office/powerpoint/2010/main" val="28649396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860C0D-B89F-50C6-8D46-A918296D37C3}"/>
              </a:ext>
            </a:extLst>
          </p:cNvPr>
          <p:cNvSpPr>
            <a:spLocks noGrp="1"/>
          </p:cNvSpPr>
          <p:nvPr>
            <p:ph type="title"/>
          </p:nvPr>
        </p:nvSpPr>
        <p:spPr>
          <a:xfrm>
            <a:off x="646111" y="452718"/>
            <a:ext cx="9404723" cy="619944"/>
          </a:xfrm>
        </p:spPr>
        <p:txBody>
          <a:bodyPr/>
          <a:lstStyle/>
          <a:p>
            <a:r>
              <a:rPr lang="en-US" sz="3200" dirty="0" smtClean="0"/>
              <a:t>Democracy Needs You! OPRA Bill S2930/A4045</a:t>
            </a:r>
            <a:endParaRPr lang="en-US" sz="3200" dirty="0"/>
          </a:p>
        </p:txBody>
      </p:sp>
      <p:sp>
        <p:nvSpPr>
          <p:cNvPr id="3" name="Content Placeholder 2">
            <a:extLst>
              <a:ext uri="{FF2B5EF4-FFF2-40B4-BE49-F238E27FC236}">
                <a16:creationId xmlns="" xmlns:a16="http://schemas.microsoft.com/office/drawing/2014/main" id="{2230FA6F-8A74-E480-BCE3-E5B40683735E}"/>
              </a:ext>
            </a:extLst>
          </p:cNvPr>
          <p:cNvSpPr>
            <a:spLocks noGrp="1"/>
          </p:cNvSpPr>
          <p:nvPr>
            <p:ph idx="1"/>
          </p:nvPr>
        </p:nvSpPr>
        <p:spPr>
          <a:xfrm>
            <a:off x="646111" y="1167581"/>
            <a:ext cx="6405765" cy="4522838"/>
          </a:xfrm>
        </p:spPr>
        <p:txBody>
          <a:bodyPr>
            <a:normAutofit fontScale="85000" lnSpcReduction="10000"/>
          </a:bodyPr>
          <a:lstStyle/>
          <a:p>
            <a:pPr marL="0" indent="0">
              <a:buNone/>
            </a:pPr>
            <a:r>
              <a:rPr lang="en-US" dirty="0" smtClean="0"/>
              <a:t>Last week, Gov. Murphy signed into law a bill that would limit Network members’ ability to access important municipal and property data, as well as thwart more investigative efforts by newspapers, activists, and more. </a:t>
            </a:r>
          </a:p>
          <a:p>
            <a:r>
              <a:rPr lang="en-US" dirty="0" smtClean="0"/>
              <a:t>Network </a:t>
            </a:r>
            <a:r>
              <a:rPr lang="en-US" dirty="0"/>
              <a:t>members rely on OPRA to help build strong communities using it to:</a:t>
            </a:r>
          </a:p>
          <a:p>
            <a:r>
              <a:rPr lang="en-US" dirty="0" smtClean="0"/>
              <a:t>Research </a:t>
            </a:r>
            <a:r>
              <a:rPr lang="en-US" dirty="0"/>
              <a:t>and address land use decisions</a:t>
            </a:r>
          </a:p>
          <a:p>
            <a:r>
              <a:rPr lang="en-US" dirty="0" smtClean="0"/>
              <a:t>Gather </a:t>
            </a:r>
            <a:r>
              <a:rPr lang="en-US" dirty="0"/>
              <a:t>information on Housing Trust Funds and other programs</a:t>
            </a:r>
          </a:p>
          <a:p>
            <a:r>
              <a:rPr lang="en-US" dirty="0" smtClean="0"/>
              <a:t>Acquire </a:t>
            </a:r>
            <a:r>
              <a:rPr lang="en-US" dirty="0"/>
              <a:t>public safety data to aid in neighborhood planning</a:t>
            </a:r>
          </a:p>
          <a:p>
            <a:r>
              <a:rPr lang="en-US" dirty="0" smtClean="0"/>
              <a:t>Mobilize </a:t>
            </a:r>
            <a:r>
              <a:rPr lang="en-US" dirty="0"/>
              <a:t>homelessness services and so much more   </a:t>
            </a:r>
            <a:endParaRPr lang="en-US" dirty="0" smtClean="0"/>
          </a:p>
          <a:p>
            <a:pPr marL="0" indent="0">
              <a:buNone/>
            </a:pPr>
            <a:endParaRPr lang="en-US" dirty="0" smtClean="0"/>
          </a:p>
          <a:p>
            <a:pPr marL="0" indent="0">
              <a:buNone/>
            </a:pPr>
            <a:r>
              <a:rPr lang="en-US" b="1" i="1" dirty="0" smtClean="0"/>
              <a:t>S2930/A4045 would severely </a:t>
            </a:r>
            <a:r>
              <a:rPr lang="en-US" b="1" i="1" dirty="0"/>
              <a:t>decrease government transparency and our access to public records.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1876" y="1277842"/>
            <a:ext cx="4575873" cy="4302316"/>
          </a:xfrm>
          <a:prstGeom prst="rect">
            <a:avLst/>
          </a:prstGeom>
        </p:spPr>
      </p:pic>
    </p:spTree>
    <p:extLst>
      <p:ext uri="{BB962C8B-B14F-4D97-AF65-F5344CB8AC3E}">
        <p14:creationId xmlns:p14="http://schemas.microsoft.com/office/powerpoint/2010/main" val="25633388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860C0D-B89F-50C6-8D46-A918296D37C3}"/>
              </a:ext>
            </a:extLst>
          </p:cNvPr>
          <p:cNvSpPr>
            <a:spLocks noGrp="1"/>
          </p:cNvSpPr>
          <p:nvPr>
            <p:ph type="title"/>
          </p:nvPr>
        </p:nvSpPr>
        <p:spPr>
          <a:xfrm>
            <a:off x="646111" y="452718"/>
            <a:ext cx="9404723" cy="1029495"/>
          </a:xfrm>
        </p:spPr>
        <p:txBody>
          <a:bodyPr/>
          <a:lstStyle/>
          <a:p>
            <a:r>
              <a:rPr lang="en-US" sz="3200" dirty="0" smtClean="0"/>
              <a:t>Under One Roof 2024</a:t>
            </a:r>
            <a:endParaRPr lang="en-US" sz="1400" b="1" i="1" dirty="0"/>
          </a:p>
        </p:txBody>
      </p:sp>
      <p:sp>
        <p:nvSpPr>
          <p:cNvPr id="3" name="Content Placeholder 2">
            <a:extLst>
              <a:ext uri="{FF2B5EF4-FFF2-40B4-BE49-F238E27FC236}">
                <a16:creationId xmlns="" xmlns:a16="http://schemas.microsoft.com/office/drawing/2014/main" id="{2230FA6F-8A74-E480-BCE3-E5B40683735E}"/>
              </a:ext>
            </a:extLst>
          </p:cNvPr>
          <p:cNvSpPr>
            <a:spLocks noGrp="1"/>
          </p:cNvSpPr>
          <p:nvPr>
            <p:ph idx="1"/>
          </p:nvPr>
        </p:nvSpPr>
        <p:spPr>
          <a:xfrm>
            <a:off x="646112" y="1725562"/>
            <a:ext cx="6477360" cy="4522838"/>
          </a:xfrm>
        </p:spPr>
        <p:txBody>
          <a:bodyPr>
            <a:normAutofit/>
          </a:bodyPr>
          <a:lstStyle/>
          <a:p>
            <a:pPr marL="0" indent="0">
              <a:buNone/>
            </a:pPr>
            <a:r>
              <a:rPr lang="en-US" dirty="0" smtClean="0"/>
              <a:t>The </a:t>
            </a:r>
            <a:r>
              <a:rPr lang="en-US" dirty="0"/>
              <a:t>Housing and Community Development Network of New Jersey's Annual Community Development Conference and Membership </a:t>
            </a:r>
            <a:r>
              <a:rPr lang="en-US" dirty="0" smtClean="0"/>
              <a:t>Meeting – Under One Roof -- </a:t>
            </a:r>
            <a:r>
              <a:rPr lang="en-US" dirty="0"/>
              <a:t>is NJ's premier gathering of community development practitioners, housing advocates and private sector partners working together to make our state an even better place to live and work for all. </a:t>
            </a:r>
            <a:endParaRPr lang="en-US" dirty="0" smtClean="0"/>
          </a:p>
          <a:p>
            <a:pPr marL="0" indent="0">
              <a:buNone/>
            </a:pPr>
            <a:r>
              <a:rPr lang="en-US" b="1" i="1" dirty="0" smtClean="0"/>
              <a:t>The conference will </a:t>
            </a:r>
            <a:r>
              <a:rPr lang="en-US" b="1" i="1" dirty="0"/>
              <a:t>take place Tuesday, October 29, 2024 at the Hyatt New </a:t>
            </a:r>
            <a:r>
              <a:rPr lang="en-US" b="1" i="1" dirty="0" smtClean="0"/>
              <a:t>Brunswick</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1876" y="2206290"/>
            <a:ext cx="4575873" cy="3246042"/>
          </a:xfrm>
          <a:prstGeom prst="rect">
            <a:avLst/>
          </a:prstGeom>
        </p:spPr>
      </p:pic>
    </p:spTree>
    <p:extLst>
      <p:ext uri="{BB962C8B-B14F-4D97-AF65-F5344CB8AC3E}">
        <p14:creationId xmlns:p14="http://schemas.microsoft.com/office/powerpoint/2010/main" val="29630934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A1F0A7-F3B0-AD59-B0C8-D84D802E531E}"/>
              </a:ext>
            </a:extLst>
          </p:cNvPr>
          <p:cNvSpPr>
            <a:spLocks noGrp="1"/>
          </p:cNvSpPr>
          <p:nvPr>
            <p:ph type="title"/>
          </p:nvPr>
        </p:nvSpPr>
        <p:spPr>
          <a:xfrm>
            <a:off x="646111" y="452718"/>
            <a:ext cx="9404723" cy="823632"/>
          </a:xfrm>
        </p:spPr>
        <p:txBody>
          <a:bodyPr/>
          <a:lstStyle/>
          <a:p>
            <a:r>
              <a:rPr lang="en-US" dirty="0" smtClean="0"/>
              <a:t>Questions?</a:t>
            </a:r>
            <a:endParaRPr lang="en-US" dirty="0"/>
          </a:p>
        </p:txBody>
      </p:sp>
      <p:sp>
        <p:nvSpPr>
          <p:cNvPr id="3" name="Content Placeholder 2">
            <a:extLst>
              <a:ext uri="{FF2B5EF4-FFF2-40B4-BE49-F238E27FC236}">
                <a16:creationId xmlns="" xmlns:a16="http://schemas.microsoft.com/office/drawing/2014/main" id="{F966E6E8-E4CD-3DA2-47CC-9197B4750C96}"/>
              </a:ext>
            </a:extLst>
          </p:cNvPr>
          <p:cNvSpPr>
            <a:spLocks noGrp="1"/>
          </p:cNvSpPr>
          <p:nvPr>
            <p:ph idx="1"/>
          </p:nvPr>
        </p:nvSpPr>
        <p:spPr>
          <a:xfrm>
            <a:off x="646111" y="1438275"/>
            <a:ext cx="5057774" cy="4358843"/>
          </a:xfrm>
        </p:spPr>
        <p:txBody>
          <a:bodyPr>
            <a:normAutofit fontScale="92500" lnSpcReduction="20000"/>
          </a:bodyPr>
          <a:lstStyle/>
          <a:p>
            <a:r>
              <a:rPr lang="en-US" dirty="0" smtClean="0"/>
              <a:t>Day of Contact: </a:t>
            </a:r>
          </a:p>
          <a:p>
            <a:pPr lvl="1"/>
            <a:r>
              <a:rPr lang="en-US" dirty="0" smtClean="0"/>
              <a:t>Matthew Hersh, </a:t>
            </a:r>
            <a:r>
              <a:rPr lang="en-US" dirty="0" smtClean="0">
                <a:hlinkClick r:id="rId2"/>
              </a:rPr>
              <a:t>mhersh@hcdnnj.org</a:t>
            </a:r>
            <a:r>
              <a:rPr lang="en-US" dirty="0" smtClean="0"/>
              <a:t>, (732) 309-3965</a:t>
            </a:r>
          </a:p>
          <a:p>
            <a:pPr lvl="1"/>
            <a:r>
              <a:rPr lang="en-US" dirty="0" smtClean="0"/>
              <a:t>Chelsea Franco, </a:t>
            </a:r>
            <a:r>
              <a:rPr lang="en-US" dirty="0" smtClean="0">
                <a:hlinkClick r:id="rId3"/>
              </a:rPr>
              <a:t>cfrancomartin@hcdnnj.org</a:t>
            </a:r>
            <a:endParaRPr lang="en-US" dirty="0" smtClean="0"/>
          </a:p>
          <a:p>
            <a:pPr lvl="1"/>
            <a:r>
              <a:rPr lang="en-US" dirty="0" smtClean="0"/>
              <a:t>Cristopher Prieto, </a:t>
            </a:r>
            <a:r>
              <a:rPr lang="en-US" dirty="0" smtClean="0">
                <a:hlinkClick r:id="rId4"/>
              </a:rPr>
              <a:t>cprieto@hcdnnj.org</a:t>
            </a:r>
            <a:r>
              <a:rPr lang="en-US" dirty="0" smtClean="0"/>
              <a:t> </a:t>
            </a:r>
          </a:p>
          <a:p>
            <a:r>
              <a:rPr lang="en-US" dirty="0" smtClean="0"/>
              <a:t>For a full listing of Network </a:t>
            </a:r>
            <a:r>
              <a:rPr lang="en-US" dirty="0"/>
              <a:t>policy priorities, go to </a:t>
            </a:r>
            <a:r>
              <a:rPr lang="en-US" dirty="0" smtClean="0">
                <a:hlinkClick r:id="rId5"/>
              </a:rPr>
              <a:t>www.hcdnnj.org/policy-priorities</a:t>
            </a:r>
            <a:r>
              <a:rPr lang="en-US" dirty="0" smtClean="0"/>
              <a:t>  </a:t>
            </a:r>
          </a:p>
          <a:p>
            <a:r>
              <a:rPr lang="en-US" dirty="0" smtClean="0"/>
              <a:t>More information </a:t>
            </a:r>
            <a:r>
              <a:rPr lang="en-US" dirty="0"/>
              <a:t>on Legislative Day 2024 here: </a:t>
            </a:r>
            <a:r>
              <a:rPr lang="en-US" dirty="0">
                <a:hlinkClick r:id="rId6"/>
              </a:rPr>
              <a:t>https://</a:t>
            </a:r>
            <a:r>
              <a:rPr lang="en-US" dirty="0" smtClean="0">
                <a:hlinkClick r:id="rId6"/>
              </a:rPr>
              <a:t>www.hcdnnj.org/legislativeday</a:t>
            </a:r>
            <a:endParaRPr lang="en-US" dirty="0" smtClean="0"/>
          </a:p>
          <a:p>
            <a:r>
              <a:rPr lang="en-US" dirty="0"/>
              <a:t>More on NRTC here: </a:t>
            </a:r>
            <a:r>
              <a:rPr lang="en-US" dirty="0">
                <a:hlinkClick r:id="rId7"/>
              </a:rPr>
              <a:t>https://</a:t>
            </a:r>
            <a:r>
              <a:rPr lang="en-US" dirty="0" smtClean="0">
                <a:hlinkClick r:id="rId7"/>
              </a:rPr>
              <a:t>www.hcdnnj.org/nrtc</a:t>
            </a:r>
            <a:endParaRPr lang="en-US" dirty="0" smtClean="0"/>
          </a:p>
          <a:p>
            <a:pPr marL="0" indent="0">
              <a:buNone/>
            </a:pPr>
            <a:endParaRPr lang="en-US" dirty="0" smtClean="0"/>
          </a:p>
          <a:p>
            <a:endParaRPr lang="en-US" dirty="0"/>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1509202"/>
            <a:ext cx="5320684" cy="3990513"/>
          </a:xfrm>
          <a:prstGeom prst="rect">
            <a:avLst/>
          </a:prstGeom>
        </p:spPr>
      </p:pic>
    </p:spTree>
    <p:extLst>
      <p:ext uri="{BB962C8B-B14F-4D97-AF65-F5344CB8AC3E}">
        <p14:creationId xmlns:p14="http://schemas.microsoft.com/office/powerpoint/2010/main" val="41868849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860C0D-B89F-50C6-8D46-A918296D37C3}"/>
              </a:ext>
            </a:extLst>
          </p:cNvPr>
          <p:cNvSpPr>
            <a:spLocks noGrp="1"/>
          </p:cNvSpPr>
          <p:nvPr>
            <p:ph type="title"/>
          </p:nvPr>
        </p:nvSpPr>
        <p:spPr>
          <a:xfrm>
            <a:off x="646111" y="452718"/>
            <a:ext cx="9404723" cy="727153"/>
          </a:xfrm>
        </p:spPr>
        <p:txBody>
          <a:bodyPr/>
          <a:lstStyle/>
          <a:p>
            <a:r>
              <a:rPr lang="en-US" sz="3200" dirty="0" smtClean="0"/>
              <a:t>Legislative Day Is June 13, 2024!</a:t>
            </a:r>
            <a:endParaRPr lang="en-US" sz="3200" dirty="0"/>
          </a:p>
        </p:txBody>
      </p:sp>
      <p:sp>
        <p:nvSpPr>
          <p:cNvPr id="3" name="Content Placeholder 2">
            <a:extLst>
              <a:ext uri="{FF2B5EF4-FFF2-40B4-BE49-F238E27FC236}">
                <a16:creationId xmlns="" xmlns:a16="http://schemas.microsoft.com/office/drawing/2014/main" id="{2230FA6F-8A74-E480-BCE3-E5B40683735E}"/>
              </a:ext>
            </a:extLst>
          </p:cNvPr>
          <p:cNvSpPr>
            <a:spLocks noGrp="1"/>
          </p:cNvSpPr>
          <p:nvPr>
            <p:ph idx="1"/>
          </p:nvPr>
        </p:nvSpPr>
        <p:spPr>
          <a:xfrm>
            <a:off x="646111" y="1412379"/>
            <a:ext cx="5648992" cy="2016621"/>
          </a:xfrm>
        </p:spPr>
        <p:txBody>
          <a:bodyPr>
            <a:normAutofit/>
          </a:bodyPr>
          <a:lstStyle/>
          <a:p>
            <a:pPr marL="0" indent="0">
              <a:buNone/>
            </a:pPr>
            <a:r>
              <a:rPr lang="en-US" dirty="0"/>
              <a:t>The Network's Legislative Day returns to the State House in Trenton on Thursday, June 13! Learn more about the issues affecting NJ's community development sector and solutions we are working on to implement through our current legislative priorities</a:t>
            </a:r>
            <a:r>
              <a:rPr lang="en-US" dirty="0" smtClean="0"/>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6376" y="1384613"/>
            <a:ext cx="4581449" cy="257706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11" y="3639384"/>
            <a:ext cx="5260618" cy="2959098"/>
          </a:xfrm>
          <a:prstGeom prst="rect">
            <a:avLst/>
          </a:prstGeom>
        </p:spPr>
      </p:pic>
      <p:sp>
        <p:nvSpPr>
          <p:cNvPr id="9" name="Content Placeholder 2">
            <a:extLst>
              <a:ext uri="{FF2B5EF4-FFF2-40B4-BE49-F238E27FC236}">
                <a16:creationId xmlns="" xmlns:a16="http://schemas.microsoft.com/office/drawing/2014/main" id="{2230FA6F-8A74-E480-BCE3-E5B40683735E}"/>
              </a:ext>
            </a:extLst>
          </p:cNvPr>
          <p:cNvSpPr txBox="1">
            <a:spLocks/>
          </p:cNvSpPr>
          <p:nvPr/>
        </p:nvSpPr>
        <p:spPr>
          <a:xfrm>
            <a:off x="6096000" y="4166419"/>
            <a:ext cx="5021825" cy="2352367"/>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lvl="1"/>
            <a:r>
              <a:rPr lang="en-US" dirty="0" smtClean="0"/>
              <a:t>Grow the Affordable Housing Trust Fund</a:t>
            </a:r>
          </a:p>
          <a:p>
            <a:pPr lvl="1"/>
            <a:r>
              <a:rPr lang="en-US" dirty="0" smtClean="0"/>
              <a:t>Double the Neighborhood Revitalization Tax Credit Program</a:t>
            </a:r>
          </a:p>
          <a:p>
            <a:pPr lvl="1"/>
            <a:r>
              <a:rPr lang="en-US" dirty="0" smtClean="0"/>
              <a:t>Create statewide Code Red requirements</a:t>
            </a:r>
          </a:p>
          <a:p>
            <a:pPr lvl="1"/>
            <a:r>
              <a:rPr lang="en-US" dirty="0" smtClean="0"/>
              <a:t>Eliminate racial bias in property appraisal</a:t>
            </a:r>
          </a:p>
          <a:p>
            <a:pPr lvl="1"/>
            <a:r>
              <a:rPr lang="en-US" dirty="0" smtClean="0"/>
              <a:t>De-prioritize credit scores for affordable housing applicants</a:t>
            </a:r>
            <a:endParaRPr lang="en-US" dirty="0"/>
          </a:p>
        </p:txBody>
      </p:sp>
    </p:spTree>
    <p:extLst>
      <p:ext uri="{BB962C8B-B14F-4D97-AF65-F5344CB8AC3E}">
        <p14:creationId xmlns:p14="http://schemas.microsoft.com/office/powerpoint/2010/main" val="27973379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8747" r="11702"/>
          <a:stretch/>
        </p:blipFill>
        <p:spPr>
          <a:xfrm flipH="1">
            <a:off x="9379131" y="3898406"/>
            <a:ext cx="2586446" cy="2438484"/>
          </a:xfrm>
          <a:prstGeom prst="rect">
            <a:avLst/>
          </a:prstGeom>
        </p:spPr>
      </p:pic>
      <p:sp>
        <p:nvSpPr>
          <p:cNvPr id="2" name="Title 1">
            <a:extLst>
              <a:ext uri="{FF2B5EF4-FFF2-40B4-BE49-F238E27FC236}">
                <a16:creationId xmlns="" xmlns:a16="http://schemas.microsoft.com/office/drawing/2014/main" id="{A2860C0D-B89F-50C6-8D46-A918296D37C3}"/>
              </a:ext>
            </a:extLst>
          </p:cNvPr>
          <p:cNvSpPr>
            <a:spLocks noGrp="1"/>
          </p:cNvSpPr>
          <p:nvPr>
            <p:ph type="title"/>
          </p:nvPr>
        </p:nvSpPr>
        <p:spPr>
          <a:xfrm>
            <a:off x="646111" y="452718"/>
            <a:ext cx="9404723" cy="727153"/>
          </a:xfrm>
        </p:spPr>
        <p:txBody>
          <a:bodyPr/>
          <a:lstStyle/>
          <a:p>
            <a:r>
              <a:rPr lang="en-US" sz="3200" dirty="0" smtClean="0"/>
              <a:t>Legislative Day Is an Opportunity!</a:t>
            </a:r>
            <a:endParaRPr lang="en-US" sz="3200" dirty="0"/>
          </a:p>
        </p:txBody>
      </p:sp>
      <p:sp>
        <p:nvSpPr>
          <p:cNvPr id="3" name="Content Placeholder 2">
            <a:extLst>
              <a:ext uri="{FF2B5EF4-FFF2-40B4-BE49-F238E27FC236}">
                <a16:creationId xmlns="" xmlns:a16="http://schemas.microsoft.com/office/drawing/2014/main" id="{2230FA6F-8A74-E480-BCE3-E5B40683735E}"/>
              </a:ext>
            </a:extLst>
          </p:cNvPr>
          <p:cNvSpPr>
            <a:spLocks noGrp="1"/>
          </p:cNvSpPr>
          <p:nvPr>
            <p:ph idx="1"/>
          </p:nvPr>
        </p:nvSpPr>
        <p:spPr>
          <a:xfrm>
            <a:off x="646111" y="1331260"/>
            <a:ext cx="5989820" cy="4834410"/>
          </a:xfrm>
        </p:spPr>
        <p:txBody>
          <a:bodyPr>
            <a:noAutofit/>
          </a:bodyPr>
          <a:lstStyle/>
          <a:p>
            <a:pPr marL="0" indent="0">
              <a:buNone/>
            </a:pPr>
            <a:r>
              <a:rPr lang="en-US" sz="1800" dirty="0" smtClean="0"/>
              <a:t>Legislative </a:t>
            </a:r>
            <a:r>
              <a:rPr lang="en-US" sz="1800" dirty="0"/>
              <a:t>Day is an opportunity </a:t>
            </a:r>
            <a:r>
              <a:rPr lang="en-US" sz="1800" dirty="0" smtClean="0"/>
              <a:t>to:</a:t>
            </a:r>
          </a:p>
          <a:p>
            <a:pPr lvl="1"/>
            <a:r>
              <a:rPr lang="en-US" dirty="0" smtClean="0"/>
              <a:t>Speak </a:t>
            </a:r>
            <a:r>
              <a:rPr lang="en-US" dirty="0"/>
              <a:t>with your representatives about supporting public policy that will help HouseNJ. </a:t>
            </a:r>
            <a:endParaRPr lang="en-US" dirty="0" smtClean="0"/>
          </a:p>
          <a:p>
            <a:pPr lvl="1"/>
            <a:r>
              <a:rPr lang="en-US" dirty="0" smtClean="0"/>
              <a:t>Have </a:t>
            </a:r>
            <a:r>
              <a:rPr lang="en-US" dirty="0"/>
              <a:t>a stronger voice by connecting with others in the housing and community development </a:t>
            </a:r>
            <a:r>
              <a:rPr lang="en-US" dirty="0" smtClean="0"/>
              <a:t>sector.</a:t>
            </a:r>
          </a:p>
          <a:p>
            <a:pPr lvl="1"/>
            <a:r>
              <a:rPr lang="en-US" dirty="0" smtClean="0"/>
              <a:t>Tour </a:t>
            </a:r>
            <a:r>
              <a:rPr lang="en-US" dirty="0"/>
              <a:t>the State House and get an insider’s view of the legislative process from where it all </a:t>
            </a:r>
            <a:r>
              <a:rPr lang="en-US" dirty="0" smtClean="0"/>
              <a:t>happens.</a:t>
            </a:r>
          </a:p>
          <a:p>
            <a:pPr lvl="1"/>
            <a:r>
              <a:rPr lang="en-US" dirty="0" smtClean="0"/>
              <a:t>Hone </a:t>
            </a:r>
            <a:r>
              <a:rPr lang="en-US" dirty="0"/>
              <a:t>your advocacy skills and learn tricks of the trade for communicating with </a:t>
            </a:r>
            <a:r>
              <a:rPr lang="en-US" dirty="0" smtClean="0"/>
              <a:t>decision-makers.</a:t>
            </a:r>
          </a:p>
          <a:p>
            <a:pPr lvl="1"/>
            <a:r>
              <a:rPr lang="en-US" dirty="0" smtClean="0"/>
              <a:t>Witness </a:t>
            </a:r>
            <a:r>
              <a:rPr lang="en-US" dirty="0"/>
              <a:t>democracy in action by attending legislative hearings.</a:t>
            </a:r>
            <a:endParaRPr lang="en-US" b="1" i="1"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6069"/>
          <a:stretch/>
        </p:blipFill>
        <p:spPr>
          <a:xfrm>
            <a:off x="6637204" y="3898407"/>
            <a:ext cx="2728865" cy="243848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944" y="1153893"/>
            <a:ext cx="3693988" cy="277049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3094" y="1179871"/>
            <a:ext cx="2718537" cy="2718537"/>
          </a:xfrm>
          <a:prstGeom prst="rect">
            <a:avLst/>
          </a:prstGeom>
        </p:spPr>
      </p:pic>
    </p:spTree>
    <p:extLst>
      <p:ext uri="{BB962C8B-B14F-4D97-AF65-F5344CB8AC3E}">
        <p14:creationId xmlns:p14="http://schemas.microsoft.com/office/powerpoint/2010/main" val="32542964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F0B765-EAA1-DF4D-E827-71392F998EFB}"/>
              </a:ext>
            </a:extLst>
          </p:cNvPr>
          <p:cNvSpPr>
            <a:spLocks noGrp="1"/>
          </p:cNvSpPr>
          <p:nvPr>
            <p:ph type="title"/>
          </p:nvPr>
        </p:nvSpPr>
        <p:spPr>
          <a:xfrm>
            <a:off x="646111" y="452718"/>
            <a:ext cx="9404723" cy="1455981"/>
          </a:xfrm>
        </p:spPr>
        <p:txBody>
          <a:bodyPr/>
          <a:lstStyle/>
          <a:p>
            <a:r>
              <a:rPr lang="en-US" dirty="0" smtClean="0"/>
              <a:t>Legislative Day Advocacy</a:t>
            </a:r>
            <a:endParaRPr lang="en-US" dirty="0"/>
          </a:p>
        </p:txBody>
      </p:sp>
      <p:sp>
        <p:nvSpPr>
          <p:cNvPr id="3" name="Content Placeholder 2">
            <a:extLst>
              <a:ext uri="{FF2B5EF4-FFF2-40B4-BE49-F238E27FC236}">
                <a16:creationId xmlns="" xmlns:a16="http://schemas.microsoft.com/office/drawing/2014/main" id="{77975F58-6EB0-A92F-60D7-D7135CD4619A}"/>
              </a:ext>
            </a:extLst>
          </p:cNvPr>
          <p:cNvSpPr>
            <a:spLocks noGrp="1"/>
          </p:cNvSpPr>
          <p:nvPr>
            <p:ph idx="1"/>
          </p:nvPr>
        </p:nvSpPr>
        <p:spPr>
          <a:xfrm>
            <a:off x="254000" y="1536700"/>
            <a:ext cx="5842000" cy="4191000"/>
          </a:xfrm>
        </p:spPr>
        <p:txBody>
          <a:bodyPr>
            <a:normAutofit fontScale="92500"/>
          </a:bodyPr>
          <a:lstStyle/>
          <a:p>
            <a:pPr lvl="1"/>
            <a:r>
              <a:rPr lang="en-US" dirty="0" smtClean="0"/>
              <a:t>PROTECT and GROW the Affordable Housing Trust Fund</a:t>
            </a:r>
          </a:p>
          <a:p>
            <a:pPr lvl="2"/>
            <a:r>
              <a:rPr lang="en-US" dirty="0" smtClean="0"/>
              <a:t>END EVICTIONS</a:t>
            </a:r>
          </a:p>
          <a:p>
            <a:pPr lvl="2"/>
            <a:r>
              <a:rPr lang="en-US" dirty="0" smtClean="0"/>
              <a:t>MAKE THE RENT WITHIN REACH</a:t>
            </a:r>
          </a:p>
          <a:p>
            <a:pPr lvl="1"/>
            <a:r>
              <a:rPr lang="en-US" dirty="0" smtClean="0"/>
              <a:t>DOUBLE the Neighborhood Revitalization Tax Cap – Co-sponsor resolutions S4856 and A4731</a:t>
            </a:r>
          </a:p>
          <a:p>
            <a:pPr lvl="1"/>
            <a:r>
              <a:rPr lang="en-US" dirty="0" smtClean="0"/>
              <a:t>PROTECT residents on the hottest days by PASSING Code Red, S2346/A2258</a:t>
            </a:r>
          </a:p>
          <a:p>
            <a:pPr lvl="1"/>
            <a:r>
              <a:rPr lang="en-US" dirty="0" smtClean="0"/>
              <a:t>END bias in property appraisals by </a:t>
            </a:r>
            <a:r>
              <a:rPr lang="en-US" dirty="0"/>
              <a:t>PASSING </a:t>
            </a:r>
            <a:r>
              <a:rPr lang="en-US" dirty="0" smtClean="0"/>
              <a:t>S1311/A2280</a:t>
            </a:r>
          </a:p>
          <a:p>
            <a:pPr lvl="1"/>
            <a:r>
              <a:rPr lang="en-US" dirty="0" smtClean="0"/>
              <a:t>REMOVE credit scores as the entry point to an affordable home by </a:t>
            </a:r>
            <a:r>
              <a:rPr lang="en-US" dirty="0"/>
              <a:t>PASSING S1501/A2838</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536700"/>
            <a:ext cx="5587027" cy="4191000"/>
          </a:xfrm>
          <a:prstGeom prst="rect">
            <a:avLst/>
          </a:prstGeom>
        </p:spPr>
      </p:pic>
    </p:spTree>
    <p:extLst>
      <p:ext uri="{BB962C8B-B14F-4D97-AF65-F5344CB8AC3E}">
        <p14:creationId xmlns:p14="http://schemas.microsoft.com/office/powerpoint/2010/main" val="7003116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F0B765-EAA1-DF4D-E827-71392F998EFB}"/>
              </a:ext>
            </a:extLst>
          </p:cNvPr>
          <p:cNvSpPr>
            <a:spLocks noGrp="1"/>
          </p:cNvSpPr>
          <p:nvPr>
            <p:ph type="title"/>
          </p:nvPr>
        </p:nvSpPr>
        <p:spPr>
          <a:xfrm>
            <a:off x="646111" y="287618"/>
            <a:ext cx="9404723" cy="1455981"/>
          </a:xfrm>
        </p:spPr>
        <p:txBody>
          <a:bodyPr/>
          <a:lstStyle/>
          <a:p>
            <a:r>
              <a:rPr lang="en-US" dirty="0"/>
              <a:t>FY25 Budget </a:t>
            </a:r>
            <a:r>
              <a:rPr lang="en-US" dirty="0" smtClean="0"/>
              <a:t>Advocacy – </a:t>
            </a:r>
            <a:br>
              <a:rPr lang="en-US" dirty="0" smtClean="0"/>
            </a:br>
            <a:r>
              <a:rPr lang="en-US" dirty="0" smtClean="0"/>
              <a:t>Protect and Grow the AHTF</a:t>
            </a:r>
            <a:endParaRPr lang="en-US" dirty="0"/>
          </a:p>
        </p:txBody>
      </p:sp>
      <p:sp>
        <p:nvSpPr>
          <p:cNvPr id="3" name="Content Placeholder 2">
            <a:extLst>
              <a:ext uri="{FF2B5EF4-FFF2-40B4-BE49-F238E27FC236}">
                <a16:creationId xmlns="" xmlns:a16="http://schemas.microsoft.com/office/drawing/2014/main" id="{77975F58-6EB0-A92F-60D7-D7135CD4619A}"/>
              </a:ext>
            </a:extLst>
          </p:cNvPr>
          <p:cNvSpPr>
            <a:spLocks noGrp="1"/>
          </p:cNvSpPr>
          <p:nvPr>
            <p:ph idx="1"/>
          </p:nvPr>
        </p:nvSpPr>
        <p:spPr>
          <a:xfrm>
            <a:off x="177800" y="1768999"/>
            <a:ext cx="9756559" cy="4431366"/>
          </a:xfrm>
        </p:spPr>
        <p:txBody>
          <a:bodyPr>
            <a:noAutofit/>
          </a:bodyPr>
          <a:lstStyle/>
          <a:p>
            <a:pPr lvl="1"/>
            <a:r>
              <a:rPr lang="en-US" dirty="0" smtClean="0"/>
              <a:t>BUILD MORE AFFORDABLE HOMES AND PROMOTE FIRST-TIME/FIRST-GENERATION HOMEOWNERSHIP</a:t>
            </a:r>
          </a:p>
          <a:p>
            <a:pPr lvl="2"/>
            <a:r>
              <a:rPr lang="en-US" sz="1800" dirty="0" smtClean="0"/>
              <a:t>With NJ’s 4</a:t>
            </a:r>
            <a:r>
              <a:rPr lang="en-US" sz="1800" baseline="30000" dirty="0" smtClean="0"/>
              <a:t>th</a:t>
            </a:r>
            <a:r>
              <a:rPr lang="en-US" sz="1800" dirty="0" smtClean="0"/>
              <a:t> Round of Mount Laurel beginning in 2025 and with a statewide affordable home deficit of more than 200,000, NJ must </a:t>
            </a:r>
            <a:r>
              <a:rPr lang="en-US" sz="1800" b="1" i="1" dirty="0" smtClean="0"/>
              <a:t>Expand </a:t>
            </a:r>
            <a:r>
              <a:rPr lang="en-US" sz="1800" b="1" i="1" dirty="0"/>
              <a:t>the Realty Transfer </a:t>
            </a:r>
            <a:r>
              <a:rPr lang="en-US" sz="1800" b="1" i="1" dirty="0" smtClean="0"/>
              <a:t>Fee </a:t>
            </a:r>
            <a:r>
              <a:rPr lang="en-US" sz="1800" dirty="0" smtClean="0"/>
              <a:t>so </a:t>
            </a:r>
            <a:r>
              <a:rPr lang="en-US" sz="1800" dirty="0"/>
              <a:t>that is progressive and collects more revenue from the sale of very expensive homes. </a:t>
            </a:r>
            <a:endParaRPr lang="en-US" sz="1800" dirty="0" smtClean="0"/>
          </a:p>
          <a:p>
            <a:pPr lvl="2"/>
            <a:r>
              <a:rPr lang="en-US" sz="1800" dirty="0" smtClean="0"/>
              <a:t>This </a:t>
            </a:r>
            <a:r>
              <a:rPr lang="en-US" sz="1800" dirty="0"/>
              <a:t>revenue </a:t>
            </a:r>
            <a:r>
              <a:rPr lang="en-US" sz="1800" dirty="0" smtClean="0"/>
              <a:t>could also </a:t>
            </a:r>
            <a:r>
              <a:rPr lang="en-US" sz="1800" dirty="0"/>
              <a:t>be used to support first time/first gen homeownership </a:t>
            </a:r>
            <a:r>
              <a:rPr lang="en-US" sz="1800" dirty="0" smtClean="0"/>
              <a:t>opportunities to </a:t>
            </a:r>
            <a:r>
              <a:rPr lang="en-US" sz="1800" dirty="0"/>
              <a:t>help address our </a:t>
            </a:r>
            <a:r>
              <a:rPr lang="en-US" sz="1800" dirty="0" smtClean="0"/>
              <a:t>worst-in-the-nation </a:t>
            </a:r>
            <a:r>
              <a:rPr lang="en-US" sz="1800" dirty="0"/>
              <a:t>racial wealth </a:t>
            </a:r>
            <a:r>
              <a:rPr lang="en-US" sz="1800" dirty="0" smtClean="0"/>
              <a:t>gap -- which </a:t>
            </a:r>
            <a:r>
              <a:rPr lang="en-US" sz="1800" dirty="0"/>
              <a:t>is a direct result of the racial gaps in homeownership. </a:t>
            </a:r>
          </a:p>
          <a:p>
            <a:pPr lvl="1"/>
            <a:r>
              <a:rPr lang="en-US" dirty="0" smtClean="0"/>
              <a:t>THE RENT IS TOO DAMN HIGH:  </a:t>
            </a:r>
            <a:r>
              <a:rPr lang="en-US" dirty="0"/>
              <a:t>Enact a Luxury Landlord corporate tax because the rent is too damn high! This would be a fee on for-profit, luxury developments, that could be forgiven or refunded if the landlord provides affordable units through inclusionary zoning and/or keeps rent increases at a reasonable </a:t>
            </a:r>
            <a:r>
              <a:rPr lang="en-US" dirty="0" smtClean="0"/>
              <a:t>rate. </a:t>
            </a:r>
            <a:endParaRPr lang="en-US" dirty="0"/>
          </a:p>
          <a:p>
            <a:pPr lvl="1"/>
            <a:r>
              <a:rPr lang="en-US" dirty="0" smtClean="0"/>
              <a:t>MAKE EVICTORS PAY: Increase the </a:t>
            </a:r>
            <a:r>
              <a:rPr lang="en-US" dirty="0"/>
              <a:t>eviction filing fee, as a disincentive/revenue raiser for eviction prevention funding.</a:t>
            </a:r>
          </a:p>
        </p:txBody>
      </p:sp>
    </p:spTree>
    <p:extLst>
      <p:ext uri="{BB962C8B-B14F-4D97-AF65-F5344CB8AC3E}">
        <p14:creationId xmlns:p14="http://schemas.microsoft.com/office/powerpoint/2010/main" val="9668326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860C0D-B89F-50C6-8D46-A918296D37C3}"/>
              </a:ext>
            </a:extLst>
          </p:cNvPr>
          <p:cNvSpPr>
            <a:spLocks noGrp="1"/>
          </p:cNvSpPr>
          <p:nvPr>
            <p:ph type="title"/>
          </p:nvPr>
        </p:nvSpPr>
        <p:spPr/>
        <p:txBody>
          <a:bodyPr/>
          <a:lstStyle/>
          <a:p>
            <a:r>
              <a:rPr lang="en-US" sz="3200" dirty="0" smtClean="0"/>
              <a:t>Double </a:t>
            </a:r>
            <a:r>
              <a:rPr lang="en-US" sz="3200" dirty="0"/>
              <a:t>the Neighborhood Revitalization Tax Credit in FY2025 Budget</a:t>
            </a:r>
            <a:br>
              <a:rPr lang="en-US" sz="3200" dirty="0"/>
            </a:br>
            <a:endParaRPr lang="en-US" sz="3200" dirty="0"/>
          </a:p>
        </p:txBody>
      </p:sp>
      <p:sp>
        <p:nvSpPr>
          <p:cNvPr id="3" name="Content Placeholder 2">
            <a:extLst>
              <a:ext uri="{FF2B5EF4-FFF2-40B4-BE49-F238E27FC236}">
                <a16:creationId xmlns="" xmlns:a16="http://schemas.microsoft.com/office/drawing/2014/main" id="{2230FA6F-8A74-E480-BCE3-E5B40683735E}"/>
              </a:ext>
            </a:extLst>
          </p:cNvPr>
          <p:cNvSpPr>
            <a:spLocks noGrp="1"/>
          </p:cNvSpPr>
          <p:nvPr>
            <p:ph idx="1"/>
          </p:nvPr>
        </p:nvSpPr>
        <p:spPr>
          <a:xfrm>
            <a:off x="979025" y="1946058"/>
            <a:ext cx="6020159" cy="4195481"/>
          </a:xfrm>
        </p:spPr>
        <p:txBody>
          <a:bodyPr>
            <a:normAutofit fontScale="85000" lnSpcReduction="10000"/>
          </a:bodyPr>
          <a:lstStyle/>
          <a:p>
            <a:r>
              <a:rPr lang="en-US" dirty="0"/>
              <a:t>Leveraging $5-$7 for every dollar invested, the Neighborhood Revitalization Tax Credit (NRTC) program has become one of the most successful public/private programs furthering community development and neighborhood change in New Jersey. While the program has grown increasingly popular, it has been capped at $15M, despite rising costs and inflation. </a:t>
            </a:r>
          </a:p>
          <a:p>
            <a:r>
              <a:rPr lang="en-US" dirty="0"/>
              <a:t>Network members rely on the NRTC to build affordable homes and strengthen the neighborhoods they serve. Unfortunately, the program is oversubscribed and many eligible organizations are turned away because of limited funding. </a:t>
            </a:r>
          </a:p>
          <a:p>
            <a:r>
              <a:rPr lang="en-US" b="1" i="1" dirty="0"/>
              <a:t>It is time to double the NRTC program to $30M</a:t>
            </a:r>
            <a:r>
              <a:rPr lang="en-US" b="1" i="1" dirty="0" smtClean="0"/>
              <a:t>! Find our </a:t>
            </a:r>
            <a:r>
              <a:rPr lang="en-US" b="1" i="1" dirty="0" smtClean="0">
                <a:hlinkClick r:id="rId2"/>
              </a:rPr>
              <a:t>NRTC Advocacy Toolkit here </a:t>
            </a:r>
            <a:endParaRPr lang="en-US" b="1" i="1" dirty="0" smtClean="0"/>
          </a:p>
        </p:txBody>
      </p:sp>
      <p:pic>
        <p:nvPicPr>
          <p:cNvPr id="4" name="Picture 3"/>
          <p:cNvPicPr>
            <a:picLocks noChangeAspect="1"/>
          </p:cNvPicPr>
          <p:nvPr/>
        </p:nvPicPr>
        <p:blipFill>
          <a:blip r:embed="rId3"/>
          <a:stretch>
            <a:fillRect/>
          </a:stretch>
        </p:blipFill>
        <p:spPr>
          <a:xfrm>
            <a:off x="7698659" y="2052918"/>
            <a:ext cx="3116474" cy="4059812"/>
          </a:xfrm>
          <a:prstGeom prst="rect">
            <a:avLst/>
          </a:prstGeom>
        </p:spPr>
      </p:pic>
    </p:spTree>
    <p:extLst>
      <p:ext uri="{BB962C8B-B14F-4D97-AF65-F5344CB8AC3E}">
        <p14:creationId xmlns:p14="http://schemas.microsoft.com/office/powerpoint/2010/main" val="31880277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860C0D-B89F-50C6-8D46-A918296D37C3}"/>
              </a:ext>
            </a:extLst>
          </p:cNvPr>
          <p:cNvSpPr>
            <a:spLocks noGrp="1"/>
          </p:cNvSpPr>
          <p:nvPr>
            <p:ph type="title"/>
          </p:nvPr>
        </p:nvSpPr>
        <p:spPr/>
        <p:txBody>
          <a:bodyPr/>
          <a:lstStyle/>
          <a:p>
            <a:r>
              <a:rPr lang="en-US" sz="3200" dirty="0" smtClean="0"/>
              <a:t>Double </a:t>
            </a:r>
            <a:r>
              <a:rPr lang="en-US" sz="3200" dirty="0"/>
              <a:t>the Neighborhood Revitalization Tax Credit in FY2025 Budget</a:t>
            </a:r>
            <a:br>
              <a:rPr lang="en-US" sz="3200" dirty="0"/>
            </a:br>
            <a:endParaRPr lang="en-US" sz="3200" dirty="0"/>
          </a:p>
        </p:txBody>
      </p:sp>
      <p:sp>
        <p:nvSpPr>
          <p:cNvPr id="3" name="Content Placeholder 2">
            <a:extLst>
              <a:ext uri="{FF2B5EF4-FFF2-40B4-BE49-F238E27FC236}">
                <a16:creationId xmlns="" xmlns:a16="http://schemas.microsoft.com/office/drawing/2014/main" id="{2230FA6F-8A74-E480-BCE3-E5B40683735E}"/>
              </a:ext>
            </a:extLst>
          </p:cNvPr>
          <p:cNvSpPr>
            <a:spLocks noGrp="1"/>
          </p:cNvSpPr>
          <p:nvPr>
            <p:ph idx="1"/>
          </p:nvPr>
        </p:nvSpPr>
        <p:spPr>
          <a:xfrm>
            <a:off x="1103312" y="2052919"/>
            <a:ext cx="6020159" cy="2798482"/>
          </a:xfrm>
        </p:spPr>
        <p:txBody>
          <a:bodyPr>
            <a:normAutofit/>
          </a:bodyPr>
          <a:lstStyle/>
          <a:p>
            <a:r>
              <a:rPr lang="en-US" dirty="0" smtClean="0"/>
              <a:t>Network members are calling on their representatives to sign on as co-sponsors of:</a:t>
            </a:r>
          </a:p>
          <a:p>
            <a:pPr lvl="1"/>
            <a:r>
              <a:rPr lang="en-US" dirty="0" smtClean="0"/>
              <a:t>Sen</a:t>
            </a:r>
            <a:r>
              <a:rPr lang="en-US" dirty="0"/>
              <a:t>. </a:t>
            </a:r>
            <a:r>
              <a:rPr lang="en-US" dirty="0" err="1"/>
              <a:t>Zwicker’s</a:t>
            </a:r>
            <a:r>
              <a:rPr lang="en-US" dirty="0"/>
              <a:t> NRTC Budget Resolution #</a:t>
            </a:r>
            <a:r>
              <a:rPr lang="en-US" dirty="0" smtClean="0"/>
              <a:t>4856</a:t>
            </a:r>
          </a:p>
          <a:p>
            <a:pPr lvl="1"/>
            <a:r>
              <a:rPr lang="en-US" dirty="0" smtClean="0"/>
              <a:t>Asm</a:t>
            </a:r>
            <a:r>
              <a:rPr lang="en-US" dirty="0"/>
              <a:t>. </a:t>
            </a:r>
            <a:r>
              <a:rPr lang="en-US" dirty="0" err="1"/>
              <a:t>Wimberly’s</a:t>
            </a:r>
            <a:r>
              <a:rPr lang="en-US" dirty="0"/>
              <a:t> NRTC resolution #4731. </a:t>
            </a:r>
          </a:p>
          <a:p>
            <a:r>
              <a:rPr lang="en-US" dirty="0" smtClean="0"/>
              <a:t>Both </a:t>
            </a:r>
            <a:r>
              <a:rPr lang="en-US" dirty="0"/>
              <a:t>call for increasing the tax cap to $30M in FY25. </a:t>
            </a:r>
          </a:p>
        </p:txBody>
      </p:sp>
      <p:pic>
        <p:nvPicPr>
          <p:cNvPr id="4" name="Picture 3"/>
          <p:cNvPicPr>
            <a:picLocks noChangeAspect="1"/>
          </p:cNvPicPr>
          <p:nvPr/>
        </p:nvPicPr>
        <p:blipFill>
          <a:blip r:embed="rId2"/>
          <a:stretch>
            <a:fillRect/>
          </a:stretch>
        </p:blipFill>
        <p:spPr>
          <a:xfrm>
            <a:off x="7698659" y="2052918"/>
            <a:ext cx="3116474" cy="4059812"/>
          </a:xfrm>
          <a:prstGeom prst="rect">
            <a:avLst/>
          </a:prstGeom>
        </p:spPr>
      </p:pic>
    </p:spTree>
    <p:extLst>
      <p:ext uri="{BB962C8B-B14F-4D97-AF65-F5344CB8AC3E}">
        <p14:creationId xmlns:p14="http://schemas.microsoft.com/office/powerpoint/2010/main" val="7373309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860C0D-B89F-50C6-8D46-A918296D37C3}"/>
              </a:ext>
            </a:extLst>
          </p:cNvPr>
          <p:cNvSpPr>
            <a:spLocks noGrp="1"/>
          </p:cNvSpPr>
          <p:nvPr>
            <p:ph type="title"/>
          </p:nvPr>
        </p:nvSpPr>
        <p:spPr>
          <a:xfrm>
            <a:off x="646111" y="452718"/>
            <a:ext cx="9944949" cy="1322816"/>
          </a:xfrm>
        </p:spPr>
        <p:txBody>
          <a:bodyPr/>
          <a:lstStyle/>
          <a:p>
            <a:r>
              <a:rPr lang="en-US" dirty="0" smtClean="0"/>
              <a:t>Legislative Priorities – Expanding Housing Security</a:t>
            </a:r>
            <a:br>
              <a:rPr lang="en-US" dirty="0" smtClean="0"/>
            </a:br>
            <a:endParaRPr lang="en-US" dirty="0"/>
          </a:p>
        </p:txBody>
      </p:sp>
      <p:sp>
        <p:nvSpPr>
          <p:cNvPr id="3" name="Content Placeholder 2">
            <a:extLst>
              <a:ext uri="{FF2B5EF4-FFF2-40B4-BE49-F238E27FC236}">
                <a16:creationId xmlns="" xmlns:a16="http://schemas.microsoft.com/office/drawing/2014/main" id="{2230FA6F-8A74-E480-BCE3-E5B40683735E}"/>
              </a:ext>
            </a:extLst>
          </p:cNvPr>
          <p:cNvSpPr>
            <a:spLocks noGrp="1"/>
          </p:cNvSpPr>
          <p:nvPr>
            <p:ph idx="1"/>
          </p:nvPr>
        </p:nvSpPr>
        <p:spPr>
          <a:xfrm>
            <a:off x="646111" y="1713390"/>
            <a:ext cx="11222833" cy="4734636"/>
          </a:xfrm>
        </p:spPr>
        <p:txBody>
          <a:bodyPr>
            <a:normAutofit fontScale="25000" lnSpcReduction="20000"/>
          </a:bodyPr>
          <a:lstStyle/>
          <a:p>
            <a:pPr marL="0" indent="0">
              <a:buNone/>
            </a:pPr>
            <a:endParaRPr lang="en-US" sz="5600" b="1" dirty="0" smtClean="0"/>
          </a:p>
          <a:p>
            <a:r>
              <a:rPr lang="en-US" sz="5600" b="1" dirty="0" smtClean="0"/>
              <a:t>Eliminating </a:t>
            </a:r>
            <a:r>
              <a:rPr lang="en-US" sz="5600" b="1" dirty="0"/>
              <a:t>Bias in Property Appraisals</a:t>
            </a:r>
            <a:endParaRPr lang="en-US" sz="5600" dirty="0"/>
          </a:p>
          <a:p>
            <a:pPr marL="685800" lvl="1"/>
            <a:r>
              <a:rPr lang="en-US" sz="5600" u="sng" dirty="0">
                <a:hlinkClick r:id="rId3"/>
              </a:rPr>
              <a:t>S1311/A2280</a:t>
            </a:r>
            <a:r>
              <a:rPr lang="en-US" sz="5600" dirty="0"/>
              <a:t> (Pou/Ruiz/Lopez/Reynolds-Jackson)</a:t>
            </a:r>
          </a:p>
          <a:p>
            <a:pPr marL="685800" lvl="1"/>
            <a:r>
              <a:rPr lang="en-US" sz="5600" dirty="0"/>
              <a:t>Penalizes holders of appraisal licenses or certifications, or appraisal management company registrations if they have knowingly engaged in a discriminatory appraisal of a residential property. </a:t>
            </a:r>
            <a:endParaRPr lang="en-US" sz="5600" dirty="0" smtClean="0"/>
          </a:p>
          <a:p>
            <a:pPr marL="685800" lvl="1"/>
            <a:r>
              <a:rPr lang="en-US" sz="5600" b="1" i="1" dirty="0" smtClean="0"/>
              <a:t>Passed Assembly, March 2024; Passed Senate, May 2024; Both bills need reconciliation in Assembly (pending)</a:t>
            </a:r>
            <a:endParaRPr lang="en-US" sz="5600" dirty="0"/>
          </a:p>
          <a:p>
            <a:r>
              <a:rPr lang="en-US" sz="5600" b="1" dirty="0"/>
              <a:t>Statewide Code Red Requirements</a:t>
            </a:r>
            <a:endParaRPr lang="en-US" sz="5600" dirty="0"/>
          </a:p>
          <a:p>
            <a:pPr marL="685800" lvl="1"/>
            <a:r>
              <a:rPr lang="en-US" sz="5600" u="sng" dirty="0">
                <a:hlinkClick r:id="rId4"/>
              </a:rPr>
              <a:t>S2346/A2258</a:t>
            </a:r>
            <a:r>
              <a:rPr lang="en-US" sz="5600" dirty="0"/>
              <a:t> (</a:t>
            </a:r>
            <a:r>
              <a:rPr lang="en-US" sz="5600" dirty="0" smtClean="0"/>
              <a:t>Lopez/Turner/McKnight)</a:t>
            </a:r>
          </a:p>
          <a:p>
            <a:pPr marL="685800" lvl="1"/>
            <a:r>
              <a:rPr lang="en-US" sz="5600" dirty="0" smtClean="0"/>
              <a:t>Creates </a:t>
            </a:r>
            <a:r>
              <a:rPr lang="en-US" sz="5600" dirty="0"/>
              <a:t>Code Red requirements for counties based on the state’s existing Code Blue requirements. </a:t>
            </a:r>
            <a:endParaRPr lang="en-US" sz="5600" dirty="0" smtClean="0"/>
          </a:p>
          <a:p>
            <a:pPr marL="685800" lvl="1"/>
            <a:r>
              <a:rPr lang="en-US" sz="5600" b="1" i="1" dirty="0" smtClean="0"/>
              <a:t>Hearing Scheduled in the Assembly </a:t>
            </a:r>
            <a:r>
              <a:rPr lang="en-US" sz="5600" b="1" i="1" dirty="0"/>
              <a:t>Housing </a:t>
            </a:r>
            <a:r>
              <a:rPr lang="en-US" sz="5600" b="1" i="1" dirty="0" smtClean="0"/>
              <a:t>Committee, June 2024; Assigned to </a:t>
            </a:r>
            <a:r>
              <a:rPr lang="en-US" sz="5600" b="1" i="1" dirty="0"/>
              <a:t>Senate Health, Human Services and Senior Citizens </a:t>
            </a:r>
            <a:r>
              <a:rPr lang="en-US" sz="5600" b="1" i="1" dirty="0" smtClean="0"/>
              <a:t>Committee</a:t>
            </a:r>
          </a:p>
          <a:p>
            <a:pPr marL="685800" lvl="1"/>
            <a:r>
              <a:rPr lang="en-US" sz="5600" b="1" i="1" dirty="0" smtClean="0"/>
              <a:t>Last session, we were able to advocate for the bill past the Assembly Appropriations and Senate Health Committees, but both bills stalled during lame duck.</a:t>
            </a:r>
            <a:endParaRPr lang="en-US" sz="5600" b="1" dirty="0"/>
          </a:p>
          <a:p>
            <a:pPr marL="285750"/>
            <a:r>
              <a:rPr lang="en-US" sz="5600" b="1" dirty="0" smtClean="0"/>
              <a:t>De-prioritizing </a:t>
            </a:r>
            <a:r>
              <a:rPr lang="en-US" sz="5600" b="1" dirty="0"/>
              <a:t>Credit Scores for Affordable Housing Applicants and Recipients of State/Federal Supports</a:t>
            </a:r>
          </a:p>
          <a:p>
            <a:pPr marL="685800" lvl="1"/>
            <a:r>
              <a:rPr lang="en-US" sz="5600" dirty="0"/>
              <a:t>S1501/A2838 (</a:t>
            </a:r>
            <a:r>
              <a:rPr lang="en-US" sz="5600" dirty="0" smtClean="0"/>
              <a:t>Verrelli/Turner)</a:t>
            </a:r>
          </a:p>
          <a:p>
            <a:pPr marL="685800" lvl="1"/>
            <a:r>
              <a:rPr lang="en-US" sz="5600" dirty="0" smtClean="0"/>
              <a:t>Establishes </a:t>
            </a:r>
            <a:r>
              <a:rPr lang="en-US" sz="5600" dirty="0"/>
              <a:t>guidelines for creditworthiness concerning affordable housing </a:t>
            </a:r>
            <a:r>
              <a:rPr lang="en-US" sz="5600" dirty="0" smtClean="0"/>
              <a:t>programs</a:t>
            </a:r>
          </a:p>
          <a:p>
            <a:pPr marL="685800" lvl="1"/>
            <a:r>
              <a:rPr lang="en-US" sz="5600" b="1" i="1" dirty="0" smtClean="0"/>
              <a:t>Assigned </a:t>
            </a:r>
            <a:r>
              <a:rPr lang="en-US" sz="5600" b="1" i="1" dirty="0"/>
              <a:t>to Senate Community and Urban Affairs Committee and Assembly Housing Committee</a:t>
            </a:r>
          </a:p>
          <a:p>
            <a:pPr marL="285750"/>
            <a:endParaRPr lang="en-US" sz="1600" dirty="0" smtClean="0"/>
          </a:p>
          <a:p>
            <a:pPr marL="0" indent="0">
              <a:buNone/>
            </a:pPr>
            <a:r>
              <a:rPr lang="en-US" b="1" dirty="0"/>
              <a:t> </a:t>
            </a:r>
            <a:endParaRPr lang="en-US" dirty="0"/>
          </a:p>
        </p:txBody>
      </p:sp>
    </p:spTree>
    <p:extLst>
      <p:ext uri="{BB962C8B-B14F-4D97-AF65-F5344CB8AC3E}">
        <p14:creationId xmlns:p14="http://schemas.microsoft.com/office/powerpoint/2010/main" val="14054911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860C0D-B89F-50C6-8D46-A918296D37C3}"/>
              </a:ext>
            </a:extLst>
          </p:cNvPr>
          <p:cNvSpPr>
            <a:spLocks noGrp="1"/>
          </p:cNvSpPr>
          <p:nvPr>
            <p:ph type="title"/>
          </p:nvPr>
        </p:nvSpPr>
        <p:spPr>
          <a:xfrm>
            <a:off x="646111" y="452718"/>
            <a:ext cx="9404723" cy="726377"/>
          </a:xfrm>
        </p:spPr>
        <p:txBody>
          <a:bodyPr/>
          <a:lstStyle/>
          <a:p>
            <a:r>
              <a:rPr lang="en-US" sz="3200" dirty="0" smtClean="0"/>
              <a:t>Legislative Day 2024 Agenda</a:t>
            </a:r>
            <a:endParaRPr lang="en-US" sz="3200" dirty="0"/>
          </a:p>
        </p:txBody>
      </p:sp>
      <p:sp>
        <p:nvSpPr>
          <p:cNvPr id="3" name="Content Placeholder 2">
            <a:extLst>
              <a:ext uri="{FF2B5EF4-FFF2-40B4-BE49-F238E27FC236}">
                <a16:creationId xmlns="" xmlns:a16="http://schemas.microsoft.com/office/drawing/2014/main" id="{2230FA6F-8A74-E480-BCE3-E5B40683735E}"/>
              </a:ext>
            </a:extLst>
          </p:cNvPr>
          <p:cNvSpPr>
            <a:spLocks noGrp="1"/>
          </p:cNvSpPr>
          <p:nvPr>
            <p:ph idx="1"/>
          </p:nvPr>
        </p:nvSpPr>
        <p:spPr>
          <a:xfrm>
            <a:off x="646111" y="1331259"/>
            <a:ext cx="5357647" cy="4600309"/>
          </a:xfrm>
        </p:spPr>
        <p:txBody>
          <a:bodyPr>
            <a:normAutofit/>
          </a:bodyPr>
          <a:lstStyle/>
          <a:p>
            <a:r>
              <a:rPr lang="en-US" dirty="0" smtClean="0"/>
              <a:t>8:30: Welcome, Breakfast, and Collect Materials</a:t>
            </a:r>
          </a:p>
          <a:p>
            <a:r>
              <a:rPr lang="en-US" dirty="0" smtClean="0"/>
              <a:t>9:15: March to the State House to HouseNJ!</a:t>
            </a:r>
          </a:p>
          <a:p>
            <a:r>
              <a:rPr lang="en-US" dirty="0" smtClean="0"/>
              <a:t>10 a.m.: Committee Hearings</a:t>
            </a:r>
          </a:p>
          <a:p>
            <a:r>
              <a:rPr lang="en-US" dirty="0" smtClean="0"/>
              <a:t>11:30: Boxed Lunch Outside State House Annex</a:t>
            </a:r>
          </a:p>
          <a:p>
            <a:r>
              <a:rPr lang="en-US" dirty="0" smtClean="0"/>
              <a:t>12:15: HouseNJ Rally Outside State House Annex &amp; Group Photo</a:t>
            </a:r>
          </a:p>
          <a:p>
            <a:r>
              <a:rPr lang="en-US" dirty="0" smtClean="0"/>
              <a:t>1:00: Assembly Housing Committee</a:t>
            </a:r>
          </a:p>
          <a:p>
            <a:r>
              <a:rPr lang="en-US" dirty="0" smtClean="0"/>
              <a:t>ALL DAY: Constituent </a:t>
            </a:r>
            <a:r>
              <a:rPr lang="en-US" dirty="0"/>
              <a:t>M</a:t>
            </a:r>
            <a:r>
              <a:rPr lang="en-US" dirty="0" smtClean="0"/>
              <a:t>eetings </a:t>
            </a:r>
            <a:r>
              <a:rPr lang="en-US" dirty="0"/>
              <a:t>w</a:t>
            </a:r>
            <a:r>
              <a:rPr lang="en-US" dirty="0" smtClean="0"/>
              <a:t>ith Legislators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331259"/>
            <a:ext cx="5476020" cy="4107015"/>
          </a:xfrm>
          <a:prstGeom prst="rect">
            <a:avLst/>
          </a:prstGeom>
        </p:spPr>
      </p:pic>
    </p:spTree>
    <p:extLst>
      <p:ext uri="{BB962C8B-B14F-4D97-AF65-F5344CB8AC3E}">
        <p14:creationId xmlns:p14="http://schemas.microsoft.com/office/powerpoint/2010/main" val="17638338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Ion">
  <a:themeElements>
    <a:clrScheme name="Custom 3">
      <a:dk1>
        <a:sysClr val="windowText" lastClr="000000"/>
      </a:dk1>
      <a:lt1>
        <a:sysClr val="window" lastClr="FFFFFF"/>
      </a:lt1>
      <a:dk2>
        <a:srgbClr val="1E5155"/>
      </a:dk2>
      <a:lt2>
        <a:srgbClr val="EBEBEB"/>
      </a:lt2>
      <a:accent1>
        <a:srgbClr val="580A09"/>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23150</TotalTime>
  <Words>1222</Words>
  <Application>Microsoft Office PowerPoint</Application>
  <PresentationFormat>Widescreen</PresentationFormat>
  <Paragraphs>106</Paragraphs>
  <Slides>15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Century Gothic</vt:lpstr>
      <vt:lpstr>Wingdings 3</vt:lpstr>
      <vt:lpstr>1_Ion</vt:lpstr>
      <vt:lpstr>PowerPoint Presentation</vt:lpstr>
      <vt:lpstr>Legislative Day Is June 13, 2024!</vt:lpstr>
      <vt:lpstr>Legislative Day Is an Opportunity!</vt:lpstr>
      <vt:lpstr>Legislative Day Advocacy</vt:lpstr>
      <vt:lpstr>FY25 Budget Advocacy –  Protect and Grow the AHTF</vt:lpstr>
      <vt:lpstr>Double the Neighborhood Revitalization Tax Credit in FY2025 Budget </vt:lpstr>
      <vt:lpstr>Double the Neighborhood Revitalization Tax Credit in FY2025 Budget </vt:lpstr>
      <vt:lpstr>Legislative Priorities – Expanding Housing Security </vt:lpstr>
      <vt:lpstr>Legislative Day 2024 Agenda</vt:lpstr>
      <vt:lpstr>Legislative Day 2024: Committee Schedule</vt:lpstr>
      <vt:lpstr>Legislative Day 2024 – Advocacy Materials</vt:lpstr>
      <vt:lpstr>Legislative Day 2024: Where We’ll Be</vt:lpstr>
      <vt:lpstr>Democracy Needs You! OPRA Bill S2930/A4045</vt:lpstr>
      <vt:lpstr>Under One Roof 2024</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Kelvin Boddy</dc:creator>
  <cp:lastModifiedBy>Matthew Hersh</cp:lastModifiedBy>
  <cp:revision>641</cp:revision>
  <dcterms:created xsi:type="dcterms:W3CDTF">2019-07-18T20:15:03Z</dcterms:created>
  <dcterms:modified xsi:type="dcterms:W3CDTF">2024-06-10T17:48:40Z</dcterms:modified>
</cp:coreProperties>
</file>