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16"/>
  </p:notesMasterIdLst>
  <p:sldIdLst>
    <p:sldId id="288" r:id="rId6"/>
    <p:sldId id="340" r:id="rId7"/>
    <p:sldId id="372" r:id="rId8"/>
    <p:sldId id="375" r:id="rId9"/>
    <p:sldId id="378" r:id="rId10"/>
    <p:sldId id="263" r:id="rId11"/>
    <p:sldId id="374" r:id="rId12"/>
    <p:sldId id="376" r:id="rId13"/>
    <p:sldId id="379" r:id="rId14"/>
    <p:sldId id="377" r:id="rId1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ma Foley" initials="EF" lastIdx="3" clrIdx="0">
    <p:extLst>
      <p:ext uri="{19B8F6BF-5375-455C-9EA6-DF929625EA0E}">
        <p15:presenceInfo xmlns:p15="http://schemas.microsoft.com/office/powerpoint/2012/main" userId="S::efoley@nlihc.org::406b332e-c60e-4347-a6c7-cbaafbae71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8E1"/>
    <a:srgbClr val="02528A"/>
    <a:srgbClr val="003399"/>
    <a:srgbClr val="F2B800"/>
    <a:srgbClr val="007EA9"/>
    <a:srgbClr val="C6F1FF"/>
    <a:srgbClr val="B3282D"/>
    <a:srgbClr val="FFD85B"/>
    <a:srgbClr val="51A19D"/>
    <a:srgbClr val="D9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3BFAE9-D11B-49F1-B940-911BBA7DD127}" v="24" dt="2022-10-19T21:16:46.8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249" autoAdjust="0"/>
  </p:normalViewPr>
  <p:slideViewPr>
    <p:cSldViewPr snapToGrid="0">
      <p:cViewPr varScale="1">
        <p:scale>
          <a:sx n="72" d="100"/>
          <a:sy n="72" d="100"/>
        </p:scale>
        <p:origin x="636" y="66"/>
      </p:cViewPr>
      <p:guideLst>
        <p:guide orient="horz" pos="2160"/>
        <p:guide pos="3840"/>
      </p:guideLst>
    </p:cSldViewPr>
  </p:slideViewPr>
  <p:notesTextViewPr>
    <p:cViewPr>
      <p:scale>
        <a:sx n="1" d="1"/>
        <a:sy n="1" d="1"/>
      </p:scale>
      <p:origin x="0" y="0"/>
    </p:cViewPr>
  </p:notesTextViewPr>
  <p:notesViewPr>
    <p:cSldViewPr snapToGrid="0">
      <p:cViewPr varScale="1">
        <p:scale>
          <a:sx n="53" d="100"/>
          <a:sy n="53" d="100"/>
        </p:scale>
        <p:origin x="288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4521E6-C900-4C51-8EAB-A41DAD039869}" type="doc">
      <dgm:prSet loTypeId="urn:microsoft.com/office/officeart/2008/layout/LinedList" loCatId="list" qsTypeId="urn:microsoft.com/office/officeart/2005/8/quickstyle/simple5" qsCatId="simple" csTypeId="urn:microsoft.com/office/officeart/2005/8/colors/accent1_2" csCatId="accent1" phldr="1"/>
      <dgm:spPr/>
      <dgm:t>
        <a:bodyPr/>
        <a:lstStyle/>
        <a:p>
          <a:endParaRPr lang="en-US"/>
        </a:p>
      </dgm:t>
    </dgm:pt>
    <dgm:pt modelId="{444B0251-5D9D-4359-B30C-F4E4C5E7B7F4}">
      <dgm:prSet phldrT="[Text]"/>
      <dgm:spPr/>
      <dgm:t>
        <a:bodyPr/>
        <a:lstStyle/>
        <a:p>
          <a:r>
            <a:rPr lang="en-US" dirty="0"/>
            <a:t>Engage Tenants through Organizing and Story Telling</a:t>
          </a:r>
        </a:p>
      </dgm:t>
    </dgm:pt>
    <dgm:pt modelId="{AB1B899F-1AFD-48DC-AC28-863CBBA25781}" type="parTrans" cxnId="{49FB261C-9B0B-48B9-B61A-29B128026F11}">
      <dgm:prSet/>
      <dgm:spPr/>
      <dgm:t>
        <a:bodyPr/>
        <a:lstStyle/>
        <a:p>
          <a:endParaRPr lang="en-US"/>
        </a:p>
      </dgm:t>
    </dgm:pt>
    <dgm:pt modelId="{1E5D9C42-A6FF-44E7-8DA0-9C884A6DF662}" type="sibTrans" cxnId="{49FB261C-9B0B-48B9-B61A-29B128026F11}">
      <dgm:prSet/>
      <dgm:spPr/>
      <dgm:t>
        <a:bodyPr/>
        <a:lstStyle/>
        <a:p>
          <a:endParaRPr lang="en-US"/>
        </a:p>
      </dgm:t>
    </dgm:pt>
    <dgm:pt modelId="{E91AE659-8891-44C7-A928-81EC6FE21F81}">
      <dgm:prSet phldrT="[Text]"/>
      <dgm:spPr/>
      <dgm:t>
        <a:bodyPr/>
        <a:lstStyle/>
        <a:p>
          <a:r>
            <a:rPr lang="en-US" dirty="0"/>
            <a:t>Support Transparency through Data</a:t>
          </a:r>
        </a:p>
      </dgm:t>
    </dgm:pt>
    <dgm:pt modelId="{A72AE946-33EA-4F46-AB14-B97DF44B86D4}" type="parTrans" cxnId="{4F8E8E18-7F2C-4CED-B912-186C36341D3F}">
      <dgm:prSet/>
      <dgm:spPr/>
      <dgm:t>
        <a:bodyPr/>
        <a:lstStyle/>
        <a:p>
          <a:endParaRPr lang="en-US"/>
        </a:p>
      </dgm:t>
    </dgm:pt>
    <dgm:pt modelId="{7B5C9B11-94FA-49A7-A9E9-7BB258619280}" type="sibTrans" cxnId="{4F8E8E18-7F2C-4CED-B912-186C36341D3F}">
      <dgm:prSet/>
      <dgm:spPr/>
      <dgm:t>
        <a:bodyPr/>
        <a:lstStyle/>
        <a:p>
          <a:endParaRPr lang="en-US"/>
        </a:p>
      </dgm:t>
    </dgm:pt>
    <dgm:pt modelId="{47E6F264-F351-4DF0-B46F-C6877D8553B6}">
      <dgm:prSet phldrT="[Text]"/>
      <dgm:spPr/>
      <dgm:t>
        <a:bodyPr/>
        <a:lstStyle/>
        <a:p>
          <a:r>
            <a:rPr lang="en-US" dirty="0"/>
            <a:t>Implement Eviction Prevention, Diversion, and Tenant Protections</a:t>
          </a:r>
        </a:p>
      </dgm:t>
    </dgm:pt>
    <dgm:pt modelId="{AF11FFAE-C0DA-4C43-A828-68947915902A}" type="parTrans" cxnId="{6FB8F9A5-FDE9-4374-9A9A-F0F5406AA116}">
      <dgm:prSet/>
      <dgm:spPr/>
      <dgm:t>
        <a:bodyPr/>
        <a:lstStyle/>
        <a:p>
          <a:endParaRPr lang="en-US"/>
        </a:p>
      </dgm:t>
    </dgm:pt>
    <dgm:pt modelId="{4F4E3D4D-D033-4AC5-8228-27A6503BB745}" type="sibTrans" cxnId="{6FB8F9A5-FDE9-4374-9A9A-F0F5406AA116}">
      <dgm:prSet/>
      <dgm:spPr/>
      <dgm:t>
        <a:bodyPr/>
        <a:lstStyle/>
        <a:p>
          <a:endParaRPr lang="en-US"/>
        </a:p>
      </dgm:t>
    </dgm:pt>
    <dgm:pt modelId="{16E6346A-7A61-4FF6-B635-0D1596229B8E}">
      <dgm:prSet phldrT="[Text]"/>
      <dgm:spPr/>
      <dgm:t>
        <a:bodyPr/>
        <a:lstStyle/>
        <a:p>
          <a:r>
            <a:rPr lang="en-US" dirty="0"/>
            <a:t>Convene State and Local Partners to Support Planning and Address Barriers</a:t>
          </a:r>
        </a:p>
      </dgm:t>
    </dgm:pt>
    <dgm:pt modelId="{017EBA60-7FF9-4B5B-9E4E-6DC2ED03C11E}" type="parTrans" cxnId="{81765C5C-D6CB-43C9-8173-B14A2AE276CD}">
      <dgm:prSet/>
      <dgm:spPr/>
      <dgm:t>
        <a:bodyPr/>
        <a:lstStyle/>
        <a:p>
          <a:endParaRPr lang="en-US"/>
        </a:p>
      </dgm:t>
    </dgm:pt>
    <dgm:pt modelId="{09307880-E2BE-4F56-9F7C-1B5CC25D8FE8}" type="sibTrans" cxnId="{81765C5C-D6CB-43C9-8173-B14A2AE276CD}">
      <dgm:prSet/>
      <dgm:spPr/>
      <dgm:t>
        <a:bodyPr/>
        <a:lstStyle/>
        <a:p>
          <a:endParaRPr lang="en-US"/>
        </a:p>
      </dgm:t>
    </dgm:pt>
    <dgm:pt modelId="{6676E791-6EA7-4A32-A8F1-799AB1B79AE7}">
      <dgm:prSet phldrT="[Text]"/>
      <dgm:spPr/>
      <dgm:t>
        <a:bodyPr/>
        <a:lstStyle/>
        <a:p>
          <a:r>
            <a:rPr lang="en-US" dirty="0"/>
            <a:t>Target Marketing, Outreach, and Application Support</a:t>
          </a:r>
        </a:p>
      </dgm:t>
    </dgm:pt>
    <dgm:pt modelId="{8EF7DEF5-BFF1-4A22-9E99-59191B1C5155}" type="parTrans" cxnId="{6B585C5E-CF2A-460B-A29A-3DD39C8C0565}">
      <dgm:prSet/>
      <dgm:spPr/>
      <dgm:t>
        <a:bodyPr/>
        <a:lstStyle/>
        <a:p>
          <a:endParaRPr lang="en-US"/>
        </a:p>
      </dgm:t>
    </dgm:pt>
    <dgm:pt modelId="{1BDC7548-9169-4AC5-8EA5-D73C8359E8BB}" type="sibTrans" cxnId="{6B585C5E-CF2A-460B-A29A-3DD39C8C0565}">
      <dgm:prSet/>
      <dgm:spPr/>
      <dgm:t>
        <a:bodyPr/>
        <a:lstStyle/>
        <a:p>
          <a:endParaRPr lang="en-US"/>
        </a:p>
      </dgm:t>
    </dgm:pt>
    <dgm:pt modelId="{25159312-99E0-4CCB-A2CF-6EF9972703BC}" type="pres">
      <dgm:prSet presAssocID="{F64521E6-C900-4C51-8EAB-A41DAD039869}" presName="vert0" presStyleCnt="0">
        <dgm:presLayoutVars>
          <dgm:dir/>
          <dgm:animOne val="branch"/>
          <dgm:animLvl val="lvl"/>
        </dgm:presLayoutVars>
      </dgm:prSet>
      <dgm:spPr/>
    </dgm:pt>
    <dgm:pt modelId="{295D0629-66FC-46A5-94AB-4EE835967B24}" type="pres">
      <dgm:prSet presAssocID="{444B0251-5D9D-4359-B30C-F4E4C5E7B7F4}" presName="thickLine" presStyleLbl="alignNode1" presStyleIdx="0" presStyleCnt="5"/>
      <dgm:spPr/>
    </dgm:pt>
    <dgm:pt modelId="{C55A0FCC-A9B7-44F2-B005-8D312764B418}" type="pres">
      <dgm:prSet presAssocID="{444B0251-5D9D-4359-B30C-F4E4C5E7B7F4}" presName="horz1" presStyleCnt="0"/>
      <dgm:spPr/>
    </dgm:pt>
    <dgm:pt modelId="{4318B0AE-EC18-49D1-943F-F5BEC4C729AF}" type="pres">
      <dgm:prSet presAssocID="{444B0251-5D9D-4359-B30C-F4E4C5E7B7F4}" presName="tx1" presStyleLbl="revTx" presStyleIdx="0" presStyleCnt="5"/>
      <dgm:spPr/>
    </dgm:pt>
    <dgm:pt modelId="{26107E0E-466F-47CB-8E37-17D90717E418}" type="pres">
      <dgm:prSet presAssocID="{444B0251-5D9D-4359-B30C-F4E4C5E7B7F4}" presName="vert1" presStyleCnt="0"/>
      <dgm:spPr/>
    </dgm:pt>
    <dgm:pt modelId="{C7DBD9F9-411E-4484-A335-6D5065D81D21}" type="pres">
      <dgm:prSet presAssocID="{16E6346A-7A61-4FF6-B635-0D1596229B8E}" presName="thickLine" presStyleLbl="alignNode1" presStyleIdx="1" presStyleCnt="5"/>
      <dgm:spPr/>
    </dgm:pt>
    <dgm:pt modelId="{C47370EB-A833-49EE-B780-EFBCF6AB00CB}" type="pres">
      <dgm:prSet presAssocID="{16E6346A-7A61-4FF6-B635-0D1596229B8E}" presName="horz1" presStyleCnt="0"/>
      <dgm:spPr/>
    </dgm:pt>
    <dgm:pt modelId="{7B032E44-2D12-4A06-A702-98F177EF3052}" type="pres">
      <dgm:prSet presAssocID="{16E6346A-7A61-4FF6-B635-0D1596229B8E}" presName="tx1" presStyleLbl="revTx" presStyleIdx="1" presStyleCnt="5"/>
      <dgm:spPr/>
    </dgm:pt>
    <dgm:pt modelId="{563B2AF8-7386-4371-897C-4B188B395221}" type="pres">
      <dgm:prSet presAssocID="{16E6346A-7A61-4FF6-B635-0D1596229B8E}" presName="vert1" presStyleCnt="0"/>
      <dgm:spPr/>
    </dgm:pt>
    <dgm:pt modelId="{B17DF41A-727F-49EF-B660-8AB758F43D5D}" type="pres">
      <dgm:prSet presAssocID="{6676E791-6EA7-4A32-A8F1-799AB1B79AE7}" presName="thickLine" presStyleLbl="alignNode1" presStyleIdx="2" presStyleCnt="5"/>
      <dgm:spPr/>
    </dgm:pt>
    <dgm:pt modelId="{74AA73E0-4A34-4620-B77C-10BE6B2147C1}" type="pres">
      <dgm:prSet presAssocID="{6676E791-6EA7-4A32-A8F1-799AB1B79AE7}" presName="horz1" presStyleCnt="0"/>
      <dgm:spPr/>
    </dgm:pt>
    <dgm:pt modelId="{C7FDA806-D08A-44A2-89DA-8F5B042BE57C}" type="pres">
      <dgm:prSet presAssocID="{6676E791-6EA7-4A32-A8F1-799AB1B79AE7}" presName="tx1" presStyleLbl="revTx" presStyleIdx="2" presStyleCnt="5"/>
      <dgm:spPr/>
    </dgm:pt>
    <dgm:pt modelId="{249AF1B1-F575-4ED6-A100-191DD0C6F883}" type="pres">
      <dgm:prSet presAssocID="{6676E791-6EA7-4A32-A8F1-799AB1B79AE7}" presName="vert1" presStyleCnt="0"/>
      <dgm:spPr/>
    </dgm:pt>
    <dgm:pt modelId="{3843134C-5C6F-415E-A436-641D2BC2DD43}" type="pres">
      <dgm:prSet presAssocID="{E91AE659-8891-44C7-A928-81EC6FE21F81}" presName="thickLine" presStyleLbl="alignNode1" presStyleIdx="3" presStyleCnt="5"/>
      <dgm:spPr/>
    </dgm:pt>
    <dgm:pt modelId="{19217008-6D6D-4EF7-A540-B1899239F3A7}" type="pres">
      <dgm:prSet presAssocID="{E91AE659-8891-44C7-A928-81EC6FE21F81}" presName="horz1" presStyleCnt="0"/>
      <dgm:spPr/>
    </dgm:pt>
    <dgm:pt modelId="{0C80FA22-64AC-4264-A362-E5EA76A1B3D0}" type="pres">
      <dgm:prSet presAssocID="{E91AE659-8891-44C7-A928-81EC6FE21F81}" presName="tx1" presStyleLbl="revTx" presStyleIdx="3" presStyleCnt="5"/>
      <dgm:spPr/>
    </dgm:pt>
    <dgm:pt modelId="{5D6715B1-1BA0-4A4C-96C0-83A7C3A9F158}" type="pres">
      <dgm:prSet presAssocID="{E91AE659-8891-44C7-A928-81EC6FE21F81}" presName="vert1" presStyleCnt="0"/>
      <dgm:spPr/>
    </dgm:pt>
    <dgm:pt modelId="{687C0884-7024-4457-ADE1-080FB01B10F6}" type="pres">
      <dgm:prSet presAssocID="{47E6F264-F351-4DF0-B46F-C6877D8553B6}" presName="thickLine" presStyleLbl="alignNode1" presStyleIdx="4" presStyleCnt="5"/>
      <dgm:spPr/>
    </dgm:pt>
    <dgm:pt modelId="{B530D414-B121-4DF9-9B08-AAB504877057}" type="pres">
      <dgm:prSet presAssocID="{47E6F264-F351-4DF0-B46F-C6877D8553B6}" presName="horz1" presStyleCnt="0"/>
      <dgm:spPr/>
    </dgm:pt>
    <dgm:pt modelId="{DA7F3636-B138-4E07-8767-E5AE21E7B1BE}" type="pres">
      <dgm:prSet presAssocID="{47E6F264-F351-4DF0-B46F-C6877D8553B6}" presName="tx1" presStyleLbl="revTx" presStyleIdx="4" presStyleCnt="5"/>
      <dgm:spPr/>
    </dgm:pt>
    <dgm:pt modelId="{3958B073-722C-4441-A064-33DDEF8B97F7}" type="pres">
      <dgm:prSet presAssocID="{47E6F264-F351-4DF0-B46F-C6877D8553B6}" presName="vert1" presStyleCnt="0"/>
      <dgm:spPr/>
    </dgm:pt>
  </dgm:ptLst>
  <dgm:cxnLst>
    <dgm:cxn modelId="{4F8E8E18-7F2C-4CED-B912-186C36341D3F}" srcId="{F64521E6-C900-4C51-8EAB-A41DAD039869}" destId="{E91AE659-8891-44C7-A928-81EC6FE21F81}" srcOrd="3" destOrd="0" parTransId="{A72AE946-33EA-4F46-AB14-B97DF44B86D4}" sibTransId="{7B5C9B11-94FA-49A7-A9E9-7BB258619280}"/>
    <dgm:cxn modelId="{49FB261C-9B0B-48B9-B61A-29B128026F11}" srcId="{F64521E6-C900-4C51-8EAB-A41DAD039869}" destId="{444B0251-5D9D-4359-B30C-F4E4C5E7B7F4}" srcOrd="0" destOrd="0" parTransId="{AB1B899F-1AFD-48DC-AC28-863CBBA25781}" sibTransId="{1E5D9C42-A6FF-44E7-8DA0-9C884A6DF662}"/>
    <dgm:cxn modelId="{81765C5C-D6CB-43C9-8173-B14A2AE276CD}" srcId="{F64521E6-C900-4C51-8EAB-A41DAD039869}" destId="{16E6346A-7A61-4FF6-B635-0D1596229B8E}" srcOrd="1" destOrd="0" parTransId="{017EBA60-7FF9-4B5B-9E4E-6DC2ED03C11E}" sibTransId="{09307880-E2BE-4F56-9F7C-1B5CC25D8FE8}"/>
    <dgm:cxn modelId="{6B585C5E-CF2A-460B-A29A-3DD39C8C0565}" srcId="{F64521E6-C900-4C51-8EAB-A41DAD039869}" destId="{6676E791-6EA7-4A32-A8F1-799AB1B79AE7}" srcOrd="2" destOrd="0" parTransId="{8EF7DEF5-BFF1-4A22-9E99-59191B1C5155}" sibTransId="{1BDC7548-9169-4AC5-8EA5-D73C8359E8BB}"/>
    <dgm:cxn modelId="{C0E5E944-F069-4810-B3ED-55F2FB74FB21}" type="presOf" srcId="{E91AE659-8891-44C7-A928-81EC6FE21F81}" destId="{0C80FA22-64AC-4264-A362-E5EA76A1B3D0}" srcOrd="0" destOrd="0" presId="urn:microsoft.com/office/officeart/2008/layout/LinedList"/>
    <dgm:cxn modelId="{7415857D-F5CB-4E34-953A-DF16C7CCC452}" type="presOf" srcId="{6676E791-6EA7-4A32-A8F1-799AB1B79AE7}" destId="{C7FDA806-D08A-44A2-89DA-8F5B042BE57C}" srcOrd="0" destOrd="0" presId="urn:microsoft.com/office/officeart/2008/layout/LinedList"/>
    <dgm:cxn modelId="{568F1D8F-8AC6-4B45-899E-64705A3CB7FC}" type="presOf" srcId="{16E6346A-7A61-4FF6-B635-0D1596229B8E}" destId="{7B032E44-2D12-4A06-A702-98F177EF3052}" srcOrd="0" destOrd="0" presId="urn:microsoft.com/office/officeart/2008/layout/LinedList"/>
    <dgm:cxn modelId="{B7A99BA0-AD9A-4090-951F-6EB91A763E70}" type="presOf" srcId="{47E6F264-F351-4DF0-B46F-C6877D8553B6}" destId="{DA7F3636-B138-4E07-8767-E5AE21E7B1BE}" srcOrd="0" destOrd="0" presId="urn:microsoft.com/office/officeart/2008/layout/LinedList"/>
    <dgm:cxn modelId="{6FB8F9A5-FDE9-4374-9A9A-F0F5406AA116}" srcId="{F64521E6-C900-4C51-8EAB-A41DAD039869}" destId="{47E6F264-F351-4DF0-B46F-C6877D8553B6}" srcOrd="4" destOrd="0" parTransId="{AF11FFAE-C0DA-4C43-A828-68947915902A}" sibTransId="{4F4E3D4D-D033-4AC5-8228-27A6503BB745}"/>
    <dgm:cxn modelId="{F80AB0B2-37C9-47F6-97CC-745CA90AB1DC}" type="presOf" srcId="{444B0251-5D9D-4359-B30C-F4E4C5E7B7F4}" destId="{4318B0AE-EC18-49D1-943F-F5BEC4C729AF}" srcOrd="0" destOrd="0" presId="urn:microsoft.com/office/officeart/2008/layout/LinedList"/>
    <dgm:cxn modelId="{73730AB7-2739-4372-BB3D-D2B713382A47}" type="presOf" srcId="{F64521E6-C900-4C51-8EAB-A41DAD039869}" destId="{25159312-99E0-4CCB-A2CF-6EF9972703BC}" srcOrd="0" destOrd="0" presId="urn:microsoft.com/office/officeart/2008/layout/LinedList"/>
    <dgm:cxn modelId="{241C87E3-B678-46EF-A13F-92F116A93C45}" type="presParOf" srcId="{25159312-99E0-4CCB-A2CF-6EF9972703BC}" destId="{295D0629-66FC-46A5-94AB-4EE835967B24}" srcOrd="0" destOrd="0" presId="urn:microsoft.com/office/officeart/2008/layout/LinedList"/>
    <dgm:cxn modelId="{50C4E854-F84F-44CC-A4E5-2158DFB5B29C}" type="presParOf" srcId="{25159312-99E0-4CCB-A2CF-6EF9972703BC}" destId="{C55A0FCC-A9B7-44F2-B005-8D312764B418}" srcOrd="1" destOrd="0" presId="urn:microsoft.com/office/officeart/2008/layout/LinedList"/>
    <dgm:cxn modelId="{926AFB0B-B9C1-40EF-A95F-F8FB8279E5A0}" type="presParOf" srcId="{C55A0FCC-A9B7-44F2-B005-8D312764B418}" destId="{4318B0AE-EC18-49D1-943F-F5BEC4C729AF}" srcOrd="0" destOrd="0" presId="urn:microsoft.com/office/officeart/2008/layout/LinedList"/>
    <dgm:cxn modelId="{3FC40BD2-FBEC-40EB-ABC1-38467413732A}" type="presParOf" srcId="{C55A0FCC-A9B7-44F2-B005-8D312764B418}" destId="{26107E0E-466F-47CB-8E37-17D90717E418}" srcOrd="1" destOrd="0" presId="urn:microsoft.com/office/officeart/2008/layout/LinedList"/>
    <dgm:cxn modelId="{948AE400-81A0-4D67-B783-4BC5A2FA3A9A}" type="presParOf" srcId="{25159312-99E0-4CCB-A2CF-6EF9972703BC}" destId="{C7DBD9F9-411E-4484-A335-6D5065D81D21}" srcOrd="2" destOrd="0" presId="urn:microsoft.com/office/officeart/2008/layout/LinedList"/>
    <dgm:cxn modelId="{32002CAA-CED6-4924-B036-E47F14DF7C66}" type="presParOf" srcId="{25159312-99E0-4CCB-A2CF-6EF9972703BC}" destId="{C47370EB-A833-49EE-B780-EFBCF6AB00CB}" srcOrd="3" destOrd="0" presId="urn:microsoft.com/office/officeart/2008/layout/LinedList"/>
    <dgm:cxn modelId="{A1791ACF-64BE-47EE-87B8-C35C4B4A6975}" type="presParOf" srcId="{C47370EB-A833-49EE-B780-EFBCF6AB00CB}" destId="{7B032E44-2D12-4A06-A702-98F177EF3052}" srcOrd="0" destOrd="0" presId="urn:microsoft.com/office/officeart/2008/layout/LinedList"/>
    <dgm:cxn modelId="{522C5606-3514-4681-8035-BF007D807AB0}" type="presParOf" srcId="{C47370EB-A833-49EE-B780-EFBCF6AB00CB}" destId="{563B2AF8-7386-4371-897C-4B188B395221}" srcOrd="1" destOrd="0" presId="urn:microsoft.com/office/officeart/2008/layout/LinedList"/>
    <dgm:cxn modelId="{9F2994F3-A5DD-44EB-9EBA-A5609AFFEB04}" type="presParOf" srcId="{25159312-99E0-4CCB-A2CF-6EF9972703BC}" destId="{B17DF41A-727F-49EF-B660-8AB758F43D5D}" srcOrd="4" destOrd="0" presId="urn:microsoft.com/office/officeart/2008/layout/LinedList"/>
    <dgm:cxn modelId="{6C2E7BF7-77D3-4C66-967D-08D70AB5BFD6}" type="presParOf" srcId="{25159312-99E0-4CCB-A2CF-6EF9972703BC}" destId="{74AA73E0-4A34-4620-B77C-10BE6B2147C1}" srcOrd="5" destOrd="0" presId="urn:microsoft.com/office/officeart/2008/layout/LinedList"/>
    <dgm:cxn modelId="{5763EC96-6702-4122-BA4C-1CE3BF4E66B9}" type="presParOf" srcId="{74AA73E0-4A34-4620-B77C-10BE6B2147C1}" destId="{C7FDA806-D08A-44A2-89DA-8F5B042BE57C}" srcOrd="0" destOrd="0" presId="urn:microsoft.com/office/officeart/2008/layout/LinedList"/>
    <dgm:cxn modelId="{2AAA4FA2-1A6A-4E52-A710-D0A63EF2A062}" type="presParOf" srcId="{74AA73E0-4A34-4620-B77C-10BE6B2147C1}" destId="{249AF1B1-F575-4ED6-A100-191DD0C6F883}" srcOrd="1" destOrd="0" presId="urn:microsoft.com/office/officeart/2008/layout/LinedList"/>
    <dgm:cxn modelId="{0C7BD4A6-CE65-4923-9A1A-CF588BFD2AD6}" type="presParOf" srcId="{25159312-99E0-4CCB-A2CF-6EF9972703BC}" destId="{3843134C-5C6F-415E-A436-641D2BC2DD43}" srcOrd="6" destOrd="0" presId="urn:microsoft.com/office/officeart/2008/layout/LinedList"/>
    <dgm:cxn modelId="{6BD0A6D1-2097-4B79-B449-89B42D47EADB}" type="presParOf" srcId="{25159312-99E0-4CCB-A2CF-6EF9972703BC}" destId="{19217008-6D6D-4EF7-A540-B1899239F3A7}" srcOrd="7" destOrd="0" presId="urn:microsoft.com/office/officeart/2008/layout/LinedList"/>
    <dgm:cxn modelId="{DCE2199D-35D8-4157-909C-B2B00A196FD5}" type="presParOf" srcId="{19217008-6D6D-4EF7-A540-B1899239F3A7}" destId="{0C80FA22-64AC-4264-A362-E5EA76A1B3D0}" srcOrd="0" destOrd="0" presId="urn:microsoft.com/office/officeart/2008/layout/LinedList"/>
    <dgm:cxn modelId="{241C41B9-26F3-4F68-B500-0B465AEE10B4}" type="presParOf" srcId="{19217008-6D6D-4EF7-A540-B1899239F3A7}" destId="{5D6715B1-1BA0-4A4C-96C0-83A7C3A9F158}" srcOrd="1" destOrd="0" presId="urn:microsoft.com/office/officeart/2008/layout/LinedList"/>
    <dgm:cxn modelId="{C5EDC96C-566E-4CCC-B38B-5FE3FEC369EF}" type="presParOf" srcId="{25159312-99E0-4CCB-A2CF-6EF9972703BC}" destId="{687C0884-7024-4457-ADE1-080FB01B10F6}" srcOrd="8" destOrd="0" presId="urn:microsoft.com/office/officeart/2008/layout/LinedList"/>
    <dgm:cxn modelId="{D8E3F395-123B-42E0-A9D9-00D020AC44C5}" type="presParOf" srcId="{25159312-99E0-4CCB-A2CF-6EF9972703BC}" destId="{B530D414-B121-4DF9-9B08-AAB504877057}" srcOrd="9" destOrd="0" presId="urn:microsoft.com/office/officeart/2008/layout/LinedList"/>
    <dgm:cxn modelId="{E8A1385F-BAC0-4745-B1D1-FD9B42AF054F}" type="presParOf" srcId="{B530D414-B121-4DF9-9B08-AAB504877057}" destId="{DA7F3636-B138-4E07-8767-E5AE21E7B1BE}" srcOrd="0" destOrd="0" presId="urn:microsoft.com/office/officeart/2008/layout/LinedList"/>
    <dgm:cxn modelId="{5F7931FF-28C2-45E2-AEC3-DE7145CE1279}" type="presParOf" srcId="{B530D414-B121-4DF9-9B08-AAB504877057}" destId="{3958B073-722C-4441-A064-33DDEF8B97F7}"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0E177F-5318-4A15-A07C-022380437ED6}"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8B00AF59-D42D-4F73-85E1-A9781CAB3460}">
      <dgm:prSet phldrT="[Text]"/>
      <dgm:spPr>
        <a:solidFill>
          <a:schemeClr val="bg1"/>
        </a:solidFill>
      </dgm:spPr>
      <dgm:t>
        <a:bodyPr/>
        <a:lstStyle/>
        <a:p>
          <a:r>
            <a:rPr lang="en-US" dirty="0">
              <a:latin typeface="Avenir Next LT Pro" panose="020B0504020202020204" pitchFamily="34" charset="0"/>
            </a:rPr>
            <a:t>Treasury ERA Program</a:t>
          </a:r>
        </a:p>
      </dgm:t>
    </dgm:pt>
    <dgm:pt modelId="{107F51E7-C0AE-4F26-B087-9903E7334320}" type="parTrans" cxnId="{A99C3C1D-2156-44C0-BD27-E6C07D76CB60}">
      <dgm:prSet/>
      <dgm:spPr/>
      <dgm:t>
        <a:bodyPr/>
        <a:lstStyle/>
        <a:p>
          <a:endParaRPr lang="en-US"/>
        </a:p>
      </dgm:t>
    </dgm:pt>
    <dgm:pt modelId="{FA888975-5738-4329-931D-C215FB40CF69}" type="sibTrans" cxnId="{A99C3C1D-2156-44C0-BD27-E6C07D76CB60}">
      <dgm:prSet/>
      <dgm:spPr/>
      <dgm:t>
        <a:bodyPr/>
        <a:lstStyle/>
        <a:p>
          <a:endParaRPr lang="en-US"/>
        </a:p>
      </dgm:t>
    </dgm:pt>
    <dgm:pt modelId="{9CDDFC85-21A4-43F6-9F36-CF64429FC81F}">
      <dgm:prSet phldrT="[Text]" custT="1"/>
      <dgm:spPr>
        <a:solidFill>
          <a:schemeClr val="accent2"/>
        </a:solidFill>
      </dgm:spPr>
      <dgm:t>
        <a:bodyPr/>
        <a:lstStyle/>
        <a:p>
          <a:endParaRPr lang="en-US" sz="3600" dirty="0"/>
        </a:p>
        <a:p>
          <a:r>
            <a:rPr lang="en-US" sz="3200" dirty="0">
              <a:latin typeface="Avenir Next LT Pro" panose="020B0504020202020204" pitchFamily="34" charset="0"/>
            </a:rPr>
            <a:t>Financial Assistance </a:t>
          </a:r>
        </a:p>
        <a:p>
          <a:r>
            <a:rPr lang="en-US" sz="3200" dirty="0">
              <a:latin typeface="Avenir Next LT Pro" panose="020B0504020202020204" pitchFamily="34" charset="0"/>
            </a:rPr>
            <a:t>(rent, utilities, etc.)</a:t>
          </a:r>
        </a:p>
      </dgm:t>
    </dgm:pt>
    <dgm:pt modelId="{70B2740E-0FC2-49B0-AE1B-1B36BA077A06}" type="parTrans" cxnId="{F7ACE505-9C5A-4776-9491-AACBFFBF9E7D}">
      <dgm:prSet/>
      <dgm:spPr/>
      <dgm:t>
        <a:bodyPr/>
        <a:lstStyle/>
        <a:p>
          <a:endParaRPr lang="en-US"/>
        </a:p>
      </dgm:t>
    </dgm:pt>
    <dgm:pt modelId="{331FF547-642F-4C22-A739-F26EE2D403EC}" type="sibTrans" cxnId="{F7ACE505-9C5A-4776-9491-AACBFFBF9E7D}">
      <dgm:prSet/>
      <dgm:spPr/>
      <dgm:t>
        <a:bodyPr/>
        <a:lstStyle/>
        <a:p>
          <a:endParaRPr lang="en-US"/>
        </a:p>
      </dgm:t>
    </dgm:pt>
    <dgm:pt modelId="{3665DDF2-FC2E-459C-A3F6-1A0B1DD18E86}">
      <dgm:prSet phldrT="[Text]" custT="1"/>
      <dgm:spPr>
        <a:solidFill>
          <a:schemeClr val="accent2"/>
        </a:solidFill>
        <a:ln w="12700" cap="flat" cmpd="sng" algn="ctr">
          <a:solidFill>
            <a:prstClr val="white">
              <a:hueOff val="0"/>
              <a:satOff val="0"/>
              <a:lumOff val="0"/>
              <a:alphaOff val="0"/>
            </a:prstClr>
          </a:solidFill>
          <a:prstDash val="solid"/>
          <a:miter lim="800000"/>
        </a:ln>
        <a:effectLst/>
      </dgm:spPr>
      <dgm:t>
        <a:bodyPr spcFirstLastPara="0" vert="horz" wrap="square" lIns="256032" tIns="256032" rIns="256032" bIns="256032" numCol="1" spcCol="1270" anchor="ctr" anchorCtr="0"/>
        <a:lstStyle/>
        <a:p>
          <a:pPr marL="0" lvl="0" algn="ctr" defTabSz="1600200">
            <a:lnSpc>
              <a:spcPct val="90000"/>
            </a:lnSpc>
            <a:spcBef>
              <a:spcPct val="0"/>
            </a:spcBef>
            <a:spcAft>
              <a:spcPct val="35000"/>
            </a:spcAft>
            <a:buNone/>
          </a:pPr>
          <a:endParaRPr lang="en-US" sz="3200" kern="1200" dirty="0">
            <a:solidFill>
              <a:prstClr val="white"/>
            </a:solidFill>
            <a:latin typeface="Avenir Next LT Pro" panose="020B0504020202020204" pitchFamily="34" charset="0"/>
            <a:ea typeface="+mn-ea"/>
            <a:cs typeface="+mn-cs"/>
          </a:endParaRPr>
        </a:p>
        <a:p>
          <a:pPr marL="0" lvl="0" algn="ctr" defTabSz="1600200">
            <a:lnSpc>
              <a:spcPct val="90000"/>
            </a:lnSpc>
            <a:spcBef>
              <a:spcPct val="0"/>
            </a:spcBef>
            <a:spcAft>
              <a:spcPct val="35000"/>
            </a:spcAft>
            <a:buNone/>
          </a:pPr>
          <a:r>
            <a:rPr lang="en-US" sz="3200" kern="1200" dirty="0">
              <a:solidFill>
                <a:prstClr val="white"/>
              </a:solidFill>
              <a:latin typeface="Avenir Next LT Pro" panose="020B0504020202020204" pitchFamily="34" charset="0"/>
              <a:ea typeface="+mn-ea"/>
              <a:cs typeface="+mn-cs"/>
            </a:rPr>
            <a:t>Housing Stability Services</a:t>
          </a:r>
        </a:p>
      </dgm:t>
    </dgm:pt>
    <dgm:pt modelId="{CE289755-CB88-400A-848F-D1DA2B4CCE2B}" type="parTrans" cxnId="{2A3151A9-2136-4F5D-BA80-0E9A670637D8}">
      <dgm:prSet/>
      <dgm:spPr/>
      <dgm:t>
        <a:bodyPr/>
        <a:lstStyle/>
        <a:p>
          <a:endParaRPr lang="en-US"/>
        </a:p>
      </dgm:t>
    </dgm:pt>
    <dgm:pt modelId="{C31B99A7-8C90-4951-B5B5-69663458D396}" type="sibTrans" cxnId="{2A3151A9-2136-4F5D-BA80-0E9A670637D8}">
      <dgm:prSet/>
      <dgm:spPr/>
      <dgm:t>
        <a:bodyPr/>
        <a:lstStyle/>
        <a:p>
          <a:endParaRPr lang="en-US"/>
        </a:p>
      </dgm:t>
    </dgm:pt>
    <dgm:pt modelId="{3734517D-BB27-44EC-B96B-D77EE0E8ED94}">
      <dgm:prSet phldrT="[Text]" custT="1"/>
      <dgm:spPr>
        <a:solidFill>
          <a:schemeClr val="accent2"/>
        </a:solidFill>
        <a:ln w="12700" cap="flat" cmpd="sng" algn="ctr">
          <a:solidFill>
            <a:prstClr val="white">
              <a:hueOff val="0"/>
              <a:satOff val="0"/>
              <a:lumOff val="0"/>
              <a:alphaOff val="0"/>
            </a:prstClr>
          </a:solidFill>
          <a:prstDash val="solid"/>
          <a:miter lim="800000"/>
        </a:ln>
        <a:effectLst/>
      </dgm:spPr>
      <dgm:t>
        <a:bodyPr spcFirstLastPara="0" vert="horz" wrap="square" lIns="256032" tIns="256032" rIns="256032" bIns="256032" numCol="1" spcCol="1270" anchor="t" anchorCtr="0"/>
        <a:lstStyle/>
        <a:p>
          <a:r>
            <a:rPr lang="en-US" sz="3200" kern="1200" dirty="0">
              <a:solidFill>
                <a:prstClr val="white"/>
              </a:solidFill>
              <a:latin typeface="Avenir Next LT Pro" panose="020B0504020202020204" pitchFamily="34" charset="0"/>
              <a:ea typeface="+mn-ea"/>
              <a:cs typeface="+mn-cs"/>
            </a:rPr>
            <a:t>Infrastructure</a:t>
          </a:r>
          <a:r>
            <a:rPr lang="en-US" sz="3200" kern="1200" dirty="0">
              <a:latin typeface="Avenir Next LT Pro" panose="020B0504020202020204" pitchFamily="34" charset="0"/>
            </a:rPr>
            <a:t> &amp; </a:t>
          </a:r>
          <a:r>
            <a:rPr lang="en-US" sz="3200" kern="1200" dirty="0">
              <a:solidFill>
                <a:prstClr val="white"/>
              </a:solidFill>
              <a:latin typeface="Avenir Next LT Pro" panose="020B0504020202020204" pitchFamily="34" charset="0"/>
              <a:ea typeface="+mn-ea"/>
              <a:cs typeface="+mn-cs"/>
            </a:rPr>
            <a:t>Partnerships</a:t>
          </a:r>
        </a:p>
      </dgm:t>
    </dgm:pt>
    <dgm:pt modelId="{C2F90AC4-0574-46D6-83EC-B71534620B41}" type="parTrans" cxnId="{827D5C4E-99A6-4253-B3A4-82B04922AEAA}">
      <dgm:prSet/>
      <dgm:spPr/>
      <dgm:t>
        <a:bodyPr/>
        <a:lstStyle/>
        <a:p>
          <a:endParaRPr lang="en-US"/>
        </a:p>
      </dgm:t>
    </dgm:pt>
    <dgm:pt modelId="{304116CA-23F9-4C17-9C73-4C8A583898C7}" type="sibTrans" cxnId="{827D5C4E-99A6-4253-B3A4-82B04922AEAA}">
      <dgm:prSet/>
      <dgm:spPr/>
      <dgm:t>
        <a:bodyPr/>
        <a:lstStyle/>
        <a:p>
          <a:endParaRPr lang="en-US"/>
        </a:p>
      </dgm:t>
    </dgm:pt>
    <dgm:pt modelId="{CFB70628-2111-4FF8-AC99-DA3F17F95A0F}">
      <dgm:prSet phldrT="[Text]" custT="1"/>
      <dgm:spPr>
        <a:solidFill>
          <a:schemeClr val="accent2"/>
        </a:solidFill>
        <a:ln w="12700" cap="flat" cmpd="sng" algn="ctr">
          <a:solidFill>
            <a:prstClr val="white">
              <a:hueOff val="0"/>
              <a:satOff val="0"/>
              <a:lumOff val="0"/>
              <a:alphaOff val="0"/>
            </a:prstClr>
          </a:solidFill>
          <a:prstDash val="solid"/>
          <a:miter lim="800000"/>
        </a:ln>
        <a:effectLst/>
      </dgm:spPr>
      <dgm:t>
        <a:bodyPr spcFirstLastPara="0" vert="horz" wrap="square" lIns="256032" tIns="256032" rIns="256032" bIns="256032" numCol="1" spcCol="1270" anchor="ctr" anchorCtr="0"/>
        <a:lstStyle/>
        <a:p>
          <a:pPr marL="0" lvl="0" algn="ctr" defTabSz="1600200" rtl="0">
            <a:lnSpc>
              <a:spcPct val="90000"/>
            </a:lnSpc>
            <a:spcBef>
              <a:spcPct val="0"/>
            </a:spcBef>
            <a:spcAft>
              <a:spcPct val="35000"/>
            </a:spcAft>
            <a:buNone/>
          </a:pPr>
          <a:r>
            <a:rPr lang="en-US" sz="3200" kern="1200">
              <a:solidFill>
                <a:prstClr val="white"/>
              </a:solidFill>
              <a:latin typeface="Avenir Next LT Pro"/>
              <a:ea typeface="+mn-ea"/>
              <a:cs typeface="+mn-cs"/>
            </a:rPr>
            <a:t>Innovation in Program policies &amp; design </a:t>
          </a:r>
        </a:p>
      </dgm:t>
    </dgm:pt>
    <dgm:pt modelId="{A72F8931-8298-45AC-9933-D75475F9234E}" type="parTrans" cxnId="{F5449139-5DF1-452B-B9EE-B5B9BFBF8D66}">
      <dgm:prSet/>
      <dgm:spPr/>
      <dgm:t>
        <a:bodyPr/>
        <a:lstStyle/>
        <a:p>
          <a:endParaRPr lang="en-US"/>
        </a:p>
      </dgm:t>
    </dgm:pt>
    <dgm:pt modelId="{EEFA11E5-DE0F-47A8-A1E4-D902812C1B4E}" type="sibTrans" cxnId="{F5449139-5DF1-452B-B9EE-B5B9BFBF8D66}">
      <dgm:prSet/>
      <dgm:spPr/>
      <dgm:t>
        <a:bodyPr/>
        <a:lstStyle/>
        <a:p>
          <a:endParaRPr lang="en-US"/>
        </a:p>
      </dgm:t>
    </dgm:pt>
    <dgm:pt modelId="{6D774E22-0916-412C-B2E8-D869A7DA9045}" type="pres">
      <dgm:prSet presAssocID="{A70E177F-5318-4A15-A07C-022380437ED6}" presName="diagram" presStyleCnt="0">
        <dgm:presLayoutVars>
          <dgm:chMax val="1"/>
          <dgm:dir/>
          <dgm:animLvl val="ctr"/>
          <dgm:resizeHandles val="exact"/>
        </dgm:presLayoutVars>
      </dgm:prSet>
      <dgm:spPr/>
    </dgm:pt>
    <dgm:pt modelId="{C72D7B4D-65C6-446D-AF8B-0DF4DEA50F14}" type="pres">
      <dgm:prSet presAssocID="{A70E177F-5318-4A15-A07C-022380437ED6}" presName="matrix" presStyleCnt="0"/>
      <dgm:spPr/>
    </dgm:pt>
    <dgm:pt modelId="{50548FCB-AAAC-4BA2-AE6B-D6EC0B0D6377}" type="pres">
      <dgm:prSet presAssocID="{A70E177F-5318-4A15-A07C-022380437ED6}" presName="tile1" presStyleLbl="node1" presStyleIdx="0" presStyleCnt="4" custLinFactNeighborX="99" custLinFactNeighborY="0"/>
      <dgm:spPr/>
    </dgm:pt>
    <dgm:pt modelId="{27112C34-CAF4-454D-8319-ED052AA02586}" type="pres">
      <dgm:prSet presAssocID="{A70E177F-5318-4A15-A07C-022380437ED6}" presName="tile1text" presStyleLbl="node1" presStyleIdx="0" presStyleCnt="4">
        <dgm:presLayoutVars>
          <dgm:chMax val="0"/>
          <dgm:chPref val="0"/>
          <dgm:bulletEnabled val="1"/>
        </dgm:presLayoutVars>
      </dgm:prSet>
      <dgm:spPr/>
    </dgm:pt>
    <dgm:pt modelId="{8127089C-F901-4FF9-B91C-F8692107E6BC}" type="pres">
      <dgm:prSet presAssocID="{A70E177F-5318-4A15-A07C-022380437ED6}" presName="tile2" presStyleLbl="node1" presStyleIdx="1" presStyleCnt="4"/>
      <dgm:spPr>
        <a:xfrm>
          <a:off x="5257800" y="0"/>
          <a:ext cx="5257800" cy="2175669"/>
        </a:xfrm>
        <a:prstGeom prst="round1Rect">
          <a:avLst/>
        </a:prstGeom>
      </dgm:spPr>
    </dgm:pt>
    <dgm:pt modelId="{B2118497-8982-4A02-A7AD-5B1C6C93CAAD}" type="pres">
      <dgm:prSet presAssocID="{A70E177F-5318-4A15-A07C-022380437ED6}" presName="tile2text" presStyleLbl="node1" presStyleIdx="1" presStyleCnt="4">
        <dgm:presLayoutVars>
          <dgm:chMax val="0"/>
          <dgm:chPref val="0"/>
          <dgm:bulletEnabled val="1"/>
        </dgm:presLayoutVars>
      </dgm:prSet>
      <dgm:spPr/>
    </dgm:pt>
    <dgm:pt modelId="{3BE0BDF6-7435-405A-80F6-86EAD4368B0D}" type="pres">
      <dgm:prSet presAssocID="{A70E177F-5318-4A15-A07C-022380437ED6}" presName="tile3" presStyleLbl="node1" presStyleIdx="2" presStyleCnt="4" custLinFactNeighborY="-1336"/>
      <dgm:spPr>
        <a:xfrm rot="10800000">
          <a:off x="0" y="2175669"/>
          <a:ext cx="5257800" cy="2175669"/>
        </a:xfrm>
        <a:prstGeom prst="round1Rect">
          <a:avLst/>
        </a:prstGeom>
      </dgm:spPr>
    </dgm:pt>
    <dgm:pt modelId="{B7082AF8-662D-4E14-85D5-5C5DD45BB5DE}" type="pres">
      <dgm:prSet presAssocID="{A70E177F-5318-4A15-A07C-022380437ED6}" presName="tile3text" presStyleLbl="node1" presStyleIdx="2" presStyleCnt="4">
        <dgm:presLayoutVars>
          <dgm:chMax val="0"/>
          <dgm:chPref val="0"/>
          <dgm:bulletEnabled val="1"/>
        </dgm:presLayoutVars>
      </dgm:prSet>
      <dgm:spPr/>
    </dgm:pt>
    <dgm:pt modelId="{80FC73B2-7524-41D0-8027-DB1E3BEA86ED}" type="pres">
      <dgm:prSet presAssocID="{A70E177F-5318-4A15-A07C-022380437ED6}" presName="tile4" presStyleLbl="node1" presStyleIdx="3" presStyleCnt="4"/>
      <dgm:spPr>
        <a:xfrm rot="5400000">
          <a:off x="6798865" y="634603"/>
          <a:ext cx="2175669" cy="5257800"/>
        </a:xfrm>
        <a:prstGeom prst="round1Rect">
          <a:avLst/>
        </a:prstGeom>
      </dgm:spPr>
    </dgm:pt>
    <dgm:pt modelId="{E0351049-D011-475D-90AC-7EEB0CC49725}" type="pres">
      <dgm:prSet presAssocID="{A70E177F-5318-4A15-A07C-022380437ED6}" presName="tile4text" presStyleLbl="node1" presStyleIdx="3" presStyleCnt="4">
        <dgm:presLayoutVars>
          <dgm:chMax val="0"/>
          <dgm:chPref val="0"/>
          <dgm:bulletEnabled val="1"/>
        </dgm:presLayoutVars>
      </dgm:prSet>
      <dgm:spPr/>
    </dgm:pt>
    <dgm:pt modelId="{C8AEB6A9-E83D-45F1-AD01-AD1988780DFD}" type="pres">
      <dgm:prSet presAssocID="{A70E177F-5318-4A15-A07C-022380437ED6}" presName="centerTile" presStyleLbl="fgShp" presStyleIdx="0" presStyleCnt="1" custScaleX="105194" custScaleY="50374">
        <dgm:presLayoutVars>
          <dgm:chMax val="0"/>
          <dgm:chPref val="0"/>
        </dgm:presLayoutVars>
      </dgm:prSet>
      <dgm:spPr/>
    </dgm:pt>
  </dgm:ptLst>
  <dgm:cxnLst>
    <dgm:cxn modelId="{F7ACE505-9C5A-4776-9491-AACBFFBF9E7D}" srcId="{8B00AF59-D42D-4F73-85E1-A9781CAB3460}" destId="{9CDDFC85-21A4-43F6-9F36-CF64429FC81F}" srcOrd="0" destOrd="0" parTransId="{70B2740E-0FC2-49B0-AE1B-1B36BA077A06}" sibTransId="{331FF547-642F-4C22-A739-F26EE2D403EC}"/>
    <dgm:cxn modelId="{6EA35E16-59E6-4EEC-95C0-667EC16D109B}" type="presOf" srcId="{CFB70628-2111-4FF8-AC99-DA3F17F95A0F}" destId="{E0351049-D011-475D-90AC-7EEB0CC49725}" srcOrd="1" destOrd="0" presId="urn:microsoft.com/office/officeart/2005/8/layout/matrix1"/>
    <dgm:cxn modelId="{A99C3C1D-2156-44C0-BD27-E6C07D76CB60}" srcId="{A70E177F-5318-4A15-A07C-022380437ED6}" destId="{8B00AF59-D42D-4F73-85E1-A9781CAB3460}" srcOrd="0" destOrd="0" parTransId="{107F51E7-C0AE-4F26-B087-9903E7334320}" sibTransId="{FA888975-5738-4329-931D-C215FB40CF69}"/>
    <dgm:cxn modelId="{8543D030-C6C9-478F-B809-2A352D3CEFC1}" type="presOf" srcId="{3665DDF2-FC2E-459C-A3F6-1A0B1DD18E86}" destId="{8127089C-F901-4FF9-B91C-F8692107E6BC}" srcOrd="0" destOrd="0" presId="urn:microsoft.com/office/officeart/2005/8/layout/matrix1"/>
    <dgm:cxn modelId="{F5449139-5DF1-452B-B9EE-B5B9BFBF8D66}" srcId="{8B00AF59-D42D-4F73-85E1-A9781CAB3460}" destId="{CFB70628-2111-4FF8-AC99-DA3F17F95A0F}" srcOrd="3" destOrd="0" parTransId="{A72F8931-8298-45AC-9933-D75475F9234E}" sibTransId="{EEFA11E5-DE0F-47A8-A1E4-D902812C1B4E}"/>
    <dgm:cxn modelId="{45F4773F-FAF2-4BFD-9F63-FCBDD53471CA}" type="presOf" srcId="{CFB70628-2111-4FF8-AC99-DA3F17F95A0F}" destId="{80FC73B2-7524-41D0-8027-DB1E3BEA86ED}" srcOrd="0" destOrd="0" presId="urn:microsoft.com/office/officeart/2005/8/layout/matrix1"/>
    <dgm:cxn modelId="{9483374A-F28D-4FE8-AC80-64123741FFAF}" type="presOf" srcId="{3734517D-BB27-44EC-B96B-D77EE0E8ED94}" destId="{3BE0BDF6-7435-405A-80F6-86EAD4368B0D}" srcOrd="0" destOrd="0" presId="urn:microsoft.com/office/officeart/2005/8/layout/matrix1"/>
    <dgm:cxn modelId="{B7BFC04D-EC27-457F-B2D9-F7B3D5F31AFE}" type="presOf" srcId="{9CDDFC85-21A4-43F6-9F36-CF64429FC81F}" destId="{50548FCB-AAAC-4BA2-AE6B-D6EC0B0D6377}" srcOrd="0" destOrd="0" presId="urn:microsoft.com/office/officeart/2005/8/layout/matrix1"/>
    <dgm:cxn modelId="{DFD5E16D-245A-4BFF-93F8-CC785149EBCB}" type="presOf" srcId="{A70E177F-5318-4A15-A07C-022380437ED6}" destId="{6D774E22-0916-412C-B2E8-D869A7DA9045}" srcOrd="0" destOrd="0" presId="urn:microsoft.com/office/officeart/2005/8/layout/matrix1"/>
    <dgm:cxn modelId="{827D5C4E-99A6-4253-B3A4-82B04922AEAA}" srcId="{8B00AF59-D42D-4F73-85E1-A9781CAB3460}" destId="{3734517D-BB27-44EC-B96B-D77EE0E8ED94}" srcOrd="2" destOrd="0" parTransId="{C2F90AC4-0574-46D6-83EC-B71534620B41}" sibTransId="{304116CA-23F9-4C17-9C73-4C8A583898C7}"/>
    <dgm:cxn modelId="{2A3151A9-2136-4F5D-BA80-0E9A670637D8}" srcId="{8B00AF59-D42D-4F73-85E1-A9781CAB3460}" destId="{3665DDF2-FC2E-459C-A3F6-1A0B1DD18E86}" srcOrd="1" destOrd="0" parTransId="{CE289755-CB88-400A-848F-D1DA2B4CCE2B}" sibTransId="{C31B99A7-8C90-4951-B5B5-69663458D396}"/>
    <dgm:cxn modelId="{B09BA7CB-2754-4130-A1DC-9A6ABF7D3271}" type="presOf" srcId="{3665DDF2-FC2E-459C-A3F6-1A0B1DD18E86}" destId="{B2118497-8982-4A02-A7AD-5B1C6C93CAAD}" srcOrd="1" destOrd="0" presId="urn:microsoft.com/office/officeart/2005/8/layout/matrix1"/>
    <dgm:cxn modelId="{5E0689DB-A220-46AA-AF3F-2BA43F8E1013}" type="presOf" srcId="{3734517D-BB27-44EC-B96B-D77EE0E8ED94}" destId="{B7082AF8-662D-4E14-85D5-5C5DD45BB5DE}" srcOrd="1" destOrd="0" presId="urn:microsoft.com/office/officeart/2005/8/layout/matrix1"/>
    <dgm:cxn modelId="{12CA5EEE-1AA7-4B3E-BF3F-AA4CB1E232D4}" type="presOf" srcId="{8B00AF59-D42D-4F73-85E1-A9781CAB3460}" destId="{C8AEB6A9-E83D-45F1-AD01-AD1988780DFD}" srcOrd="0" destOrd="0" presId="urn:microsoft.com/office/officeart/2005/8/layout/matrix1"/>
    <dgm:cxn modelId="{62873CF6-21BB-45E2-A59C-883E88C563E1}" type="presOf" srcId="{9CDDFC85-21A4-43F6-9F36-CF64429FC81F}" destId="{27112C34-CAF4-454D-8319-ED052AA02586}" srcOrd="1" destOrd="0" presId="urn:microsoft.com/office/officeart/2005/8/layout/matrix1"/>
    <dgm:cxn modelId="{946155BE-A7E8-4511-9FAF-3021E1CAF7A3}" type="presParOf" srcId="{6D774E22-0916-412C-B2E8-D869A7DA9045}" destId="{C72D7B4D-65C6-446D-AF8B-0DF4DEA50F14}" srcOrd="0" destOrd="0" presId="urn:microsoft.com/office/officeart/2005/8/layout/matrix1"/>
    <dgm:cxn modelId="{419D4A32-3273-4031-A616-642F4D5016BB}" type="presParOf" srcId="{C72D7B4D-65C6-446D-AF8B-0DF4DEA50F14}" destId="{50548FCB-AAAC-4BA2-AE6B-D6EC0B0D6377}" srcOrd="0" destOrd="0" presId="urn:microsoft.com/office/officeart/2005/8/layout/matrix1"/>
    <dgm:cxn modelId="{2034983D-9899-48BB-92DC-BDC0D1F45778}" type="presParOf" srcId="{C72D7B4D-65C6-446D-AF8B-0DF4DEA50F14}" destId="{27112C34-CAF4-454D-8319-ED052AA02586}" srcOrd="1" destOrd="0" presId="urn:microsoft.com/office/officeart/2005/8/layout/matrix1"/>
    <dgm:cxn modelId="{195D0DF3-69AB-48FF-8975-A6930929AF3A}" type="presParOf" srcId="{C72D7B4D-65C6-446D-AF8B-0DF4DEA50F14}" destId="{8127089C-F901-4FF9-B91C-F8692107E6BC}" srcOrd="2" destOrd="0" presId="urn:microsoft.com/office/officeart/2005/8/layout/matrix1"/>
    <dgm:cxn modelId="{69773E46-382F-4FBF-AF24-1D3ED325EBF4}" type="presParOf" srcId="{C72D7B4D-65C6-446D-AF8B-0DF4DEA50F14}" destId="{B2118497-8982-4A02-A7AD-5B1C6C93CAAD}" srcOrd="3" destOrd="0" presId="urn:microsoft.com/office/officeart/2005/8/layout/matrix1"/>
    <dgm:cxn modelId="{C6A3D8B5-A336-4E70-A3A9-B346071C0F92}" type="presParOf" srcId="{C72D7B4D-65C6-446D-AF8B-0DF4DEA50F14}" destId="{3BE0BDF6-7435-405A-80F6-86EAD4368B0D}" srcOrd="4" destOrd="0" presId="urn:microsoft.com/office/officeart/2005/8/layout/matrix1"/>
    <dgm:cxn modelId="{FC354E01-47D0-4E01-8CA3-4C113E397850}" type="presParOf" srcId="{C72D7B4D-65C6-446D-AF8B-0DF4DEA50F14}" destId="{B7082AF8-662D-4E14-85D5-5C5DD45BB5DE}" srcOrd="5" destOrd="0" presId="urn:microsoft.com/office/officeart/2005/8/layout/matrix1"/>
    <dgm:cxn modelId="{64D4C7CC-26C2-4929-A499-CBD65CDC8159}" type="presParOf" srcId="{C72D7B4D-65C6-446D-AF8B-0DF4DEA50F14}" destId="{80FC73B2-7524-41D0-8027-DB1E3BEA86ED}" srcOrd="6" destOrd="0" presId="urn:microsoft.com/office/officeart/2005/8/layout/matrix1"/>
    <dgm:cxn modelId="{9ADA7728-5D0E-456E-B829-5A2FC5E35558}" type="presParOf" srcId="{C72D7B4D-65C6-446D-AF8B-0DF4DEA50F14}" destId="{E0351049-D011-475D-90AC-7EEB0CC49725}" srcOrd="7" destOrd="0" presId="urn:microsoft.com/office/officeart/2005/8/layout/matrix1"/>
    <dgm:cxn modelId="{62144097-37B2-4ED6-B647-A86A33B3AE3E}" type="presParOf" srcId="{6D774E22-0916-412C-B2E8-D869A7DA9045}" destId="{C8AEB6A9-E83D-45F1-AD01-AD1988780DFD}"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D8BEBA0-E334-4191-92C6-8E4EF8EBB0D2}" type="doc">
      <dgm:prSet loTypeId="urn:microsoft.com/office/officeart/2005/8/layout/chevron1" loCatId="process" qsTypeId="urn:microsoft.com/office/officeart/2005/8/quickstyle/simple1" qsCatId="simple" csTypeId="urn:microsoft.com/office/officeart/2005/8/colors/accent0_3" csCatId="mainScheme"/>
      <dgm:spPr/>
      <dgm:t>
        <a:bodyPr/>
        <a:lstStyle/>
        <a:p>
          <a:endParaRPr lang="en-US"/>
        </a:p>
      </dgm:t>
    </dgm:pt>
    <dgm:pt modelId="{A70A34E2-EE53-419C-A2F9-C6E21E575671}">
      <dgm:prSet/>
      <dgm:spPr/>
      <dgm:t>
        <a:bodyPr/>
        <a:lstStyle/>
        <a:p>
          <a:r>
            <a:rPr lang="en-US"/>
            <a:t>Short-term laws and policies</a:t>
          </a:r>
        </a:p>
      </dgm:t>
    </dgm:pt>
    <dgm:pt modelId="{0EBF5834-4F94-493B-9FB8-77FBD0596BF5}" type="parTrans" cxnId="{AA598F1C-2BEE-4DCC-999F-670700563FF1}">
      <dgm:prSet/>
      <dgm:spPr/>
      <dgm:t>
        <a:bodyPr/>
        <a:lstStyle/>
        <a:p>
          <a:endParaRPr lang="en-US"/>
        </a:p>
      </dgm:t>
    </dgm:pt>
    <dgm:pt modelId="{5CB30EE2-5C37-4F41-BC99-05173D8EA3D2}" type="sibTrans" cxnId="{AA598F1C-2BEE-4DCC-999F-670700563FF1}">
      <dgm:prSet/>
      <dgm:spPr/>
      <dgm:t>
        <a:bodyPr/>
        <a:lstStyle/>
        <a:p>
          <a:endParaRPr lang="en-US"/>
        </a:p>
      </dgm:t>
    </dgm:pt>
    <dgm:pt modelId="{A72C9FD7-8400-4531-8DF7-60CFE5CC4133}">
      <dgm:prSet/>
      <dgm:spPr/>
      <dgm:t>
        <a:bodyPr/>
        <a:lstStyle/>
        <a:p>
          <a:r>
            <a:rPr lang="en-US" dirty="0"/>
            <a:t>State and local eviction moratoriums </a:t>
          </a:r>
        </a:p>
      </dgm:t>
    </dgm:pt>
    <dgm:pt modelId="{65AFF8CF-F78D-41BE-BE65-B45F57AF01B6}" type="parTrans" cxnId="{D3F87411-D6A7-4526-89DA-2A2D8B12094E}">
      <dgm:prSet/>
      <dgm:spPr/>
      <dgm:t>
        <a:bodyPr/>
        <a:lstStyle/>
        <a:p>
          <a:endParaRPr lang="en-US"/>
        </a:p>
      </dgm:t>
    </dgm:pt>
    <dgm:pt modelId="{A74D27E8-ACE2-4B8A-9652-03ECA92BAF4A}" type="sibTrans" cxnId="{D3F87411-D6A7-4526-89DA-2A2D8B12094E}">
      <dgm:prSet/>
      <dgm:spPr/>
      <dgm:t>
        <a:bodyPr/>
        <a:lstStyle/>
        <a:p>
          <a:endParaRPr lang="en-US"/>
        </a:p>
      </dgm:t>
    </dgm:pt>
    <dgm:pt modelId="{6C18161F-3709-4619-9139-545E26AC32D9}">
      <dgm:prSet/>
      <dgm:spPr/>
      <dgm:t>
        <a:bodyPr/>
        <a:lstStyle/>
        <a:p>
          <a:r>
            <a:rPr lang="en-US" dirty="0"/>
            <a:t>Pauses on the eviction process to allow for ERA processing</a:t>
          </a:r>
        </a:p>
      </dgm:t>
    </dgm:pt>
    <dgm:pt modelId="{D0FEF4BD-6F3F-49FD-BF6B-50DDBF9C06C5}" type="parTrans" cxnId="{ECAAE130-F671-48F3-823A-57A1B6A7E8AF}">
      <dgm:prSet/>
      <dgm:spPr/>
      <dgm:t>
        <a:bodyPr/>
        <a:lstStyle/>
        <a:p>
          <a:endParaRPr lang="en-US"/>
        </a:p>
      </dgm:t>
    </dgm:pt>
    <dgm:pt modelId="{E8211104-E2AA-4D27-8F32-15399DCC24BB}" type="sibTrans" cxnId="{ECAAE130-F671-48F3-823A-57A1B6A7E8AF}">
      <dgm:prSet/>
      <dgm:spPr/>
      <dgm:t>
        <a:bodyPr/>
        <a:lstStyle/>
        <a:p>
          <a:endParaRPr lang="en-US"/>
        </a:p>
      </dgm:t>
    </dgm:pt>
    <dgm:pt modelId="{5D27F96C-54EB-4B68-BFC8-D1266E8B3323}">
      <dgm:prSet/>
      <dgm:spPr/>
      <dgm:t>
        <a:bodyPr/>
        <a:lstStyle/>
        <a:p>
          <a:r>
            <a:rPr lang="en-US" dirty="0"/>
            <a:t>Mandates to increase information about ERA and limit tenant fees</a:t>
          </a:r>
        </a:p>
      </dgm:t>
    </dgm:pt>
    <dgm:pt modelId="{9BCE7B77-8A72-40E9-B250-3D50D6EC0434}" type="parTrans" cxnId="{5167824D-A7CC-406D-9CE2-E623F05EDCD8}">
      <dgm:prSet/>
      <dgm:spPr/>
      <dgm:t>
        <a:bodyPr/>
        <a:lstStyle/>
        <a:p>
          <a:endParaRPr lang="en-US"/>
        </a:p>
      </dgm:t>
    </dgm:pt>
    <dgm:pt modelId="{BB57E9EE-2095-4303-B19B-512C7E4A28E6}" type="sibTrans" cxnId="{5167824D-A7CC-406D-9CE2-E623F05EDCD8}">
      <dgm:prSet/>
      <dgm:spPr/>
      <dgm:t>
        <a:bodyPr/>
        <a:lstStyle/>
        <a:p>
          <a:endParaRPr lang="en-US"/>
        </a:p>
      </dgm:t>
    </dgm:pt>
    <dgm:pt modelId="{CF0AF76F-ED0D-41CA-9E17-CA7C6808947E}">
      <dgm:prSet/>
      <dgm:spPr/>
      <dgm:t>
        <a:bodyPr/>
        <a:lstStyle/>
        <a:p>
          <a:r>
            <a:rPr lang="en-US"/>
            <a:t>Long-term laws and policies</a:t>
          </a:r>
        </a:p>
      </dgm:t>
    </dgm:pt>
    <dgm:pt modelId="{47B45A93-E011-4DCF-8A18-4061155747FE}" type="parTrans" cxnId="{6DE3F6F3-9C4A-4050-9026-4D8535A13D49}">
      <dgm:prSet/>
      <dgm:spPr/>
      <dgm:t>
        <a:bodyPr/>
        <a:lstStyle/>
        <a:p>
          <a:endParaRPr lang="en-US"/>
        </a:p>
      </dgm:t>
    </dgm:pt>
    <dgm:pt modelId="{9D2520AB-C2F8-4870-AC18-F9156647CDC0}" type="sibTrans" cxnId="{6DE3F6F3-9C4A-4050-9026-4D8535A13D49}">
      <dgm:prSet/>
      <dgm:spPr/>
      <dgm:t>
        <a:bodyPr/>
        <a:lstStyle/>
        <a:p>
          <a:endParaRPr lang="en-US"/>
        </a:p>
      </dgm:t>
    </dgm:pt>
    <dgm:pt modelId="{DC6886E9-96C8-4BF7-9E73-4A57AFF173E2}">
      <dgm:prSet/>
      <dgm:spPr/>
      <dgm:t>
        <a:bodyPr/>
        <a:lstStyle/>
        <a:p>
          <a:r>
            <a:rPr lang="en-US"/>
            <a:t>Increases to tenant representation during the eviction process, such as right to counsel </a:t>
          </a:r>
        </a:p>
      </dgm:t>
    </dgm:pt>
    <dgm:pt modelId="{F70D560A-9385-48DB-BBBE-71DA4FD04583}" type="parTrans" cxnId="{DF24C597-27D1-408C-AB3B-9D7867EC1690}">
      <dgm:prSet/>
      <dgm:spPr/>
      <dgm:t>
        <a:bodyPr/>
        <a:lstStyle/>
        <a:p>
          <a:endParaRPr lang="en-US"/>
        </a:p>
      </dgm:t>
    </dgm:pt>
    <dgm:pt modelId="{C1F85161-A605-4643-9C88-52A8EDA5A44B}" type="sibTrans" cxnId="{DF24C597-27D1-408C-AB3B-9D7867EC1690}">
      <dgm:prSet/>
      <dgm:spPr/>
      <dgm:t>
        <a:bodyPr/>
        <a:lstStyle/>
        <a:p>
          <a:endParaRPr lang="en-US"/>
        </a:p>
      </dgm:t>
    </dgm:pt>
    <dgm:pt modelId="{DC134756-E959-4833-8DC2-27E11FEC0E40}">
      <dgm:prSet/>
      <dgm:spPr/>
      <dgm:t>
        <a:bodyPr/>
        <a:lstStyle/>
        <a:p>
          <a:r>
            <a:rPr lang="en-US"/>
            <a:t>Protections that reduce discrimination and promote housing stability, such as source of income discrimination and sealed/expunged eviction records legislations</a:t>
          </a:r>
        </a:p>
      </dgm:t>
    </dgm:pt>
    <dgm:pt modelId="{1DA8F175-46A1-4686-A71C-46C0EE840D29}" type="parTrans" cxnId="{A53C6AC7-A647-4286-9932-5EB3EA0BCBA6}">
      <dgm:prSet/>
      <dgm:spPr/>
      <dgm:t>
        <a:bodyPr/>
        <a:lstStyle/>
        <a:p>
          <a:endParaRPr lang="en-US"/>
        </a:p>
      </dgm:t>
    </dgm:pt>
    <dgm:pt modelId="{2515B65D-D646-4F9D-A7FF-0611F972B7D5}" type="sibTrans" cxnId="{A53C6AC7-A647-4286-9932-5EB3EA0BCBA6}">
      <dgm:prSet/>
      <dgm:spPr/>
      <dgm:t>
        <a:bodyPr/>
        <a:lstStyle/>
        <a:p>
          <a:endParaRPr lang="en-US"/>
        </a:p>
      </dgm:t>
    </dgm:pt>
    <dgm:pt modelId="{4C15ABA0-2398-4803-BE00-7B521FAFE48E}">
      <dgm:prSet/>
      <dgm:spPr/>
      <dgm:t>
        <a:bodyPr/>
        <a:lstStyle/>
        <a:p>
          <a:r>
            <a:rPr lang="en-US"/>
            <a:t>Just Cause Standards</a:t>
          </a:r>
        </a:p>
      </dgm:t>
    </dgm:pt>
    <dgm:pt modelId="{CA6C6997-CC5F-4AD6-BF93-9510171B4F41}" type="parTrans" cxnId="{74D8808F-7FAF-464F-8D7E-4C9C97690E85}">
      <dgm:prSet/>
      <dgm:spPr/>
      <dgm:t>
        <a:bodyPr/>
        <a:lstStyle/>
        <a:p>
          <a:endParaRPr lang="en-US"/>
        </a:p>
      </dgm:t>
    </dgm:pt>
    <dgm:pt modelId="{36E126B5-AE75-4DC8-8F01-45FD9B7E132C}" type="sibTrans" cxnId="{74D8808F-7FAF-464F-8D7E-4C9C97690E85}">
      <dgm:prSet/>
      <dgm:spPr/>
      <dgm:t>
        <a:bodyPr/>
        <a:lstStyle/>
        <a:p>
          <a:endParaRPr lang="en-US"/>
        </a:p>
      </dgm:t>
    </dgm:pt>
    <dgm:pt modelId="{8805694E-EB32-44BD-AE23-DEC64A65B125}">
      <dgm:prSet/>
      <dgm:spPr/>
      <dgm:t>
        <a:bodyPr/>
        <a:lstStyle/>
        <a:p>
          <a:r>
            <a:rPr lang="en-US"/>
            <a:t>Implementing Authorities</a:t>
          </a:r>
        </a:p>
      </dgm:t>
    </dgm:pt>
    <dgm:pt modelId="{98661E74-D294-457A-867B-67507C0FA9B3}" type="parTrans" cxnId="{C83F8BB2-88E1-42E8-AD2F-5BDC15E0EFA4}">
      <dgm:prSet/>
      <dgm:spPr/>
      <dgm:t>
        <a:bodyPr/>
        <a:lstStyle/>
        <a:p>
          <a:endParaRPr lang="en-US"/>
        </a:p>
      </dgm:t>
    </dgm:pt>
    <dgm:pt modelId="{6FF616AA-8AFC-4695-9A08-A0A113C6D2CB}" type="sibTrans" cxnId="{C83F8BB2-88E1-42E8-AD2F-5BDC15E0EFA4}">
      <dgm:prSet/>
      <dgm:spPr/>
      <dgm:t>
        <a:bodyPr/>
        <a:lstStyle/>
        <a:p>
          <a:endParaRPr lang="en-US"/>
        </a:p>
      </dgm:t>
    </dgm:pt>
    <dgm:pt modelId="{D8383DFB-8DB8-46FF-ADCA-7A0860A1B8AF}">
      <dgm:prSet/>
      <dgm:spPr/>
      <dgm:t>
        <a:bodyPr/>
        <a:lstStyle/>
        <a:p>
          <a:r>
            <a:rPr lang="en-US"/>
            <a:t>E</a:t>
          </a:r>
          <a:r>
            <a:rPr lang="en-US" b="0" i="0"/>
            <a:t>xecutive orders, court orders, ERA program policies. local ordinance, and state legislation</a:t>
          </a:r>
          <a:endParaRPr lang="en-US"/>
        </a:p>
      </dgm:t>
    </dgm:pt>
    <dgm:pt modelId="{886955DC-ADA6-46EF-A1BD-60706FFB40AA}" type="parTrans" cxnId="{1B092051-D6E7-4CF3-886A-4D4CDB19CCFA}">
      <dgm:prSet/>
      <dgm:spPr/>
      <dgm:t>
        <a:bodyPr/>
        <a:lstStyle/>
        <a:p>
          <a:endParaRPr lang="en-US"/>
        </a:p>
      </dgm:t>
    </dgm:pt>
    <dgm:pt modelId="{1BC78D10-DF7F-421B-9E3A-765109E98D43}" type="sibTrans" cxnId="{1B092051-D6E7-4CF3-886A-4D4CDB19CCFA}">
      <dgm:prSet/>
      <dgm:spPr/>
      <dgm:t>
        <a:bodyPr/>
        <a:lstStyle/>
        <a:p>
          <a:endParaRPr lang="en-US"/>
        </a:p>
      </dgm:t>
    </dgm:pt>
    <dgm:pt modelId="{F9C880FD-6C09-490A-80E8-F6DB532DAE76}" type="pres">
      <dgm:prSet presAssocID="{6D8BEBA0-E334-4191-92C6-8E4EF8EBB0D2}" presName="Name0" presStyleCnt="0">
        <dgm:presLayoutVars>
          <dgm:dir/>
          <dgm:animLvl val="lvl"/>
          <dgm:resizeHandles val="exact"/>
        </dgm:presLayoutVars>
      </dgm:prSet>
      <dgm:spPr/>
    </dgm:pt>
    <dgm:pt modelId="{AD878EE6-B93B-4616-8B7D-690D3210F21D}" type="pres">
      <dgm:prSet presAssocID="{A70A34E2-EE53-419C-A2F9-C6E21E575671}" presName="composite" presStyleCnt="0"/>
      <dgm:spPr/>
    </dgm:pt>
    <dgm:pt modelId="{7AAB2A6D-F3D6-4EDB-BB82-E414D2816AA6}" type="pres">
      <dgm:prSet presAssocID="{A70A34E2-EE53-419C-A2F9-C6E21E575671}" presName="parTx" presStyleLbl="node1" presStyleIdx="0" presStyleCnt="3">
        <dgm:presLayoutVars>
          <dgm:chMax val="0"/>
          <dgm:chPref val="0"/>
          <dgm:bulletEnabled val="1"/>
        </dgm:presLayoutVars>
      </dgm:prSet>
      <dgm:spPr/>
    </dgm:pt>
    <dgm:pt modelId="{D3261056-CF47-4286-9047-4DF5A391D06A}" type="pres">
      <dgm:prSet presAssocID="{A70A34E2-EE53-419C-A2F9-C6E21E575671}" presName="desTx" presStyleLbl="revTx" presStyleIdx="0" presStyleCnt="3">
        <dgm:presLayoutVars>
          <dgm:bulletEnabled val="1"/>
        </dgm:presLayoutVars>
      </dgm:prSet>
      <dgm:spPr/>
    </dgm:pt>
    <dgm:pt modelId="{AA99BAAE-15FD-4E43-94FD-8D5FEF5081D0}" type="pres">
      <dgm:prSet presAssocID="{5CB30EE2-5C37-4F41-BC99-05173D8EA3D2}" presName="space" presStyleCnt="0"/>
      <dgm:spPr/>
    </dgm:pt>
    <dgm:pt modelId="{0D126B0F-25FE-478D-B02D-7AB4EC0F8533}" type="pres">
      <dgm:prSet presAssocID="{CF0AF76F-ED0D-41CA-9E17-CA7C6808947E}" presName="composite" presStyleCnt="0"/>
      <dgm:spPr/>
    </dgm:pt>
    <dgm:pt modelId="{9028C8A9-3B84-461D-8D5A-1A4C4704D7E3}" type="pres">
      <dgm:prSet presAssocID="{CF0AF76F-ED0D-41CA-9E17-CA7C6808947E}" presName="parTx" presStyleLbl="node1" presStyleIdx="1" presStyleCnt="3">
        <dgm:presLayoutVars>
          <dgm:chMax val="0"/>
          <dgm:chPref val="0"/>
          <dgm:bulletEnabled val="1"/>
        </dgm:presLayoutVars>
      </dgm:prSet>
      <dgm:spPr/>
    </dgm:pt>
    <dgm:pt modelId="{9419F673-C54E-4673-81A9-DC1501C8EDE3}" type="pres">
      <dgm:prSet presAssocID="{CF0AF76F-ED0D-41CA-9E17-CA7C6808947E}" presName="desTx" presStyleLbl="revTx" presStyleIdx="1" presStyleCnt="3">
        <dgm:presLayoutVars>
          <dgm:bulletEnabled val="1"/>
        </dgm:presLayoutVars>
      </dgm:prSet>
      <dgm:spPr/>
    </dgm:pt>
    <dgm:pt modelId="{75126231-3B97-4D62-80C5-EB1E2C86ACB5}" type="pres">
      <dgm:prSet presAssocID="{9D2520AB-C2F8-4870-AC18-F9156647CDC0}" presName="space" presStyleCnt="0"/>
      <dgm:spPr/>
    </dgm:pt>
    <dgm:pt modelId="{87A3A4C1-CF1F-4558-85C1-6AB47910DFB6}" type="pres">
      <dgm:prSet presAssocID="{8805694E-EB32-44BD-AE23-DEC64A65B125}" presName="composite" presStyleCnt="0"/>
      <dgm:spPr/>
    </dgm:pt>
    <dgm:pt modelId="{08711168-E371-4F99-967F-BA736D0469B4}" type="pres">
      <dgm:prSet presAssocID="{8805694E-EB32-44BD-AE23-DEC64A65B125}" presName="parTx" presStyleLbl="node1" presStyleIdx="2" presStyleCnt="3">
        <dgm:presLayoutVars>
          <dgm:chMax val="0"/>
          <dgm:chPref val="0"/>
          <dgm:bulletEnabled val="1"/>
        </dgm:presLayoutVars>
      </dgm:prSet>
      <dgm:spPr/>
    </dgm:pt>
    <dgm:pt modelId="{22F73B41-3B36-4F75-B761-A7CDE2CD139D}" type="pres">
      <dgm:prSet presAssocID="{8805694E-EB32-44BD-AE23-DEC64A65B125}" presName="desTx" presStyleLbl="revTx" presStyleIdx="2" presStyleCnt="3">
        <dgm:presLayoutVars>
          <dgm:bulletEnabled val="1"/>
        </dgm:presLayoutVars>
      </dgm:prSet>
      <dgm:spPr/>
    </dgm:pt>
  </dgm:ptLst>
  <dgm:cxnLst>
    <dgm:cxn modelId="{D3F87411-D6A7-4526-89DA-2A2D8B12094E}" srcId="{A70A34E2-EE53-419C-A2F9-C6E21E575671}" destId="{A72C9FD7-8400-4531-8DF7-60CFE5CC4133}" srcOrd="0" destOrd="0" parTransId="{65AFF8CF-F78D-41BE-BE65-B45F57AF01B6}" sibTransId="{A74D27E8-ACE2-4B8A-9652-03ECA92BAF4A}"/>
    <dgm:cxn modelId="{AA598F1C-2BEE-4DCC-999F-670700563FF1}" srcId="{6D8BEBA0-E334-4191-92C6-8E4EF8EBB0D2}" destId="{A70A34E2-EE53-419C-A2F9-C6E21E575671}" srcOrd="0" destOrd="0" parTransId="{0EBF5834-4F94-493B-9FB8-77FBD0596BF5}" sibTransId="{5CB30EE2-5C37-4F41-BC99-05173D8EA3D2}"/>
    <dgm:cxn modelId="{01379E1F-3944-4292-AFFA-1020B78E246B}" type="presOf" srcId="{8805694E-EB32-44BD-AE23-DEC64A65B125}" destId="{08711168-E371-4F99-967F-BA736D0469B4}" srcOrd="0" destOrd="0" presId="urn:microsoft.com/office/officeart/2005/8/layout/chevron1"/>
    <dgm:cxn modelId="{ECAAE130-F671-48F3-823A-57A1B6A7E8AF}" srcId="{A70A34E2-EE53-419C-A2F9-C6E21E575671}" destId="{6C18161F-3709-4619-9139-545E26AC32D9}" srcOrd="1" destOrd="0" parTransId="{D0FEF4BD-6F3F-49FD-BF6B-50DDBF9C06C5}" sibTransId="{E8211104-E2AA-4D27-8F32-15399DCC24BB}"/>
    <dgm:cxn modelId="{8C910D4B-5098-49BE-B278-1AE4A68D33D4}" type="presOf" srcId="{6C18161F-3709-4619-9139-545E26AC32D9}" destId="{D3261056-CF47-4286-9047-4DF5A391D06A}" srcOrd="0" destOrd="1" presId="urn:microsoft.com/office/officeart/2005/8/layout/chevron1"/>
    <dgm:cxn modelId="{5167824D-A7CC-406D-9CE2-E623F05EDCD8}" srcId="{A70A34E2-EE53-419C-A2F9-C6E21E575671}" destId="{5D27F96C-54EB-4B68-BFC8-D1266E8B3323}" srcOrd="2" destOrd="0" parTransId="{9BCE7B77-8A72-40E9-B250-3D50D6EC0434}" sibTransId="{BB57E9EE-2095-4303-B19B-512C7E4A28E6}"/>
    <dgm:cxn modelId="{1B092051-D6E7-4CF3-886A-4D4CDB19CCFA}" srcId="{8805694E-EB32-44BD-AE23-DEC64A65B125}" destId="{D8383DFB-8DB8-46FF-ADCA-7A0860A1B8AF}" srcOrd="0" destOrd="0" parTransId="{886955DC-ADA6-46EF-A1BD-60706FFB40AA}" sibTransId="{1BC78D10-DF7F-421B-9E3A-765109E98D43}"/>
    <dgm:cxn modelId="{8CB9DE83-83E9-482D-8BFD-1AADD90844EE}" type="presOf" srcId="{A70A34E2-EE53-419C-A2F9-C6E21E575671}" destId="{7AAB2A6D-F3D6-4EDB-BB82-E414D2816AA6}" srcOrd="0" destOrd="0" presId="urn:microsoft.com/office/officeart/2005/8/layout/chevron1"/>
    <dgm:cxn modelId="{3344FC87-F788-4A0D-9B4A-C566BBAAA745}" type="presOf" srcId="{DC134756-E959-4833-8DC2-27E11FEC0E40}" destId="{9419F673-C54E-4673-81A9-DC1501C8EDE3}" srcOrd="0" destOrd="1" presId="urn:microsoft.com/office/officeart/2005/8/layout/chevron1"/>
    <dgm:cxn modelId="{74D8808F-7FAF-464F-8D7E-4C9C97690E85}" srcId="{CF0AF76F-ED0D-41CA-9E17-CA7C6808947E}" destId="{4C15ABA0-2398-4803-BE00-7B521FAFE48E}" srcOrd="2" destOrd="0" parTransId="{CA6C6997-CC5F-4AD6-BF93-9510171B4F41}" sibTransId="{36E126B5-AE75-4DC8-8F01-45FD9B7E132C}"/>
    <dgm:cxn modelId="{DF24C597-27D1-408C-AB3B-9D7867EC1690}" srcId="{CF0AF76F-ED0D-41CA-9E17-CA7C6808947E}" destId="{DC6886E9-96C8-4BF7-9E73-4A57AFF173E2}" srcOrd="0" destOrd="0" parTransId="{F70D560A-9385-48DB-BBBE-71DA4FD04583}" sibTransId="{C1F85161-A605-4643-9C88-52A8EDA5A44B}"/>
    <dgm:cxn modelId="{C83F8BB2-88E1-42E8-AD2F-5BDC15E0EFA4}" srcId="{6D8BEBA0-E334-4191-92C6-8E4EF8EBB0D2}" destId="{8805694E-EB32-44BD-AE23-DEC64A65B125}" srcOrd="2" destOrd="0" parTransId="{98661E74-D294-457A-867B-67507C0FA9B3}" sibTransId="{6FF616AA-8AFC-4695-9A08-A0A113C6D2CB}"/>
    <dgm:cxn modelId="{F4519CB6-B5A0-4879-8E5F-A76B4B3669D3}" type="presOf" srcId="{4C15ABA0-2398-4803-BE00-7B521FAFE48E}" destId="{9419F673-C54E-4673-81A9-DC1501C8EDE3}" srcOrd="0" destOrd="2" presId="urn:microsoft.com/office/officeart/2005/8/layout/chevron1"/>
    <dgm:cxn modelId="{233358C4-D643-4845-AE76-CF6AA2147943}" type="presOf" srcId="{D8383DFB-8DB8-46FF-ADCA-7A0860A1B8AF}" destId="{22F73B41-3B36-4F75-B761-A7CDE2CD139D}" srcOrd="0" destOrd="0" presId="urn:microsoft.com/office/officeart/2005/8/layout/chevron1"/>
    <dgm:cxn modelId="{A53C6AC7-A647-4286-9932-5EB3EA0BCBA6}" srcId="{CF0AF76F-ED0D-41CA-9E17-CA7C6808947E}" destId="{DC134756-E959-4833-8DC2-27E11FEC0E40}" srcOrd="1" destOrd="0" parTransId="{1DA8F175-46A1-4686-A71C-46C0EE840D29}" sibTransId="{2515B65D-D646-4F9D-A7FF-0611F972B7D5}"/>
    <dgm:cxn modelId="{0B3FE4D9-1E2B-4B03-8B8D-BB35B075E480}" type="presOf" srcId="{DC6886E9-96C8-4BF7-9E73-4A57AFF173E2}" destId="{9419F673-C54E-4673-81A9-DC1501C8EDE3}" srcOrd="0" destOrd="0" presId="urn:microsoft.com/office/officeart/2005/8/layout/chevron1"/>
    <dgm:cxn modelId="{0CB74AE6-1883-45E2-8229-43A3257D51DA}" type="presOf" srcId="{6D8BEBA0-E334-4191-92C6-8E4EF8EBB0D2}" destId="{F9C880FD-6C09-490A-80E8-F6DB532DAE76}" srcOrd="0" destOrd="0" presId="urn:microsoft.com/office/officeart/2005/8/layout/chevron1"/>
    <dgm:cxn modelId="{6DE3F6F3-9C4A-4050-9026-4D8535A13D49}" srcId="{6D8BEBA0-E334-4191-92C6-8E4EF8EBB0D2}" destId="{CF0AF76F-ED0D-41CA-9E17-CA7C6808947E}" srcOrd="1" destOrd="0" parTransId="{47B45A93-E011-4DCF-8A18-4061155747FE}" sibTransId="{9D2520AB-C2F8-4870-AC18-F9156647CDC0}"/>
    <dgm:cxn modelId="{D1C0DCF5-0731-4211-BE6B-BABC0165E2CE}" type="presOf" srcId="{CF0AF76F-ED0D-41CA-9E17-CA7C6808947E}" destId="{9028C8A9-3B84-461D-8D5A-1A4C4704D7E3}" srcOrd="0" destOrd="0" presId="urn:microsoft.com/office/officeart/2005/8/layout/chevron1"/>
    <dgm:cxn modelId="{7D405AFE-096F-4253-9C94-7C99AA16F53F}" type="presOf" srcId="{5D27F96C-54EB-4B68-BFC8-D1266E8B3323}" destId="{D3261056-CF47-4286-9047-4DF5A391D06A}" srcOrd="0" destOrd="2" presId="urn:microsoft.com/office/officeart/2005/8/layout/chevron1"/>
    <dgm:cxn modelId="{5EB47AFE-DE73-416B-BAB9-3A7660693842}" type="presOf" srcId="{A72C9FD7-8400-4531-8DF7-60CFE5CC4133}" destId="{D3261056-CF47-4286-9047-4DF5A391D06A}" srcOrd="0" destOrd="0" presId="urn:microsoft.com/office/officeart/2005/8/layout/chevron1"/>
    <dgm:cxn modelId="{44CD79BB-6B1C-4E54-90AF-7A6A62A00413}" type="presParOf" srcId="{F9C880FD-6C09-490A-80E8-F6DB532DAE76}" destId="{AD878EE6-B93B-4616-8B7D-690D3210F21D}" srcOrd="0" destOrd="0" presId="urn:microsoft.com/office/officeart/2005/8/layout/chevron1"/>
    <dgm:cxn modelId="{5C8C0524-3027-4F45-9779-F6C69F548595}" type="presParOf" srcId="{AD878EE6-B93B-4616-8B7D-690D3210F21D}" destId="{7AAB2A6D-F3D6-4EDB-BB82-E414D2816AA6}" srcOrd="0" destOrd="0" presId="urn:microsoft.com/office/officeart/2005/8/layout/chevron1"/>
    <dgm:cxn modelId="{D4C802DE-9081-4768-B6DC-40AB877F5E10}" type="presParOf" srcId="{AD878EE6-B93B-4616-8B7D-690D3210F21D}" destId="{D3261056-CF47-4286-9047-4DF5A391D06A}" srcOrd="1" destOrd="0" presId="urn:microsoft.com/office/officeart/2005/8/layout/chevron1"/>
    <dgm:cxn modelId="{B44A8835-086D-4B24-983A-B9A3B4FAE4F3}" type="presParOf" srcId="{F9C880FD-6C09-490A-80E8-F6DB532DAE76}" destId="{AA99BAAE-15FD-4E43-94FD-8D5FEF5081D0}" srcOrd="1" destOrd="0" presId="urn:microsoft.com/office/officeart/2005/8/layout/chevron1"/>
    <dgm:cxn modelId="{D3045726-CDC0-410B-B2FB-3D150876F093}" type="presParOf" srcId="{F9C880FD-6C09-490A-80E8-F6DB532DAE76}" destId="{0D126B0F-25FE-478D-B02D-7AB4EC0F8533}" srcOrd="2" destOrd="0" presId="urn:microsoft.com/office/officeart/2005/8/layout/chevron1"/>
    <dgm:cxn modelId="{85499E82-2502-4B54-8E84-EE1A8A965FAE}" type="presParOf" srcId="{0D126B0F-25FE-478D-B02D-7AB4EC0F8533}" destId="{9028C8A9-3B84-461D-8D5A-1A4C4704D7E3}" srcOrd="0" destOrd="0" presId="urn:microsoft.com/office/officeart/2005/8/layout/chevron1"/>
    <dgm:cxn modelId="{822ACE4E-AA0B-471A-A5DD-48A17D680993}" type="presParOf" srcId="{0D126B0F-25FE-478D-B02D-7AB4EC0F8533}" destId="{9419F673-C54E-4673-81A9-DC1501C8EDE3}" srcOrd="1" destOrd="0" presId="urn:microsoft.com/office/officeart/2005/8/layout/chevron1"/>
    <dgm:cxn modelId="{7242E29E-D54C-4A15-A3C3-88DDE5870673}" type="presParOf" srcId="{F9C880FD-6C09-490A-80E8-F6DB532DAE76}" destId="{75126231-3B97-4D62-80C5-EB1E2C86ACB5}" srcOrd="3" destOrd="0" presId="urn:microsoft.com/office/officeart/2005/8/layout/chevron1"/>
    <dgm:cxn modelId="{393D695C-378B-41B7-B858-D193617E15B0}" type="presParOf" srcId="{F9C880FD-6C09-490A-80E8-F6DB532DAE76}" destId="{87A3A4C1-CF1F-4558-85C1-6AB47910DFB6}" srcOrd="4" destOrd="0" presId="urn:microsoft.com/office/officeart/2005/8/layout/chevron1"/>
    <dgm:cxn modelId="{07F45A5B-38BB-4945-A166-00D577A66E93}" type="presParOf" srcId="{87A3A4C1-CF1F-4558-85C1-6AB47910DFB6}" destId="{08711168-E371-4F99-967F-BA736D0469B4}" srcOrd="0" destOrd="0" presId="urn:microsoft.com/office/officeart/2005/8/layout/chevron1"/>
    <dgm:cxn modelId="{83BE50D6-BF16-4138-BCB4-0CF45BA4A41A}" type="presParOf" srcId="{87A3A4C1-CF1F-4558-85C1-6AB47910DFB6}" destId="{22F73B41-3B36-4F75-B761-A7CDE2CD139D}" srcOrd="1"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5D0629-66FC-46A5-94AB-4EE835967B24}">
      <dsp:nvSpPr>
        <dsp:cNvPr id="0" name=""/>
        <dsp:cNvSpPr/>
      </dsp:nvSpPr>
      <dsp:spPr>
        <a:xfrm>
          <a:off x="0" y="420"/>
          <a:ext cx="3094063"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4318B0AE-EC18-49D1-943F-F5BEC4C729AF}">
      <dsp:nvSpPr>
        <dsp:cNvPr id="0" name=""/>
        <dsp:cNvSpPr/>
      </dsp:nvSpPr>
      <dsp:spPr>
        <a:xfrm>
          <a:off x="0" y="420"/>
          <a:ext cx="3094063" cy="6881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Engage Tenants through Organizing and Story Telling</a:t>
          </a:r>
        </a:p>
      </dsp:txBody>
      <dsp:txXfrm>
        <a:off x="0" y="420"/>
        <a:ext cx="3094063" cy="688147"/>
      </dsp:txXfrm>
    </dsp:sp>
    <dsp:sp modelId="{C7DBD9F9-411E-4484-A335-6D5065D81D21}">
      <dsp:nvSpPr>
        <dsp:cNvPr id="0" name=""/>
        <dsp:cNvSpPr/>
      </dsp:nvSpPr>
      <dsp:spPr>
        <a:xfrm>
          <a:off x="0" y="688567"/>
          <a:ext cx="3094063"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7B032E44-2D12-4A06-A702-98F177EF3052}">
      <dsp:nvSpPr>
        <dsp:cNvPr id="0" name=""/>
        <dsp:cNvSpPr/>
      </dsp:nvSpPr>
      <dsp:spPr>
        <a:xfrm>
          <a:off x="0" y="688567"/>
          <a:ext cx="3094063" cy="6881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Convene State and Local Partners to Support Planning and Address Barriers</a:t>
          </a:r>
        </a:p>
      </dsp:txBody>
      <dsp:txXfrm>
        <a:off x="0" y="688567"/>
        <a:ext cx="3094063" cy="688147"/>
      </dsp:txXfrm>
    </dsp:sp>
    <dsp:sp modelId="{B17DF41A-727F-49EF-B660-8AB758F43D5D}">
      <dsp:nvSpPr>
        <dsp:cNvPr id="0" name=""/>
        <dsp:cNvSpPr/>
      </dsp:nvSpPr>
      <dsp:spPr>
        <a:xfrm>
          <a:off x="0" y="1376714"/>
          <a:ext cx="3094063"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C7FDA806-D08A-44A2-89DA-8F5B042BE57C}">
      <dsp:nvSpPr>
        <dsp:cNvPr id="0" name=""/>
        <dsp:cNvSpPr/>
      </dsp:nvSpPr>
      <dsp:spPr>
        <a:xfrm>
          <a:off x="0" y="1376714"/>
          <a:ext cx="3094063" cy="6881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Target Marketing, Outreach, and Application Support</a:t>
          </a:r>
        </a:p>
      </dsp:txBody>
      <dsp:txXfrm>
        <a:off x="0" y="1376714"/>
        <a:ext cx="3094063" cy="688147"/>
      </dsp:txXfrm>
    </dsp:sp>
    <dsp:sp modelId="{3843134C-5C6F-415E-A436-641D2BC2DD43}">
      <dsp:nvSpPr>
        <dsp:cNvPr id="0" name=""/>
        <dsp:cNvSpPr/>
      </dsp:nvSpPr>
      <dsp:spPr>
        <a:xfrm>
          <a:off x="0" y="2064862"/>
          <a:ext cx="3094063"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0C80FA22-64AC-4264-A362-E5EA76A1B3D0}">
      <dsp:nvSpPr>
        <dsp:cNvPr id="0" name=""/>
        <dsp:cNvSpPr/>
      </dsp:nvSpPr>
      <dsp:spPr>
        <a:xfrm>
          <a:off x="0" y="2064862"/>
          <a:ext cx="3094063" cy="6881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Support Transparency through Data</a:t>
          </a:r>
        </a:p>
      </dsp:txBody>
      <dsp:txXfrm>
        <a:off x="0" y="2064862"/>
        <a:ext cx="3094063" cy="688147"/>
      </dsp:txXfrm>
    </dsp:sp>
    <dsp:sp modelId="{687C0884-7024-4457-ADE1-080FB01B10F6}">
      <dsp:nvSpPr>
        <dsp:cNvPr id="0" name=""/>
        <dsp:cNvSpPr/>
      </dsp:nvSpPr>
      <dsp:spPr>
        <a:xfrm>
          <a:off x="0" y="2753009"/>
          <a:ext cx="3094063"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DA7F3636-B138-4E07-8767-E5AE21E7B1BE}">
      <dsp:nvSpPr>
        <dsp:cNvPr id="0" name=""/>
        <dsp:cNvSpPr/>
      </dsp:nvSpPr>
      <dsp:spPr>
        <a:xfrm>
          <a:off x="0" y="2753009"/>
          <a:ext cx="3094063" cy="6881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Implement Eviction Prevention, Diversion, and Tenant Protections</a:t>
          </a:r>
        </a:p>
      </dsp:txBody>
      <dsp:txXfrm>
        <a:off x="0" y="2753009"/>
        <a:ext cx="3094063" cy="6881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548FCB-AAAC-4BA2-AE6B-D6EC0B0D6377}">
      <dsp:nvSpPr>
        <dsp:cNvPr id="0" name=""/>
        <dsp:cNvSpPr/>
      </dsp:nvSpPr>
      <dsp:spPr>
        <a:xfrm rot="16200000">
          <a:off x="1087258" y="-1083048"/>
          <a:ext cx="2087122" cy="4253218"/>
        </a:xfrm>
        <a:prstGeom prst="round1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endParaRPr lang="en-US" sz="3600" kern="1200" dirty="0"/>
        </a:p>
        <a:p>
          <a:pPr marL="0" lvl="0" indent="0" algn="ctr" defTabSz="1600200">
            <a:lnSpc>
              <a:spcPct val="90000"/>
            </a:lnSpc>
            <a:spcBef>
              <a:spcPct val="0"/>
            </a:spcBef>
            <a:spcAft>
              <a:spcPct val="35000"/>
            </a:spcAft>
            <a:buNone/>
          </a:pPr>
          <a:r>
            <a:rPr lang="en-US" sz="3200" kern="1200" dirty="0">
              <a:latin typeface="Avenir Next LT Pro" panose="020B0504020202020204" pitchFamily="34" charset="0"/>
            </a:rPr>
            <a:t>Financial Assistance </a:t>
          </a:r>
        </a:p>
        <a:p>
          <a:pPr marL="0" lvl="0" indent="0" algn="ctr" defTabSz="1600200">
            <a:lnSpc>
              <a:spcPct val="90000"/>
            </a:lnSpc>
            <a:spcBef>
              <a:spcPct val="0"/>
            </a:spcBef>
            <a:spcAft>
              <a:spcPct val="35000"/>
            </a:spcAft>
            <a:buNone/>
          </a:pPr>
          <a:r>
            <a:rPr lang="en-US" sz="3200" kern="1200" dirty="0">
              <a:latin typeface="Avenir Next LT Pro" panose="020B0504020202020204" pitchFamily="34" charset="0"/>
            </a:rPr>
            <a:t>(rent, utilities, etc.)</a:t>
          </a:r>
        </a:p>
      </dsp:txBody>
      <dsp:txXfrm rot="5400000">
        <a:off x="4210" y="0"/>
        <a:ext cx="4253218" cy="1565341"/>
      </dsp:txXfrm>
    </dsp:sp>
    <dsp:sp modelId="{8127089C-F901-4FF9-B91C-F8692107E6BC}">
      <dsp:nvSpPr>
        <dsp:cNvPr id="0" name=""/>
        <dsp:cNvSpPr/>
      </dsp:nvSpPr>
      <dsp:spPr>
        <a:xfrm>
          <a:off x="4253218" y="0"/>
          <a:ext cx="4253218" cy="2087122"/>
        </a:xfrm>
        <a:prstGeom prst="round1Rect">
          <a:avLst/>
        </a:prstGeom>
        <a:solidFill>
          <a:schemeClr val="accent2"/>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endParaRPr lang="en-US" sz="3200" kern="1200" dirty="0">
            <a:solidFill>
              <a:prstClr val="white"/>
            </a:solidFill>
            <a:latin typeface="Avenir Next LT Pro" panose="020B0504020202020204" pitchFamily="34" charset="0"/>
            <a:ea typeface="+mn-ea"/>
            <a:cs typeface="+mn-cs"/>
          </a:endParaRPr>
        </a:p>
        <a:p>
          <a:pPr marL="0" lvl="0" indent="0" algn="ctr" defTabSz="1600200">
            <a:lnSpc>
              <a:spcPct val="90000"/>
            </a:lnSpc>
            <a:spcBef>
              <a:spcPct val="0"/>
            </a:spcBef>
            <a:spcAft>
              <a:spcPct val="35000"/>
            </a:spcAft>
            <a:buNone/>
          </a:pPr>
          <a:r>
            <a:rPr lang="en-US" sz="3200" kern="1200" dirty="0">
              <a:solidFill>
                <a:prstClr val="white"/>
              </a:solidFill>
              <a:latin typeface="Avenir Next LT Pro" panose="020B0504020202020204" pitchFamily="34" charset="0"/>
              <a:ea typeface="+mn-ea"/>
              <a:cs typeface="+mn-cs"/>
            </a:rPr>
            <a:t>Housing Stability Services</a:t>
          </a:r>
        </a:p>
      </dsp:txBody>
      <dsp:txXfrm>
        <a:off x="4253218" y="0"/>
        <a:ext cx="4253218" cy="1565341"/>
      </dsp:txXfrm>
    </dsp:sp>
    <dsp:sp modelId="{3BE0BDF6-7435-405A-80F6-86EAD4368B0D}">
      <dsp:nvSpPr>
        <dsp:cNvPr id="0" name=""/>
        <dsp:cNvSpPr/>
      </dsp:nvSpPr>
      <dsp:spPr>
        <a:xfrm rot="10800000">
          <a:off x="0" y="2059238"/>
          <a:ext cx="4253218" cy="2087122"/>
        </a:xfrm>
        <a:prstGeom prst="round1Rect">
          <a:avLst/>
        </a:prstGeom>
        <a:solidFill>
          <a:schemeClr val="accent2"/>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t" anchorCtr="0">
          <a:noAutofit/>
        </a:bodyPr>
        <a:lstStyle/>
        <a:p>
          <a:pPr marL="0" lvl="0" indent="0" algn="ctr" defTabSz="1422400">
            <a:lnSpc>
              <a:spcPct val="90000"/>
            </a:lnSpc>
            <a:spcBef>
              <a:spcPct val="0"/>
            </a:spcBef>
            <a:spcAft>
              <a:spcPct val="35000"/>
            </a:spcAft>
            <a:buNone/>
          </a:pPr>
          <a:r>
            <a:rPr lang="en-US" sz="3200" kern="1200" dirty="0">
              <a:solidFill>
                <a:prstClr val="white"/>
              </a:solidFill>
              <a:latin typeface="Avenir Next LT Pro" panose="020B0504020202020204" pitchFamily="34" charset="0"/>
              <a:ea typeface="+mn-ea"/>
              <a:cs typeface="+mn-cs"/>
            </a:rPr>
            <a:t>Infrastructure</a:t>
          </a:r>
          <a:r>
            <a:rPr lang="en-US" sz="3200" kern="1200" dirty="0">
              <a:latin typeface="Avenir Next LT Pro" panose="020B0504020202020204" pitchFamily="34" charset="0"/>
            </a:rPr>
            <a:t> &amp; </a:t>
          </a:r>
          <a:r>
            <a:rPr lang="en-US" sz="3200" kern="1200" dirty="0">
              <a:solidFill>
                <a:prstClr val="white"/>
              </a:solidFill>
              <a:latin typeface="Avenir Next LT Pro" panose="020B0504020202020204" pitchFamily="34" charset="0"/>
              <a:ea typeface="+mn-ea"/>
              <a:cs typeface="+mn-cs"/>
            </a:rPr>
            <a:t>Partnerships</a:t>
          </a:r>
        </a:p>
      </dsp:txBody>
      <dsp:txXfrm rot="10800000">
        <a:off x="0" y="2581018"/>
        <a:ext cx="4253218" cy="1565341"/>
      </dsp:txXfrm>
    </dsp:sp>
    <dsp:sp modelId="{80FC73B2-7524-41D0-8027-DB1E3BEA86ED}">
      <dsp:nvSpPr>
        <dsp:cNvPr id="0" name=""/>
        <dsp:cNvSpPr/>
      </dsp:nvSpPr>
      <dsp:spPr>
        <a:xfrm rot="5400000">
          <a:off x="5336266" y="1004074"/>
          <a:ext cx="2087122" cy="4253218"/>
        </a:xfrm>
        <a:prstGeom prst="round1Rect">
          <a:avLst/>
        </a:prstGeom>
        <a:solidFill>
          <a:schemeClr val="accent2"/>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rtl="0">
            <a:lnSpc>
              <a:spcPct val="90000"/>
            </a:lnSpc>
            <a:spcBef>
              <a:spcPct val="0"/>
            </a:spcBef>
            <a:spcAft>
              <a:spcPct val="35000"/>
            </a:spcAft>
            <a:buNone/>
          </a:pPr>
          <a:r>
            <a:rPr lang="en-US" sz="3200" kern="1200">
              <a:solidFill>
                <a:prstClr val="white"/>
              </a:solidFill>
              <a:latin typeface="Avenir Next LT Pro"/>
              <a:ea typeface="+mn-ea"/>
              <a:cs typeface="+mn-cs"/>
            </a:rPr>
            <a:t>Innovation in Program policies &amp; design </a:t>
          </a:r>
        </a:p>
      </dsp:txBody>
      <dsp:txXfrm rot="-5400000">
        <a:off x="4253218" y="2608902"/>
        <a:ext cx="4253218" cy="1565341"/>
      </dsp:txXfrm>
    </dsp:sp>
    <dsp:sp modelId="{C8AEB6A9-E83D-45F1-AD01-AD1988780DFD}">
      <dsp:nvSpPr>
        <dsp:cNvPr id="0" name=""/>
        <dsp:cNvSpPr/>
      </dsp:nvSpPr>
      <dsp:spPr>
        <a:xfrm>
          <a:off x="2910978" y="1824280"/>
          <a:ext cx="2684478" cy="525683"/>
        </a:xfrm>
        <a:prstGeom prst="round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venir Next LT Pro" panose="020B0504020202020204" pitchFamily="34" charset="0"/>
            </a:rPr>
            <a:t>Treasury ERA Program</a:t>
          </a:r>
        </a:p>
      </dsp:txBody>
      <dsp:txXfrm>
        <a:off x="2936640" y="1849942"/>
        <a:ext cx="2633154" cy="4743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AB2A6D-F3D6-4EDB-BB82-E414D2816AA6}">
      <dsp:nvSpPr>
        <dsp:cNvPr id="0" name=""/>
        <dsp:cNvSpPr/>
      </dsp:nvSpPr>
      <dsp:spPr>
        <a:xfrm>
          <a:off x="6979" y="44992"/>
          <a:ext cx="3894378" cy="1026000"/>
        </a:xfrm>
        <a:prstGeom prst="chevron">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r>
            <a:rPr lang="en-US" sz="1900" kern="1200"/>
            <a:t>Short-term laws and policies</a:t>
          </a:r>
        </a:p>
      </dsp:txBody>
      <dsp:txXfrm>
        <a:off x="519979" y="44992"/>
        <a:ext cx="2868378" cy="1026000"/>
      </dsp:txXfrm>
    </dsp:sp>
    <dsp:sp modelId="{D3261056-CF47-4286-9047-4DF5A391D06A}">
      <dsp:nvSpPr>
        <dsp:cNvPr id="0" name=""/>
        <dsp:cNvSpPr/>
      </dsp:nvSpPr>
      <dsp:spPr>
        <a:xfrm>
          <a:off x="6979" y="1199243"/>
          <a:ext cx="3115502" cy="3334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44550">
            <a:lnSpc>
              <a:spcPct val="90000"/>
            </a:lnSpc>
            <a:spcBef>
              <a:spcPct val="0"/>
            </a:spcBef>
            <a:spcAft>
              <a:spcPct val="15000"/>
            </a:spcAft>
            <a:buChar char="•"/>
          </a:pPr>
          <a:r>
            <a:rPr lang="en-US" sz="1900" kern="1200" dirty="0"/>
            <a:t>State and local eviction moratoriums </a:t>
          </a:r>
        </a:p>
        <a:p>
          <a:pPr marL="171450" lvl="1" indent="-171450" algn="l" defTabSz="844550">
            <a:lnSpc>
              <a:spcPct val="90000"/>
            </a:lnSpc>
            <a:spcBef>
              <a:spcPct val="0"/>
            </a:spcBef>
            <a:spcAft>
              <a:spcPct val="15000"/>
            </a:spcAft>
            <a:buChar char="•"/>
          </a:pPr>
          <a:r>
            <a:rPr lang="en-US" sz="1900" kern="1200" dirty="0"/>
            <a:t>Pauses on the eviction process to allow for ERA processing</a:t>
          </a:r>
        </a:p>
        <a:p>
          <a:pPr marL="171450" lvl="1" indent="-171450" algn="l" defTabSz="844550">
            <a:lnSpc>
              <a:spcPct val="90000"/>
            </a:lnSpc>
            <a:spcBef>
              <a:spcPct val="0"/>
            </a:spcBef>
            <a:spcAft>
              <a:spcPct val="15000"/>
            </a:spcAft>
            <a:buChar char="•"/>
          </a:pPr>
          <a:r>
            <a:rPr lang="en-US" sz="1900" kern="1200" dirty="0"/>
            <a:t>Mandates to increase information about ERA and limit tenant fees</a:t>
          </a:r>
        </a:p>
      </dsp:txBody>
      <dsp:txXfrm>
        <a:off x="6979" y="1199243"/>
        <a:ext cx="3115502" cy="3334500"/>
      </dsp:txXfrm>
    </dsp:sp>
    <dsp:sp modelId="{9028C8A9-3B84-461D-8D5A-1A4C4704D7E3}">
      <dsp:nvSpPr>
        <dsp:cNvPr id="0" name=""/>
        <dsp:cNvSpPr/>
      </dsp:nvSpPr>
      <dsp:spPr>
        <a:xfrm>
          <a:off x="3685358" y="44992"/>
          <a:ext cx="3894378" cy="1026000"/>
        </a:xfrm>
        <a:prstGeom prst="chevron">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r>
            <a:rPr lang="en-US" sz="1900" kern="1200"/>
            <a:t>Long-term laws and policies</a:t>
          </a:r>
        </a:p>
      </dsp:txBody>
      <dsp:txXfrm>
        <a:off x="4198358" y="44992"/>
        <a:ext cx="2868378" cy="1026000"/>
      </dsp:txXfrm>
    </dsp:sp>
    <dsp:sp modelId="{9419F673-C54E-4673-81A9-DC1501C8EDE3}">
      <dsp:nvSpPr>
        <dsp:cNvPr id="0" name=""/>
        <dsp:cNvSpPr/>
      </dsp:nvSpPr>
      <dsp:spPr>
        <a:xfrm>
          <a:off x="3685358" y="1199243"/>
          <a:ext cx="3115502" cy="3334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44550">
            <a:lnSpc>
              <a:spcPct val="90000"/>
            </a:lnSpc>
            <a:spcBef>
              <a:spcPct val="0"/>
            </a:spcBef>
            <a:spcAft>
              <a:spcPct val="15000"/>
            </a:spcAft>
            <a:buChar char="•"/>
          </a:pPr>
          <a:r>
            <a:rPr lang="en-US" sz="1900" kern="1200"/>
            <a:t>Increases to tenant representation during the eviction process, such as right to counsel </a:t>
          </a:r>
        </a:p>
        <a:p>
          <a:pPr marL="171450" lvl="1" indent="-171450" algn="l" defTabSz="844550">
            <a:lnSpc>
              <a:spcPct val="90000"/>
            </a:lnSpc>
            <a:spcBef>
              <a:spcPct val="0"/>
            </a:spcBef>
            <a:spcAft>
              <a:spcPct val="15000"/>
            </a:spcAft>
            <a:buChar char="•"/>
          </a:pPr>
          <a:r>
            <a:rPr lang="en-US" sz="1900" kern="1200"/>
            <a:t>Protections that reduce discrimination and promote housing stability, such as source of income discrimination and sealed/expunged eviction records legislations</a:t>
          </a:r>
        </a:p>
        <a:p>
          <a:pPr marL="171450" lvl="1" indent="-171450" algn="l" defTabSz="844550">
            <a:lnSpc>
              <a:spcPct val="90000"/>
            </a:lnSpc>
            <a:spcBef>
              <a:spcPct val="0"/>
            </a:spcBef>
            <a:spcAft>
              <a:spcPct val="15000"/>
            </a:spcAft>
            <a:buChar char="•"/>
          </a:pPr>
          <a:r>
            <a:rPr lang="en-US" sz="1900" kern="1200"/>
            <a:t>Just Cause Standards</a:t>
          </a:r>
        </a:p>
      </dsp:txBody>
      <dsp:txXfrm>
        <a:off x="3685358" y="1199243"/>
        <a:ext cx="3115502" cy="3334500"/>
      </dsp:txXfrm>
    </dsp:sp>
    <dsp:sp modelId="{08711168-E371-4F99-967F-BA736D0469B4}">
      <dsp:nvSpPr>
        <dsp:cNvPr id="0" name=""/>
        <dsp:cNvSpPr/>
      </dsp:nvSpPr>
      <dsp:spPr>
        <a:xfrm>
          <a:off x="7363736" y="44992"/>
          <a:ext cx="3894378" cy="1026000"/>
        </a:xfrm>
        <a:prstGeom prst="chevron">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marL="0" lvl="0" indent="0" algn="ctr" defTabSz="844550">
            <a:lnSpc>
              <a:spcPct val="90000"/>
            </a:lnSpc>
            <a:spcBef>
              <a:spcPct val="0"/>
            </a:spcBef>
            <a:spcAft>
              <a:spcPct val="35000"/>
            </a:spcAft>
            <a:buNone/>
          </a:pPr>
          <a:r>
            <a:rPr lang="en-US" sz="1900" kern="1200"/>
            <a:t>Implementing Authorities</a:t>
          </a:r>
        </a:p>
      </dsp:txBody>
      <dsp:txXfrm>
        <a:off x="7876736" y="44992"/>
        <a:ext cx="2868378" cy="1026000"/>
      </dsp:txXfrm>
    </dsp:sp>
    <dsp:sp modelId="{22F73B41-3B36-4F75-B761-A7CDE2CD139D}">
      <dsp:nvSpPr>
        <dsp:cNvPr id="0" name=""/>
        <dsp:cNvSpPr/>
      </dsp:nvSpPr>
      <dsp:spPr>
        <a:xfrm>
          <a:off x="7363736" y="1199243"/>
          <a:ext cx="3115502" cy="3334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844550">
            <a:lnSpc>
              <a:spcPct val="90000"/>
            </a:lnSpc>
            <a:spcBef>
              <a:spcPct val="0"/>
            </a:spcBef>
            <a:spcAft>
              <a:spcPct val="15000"/>
            </a:spcAft>
            <a:buChar char="•"/>
          </a:pPr>
          <a:r>
            <a:rPr lang="en-US" sz="1900" kern="1200"/>
            <a:t>E</a:t>
          </a:r>
          <a:r>
            <a:rPr lang="en-US" sz="1900" b="0" i="0" kern="1200"/>
            <a:t>xecutive orders, court orders, ERA program policies. local ordinance, and state legislation</a:t>
          </a:r>
          <a:endParaRPr lang="en-US" sz="1900" kern="1200"/>
        </a:p>
      </dsp:txBody>
      <dsp:txXfrm>
        <a:off x="7363736" y="1199243"/>
        <a:ext cx="3115502" cy="333450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8ECD8F4F-0A29-40E6-90E2-030EB4998169}" type="datetimeFigureOut">
              <a:rPr lang="en-US" smtClean="0"/>
              <a:t>10/19/2022</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B1EB9B71-55B5-41AF-81AF-73B1443832A0}" type="slidenum">
              <a:rPr lang="en-US" smtClean="0"/>
              <a:t>‹#›</a:t>
            </a:fld>
            <a:endParaRPr lang="en-US"/>
          </a:p>
        </p:txBody>
      </p:sp>
    </p:spTree>
    <p:extLst>
      <p:ext uri="{BB962C8B-B14F-4D97-AF65-F5344CB8AC3E}">
        <p14:creationId xmlns:p14="http://schemas.microsoft.com/office/powerpoint/2010/main" val="1201490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7388" y="1143000"/>
            <a:ext cx="4098925" cy="2306638"/>
          </a:xfrm>
        </p:spPr>
      </p:sp>
      <p:sp>
        <p:nvSpPr>
          <p:cNvPr id="3" name="Notes Placeholder 2"/>
          <p:cNvSpPr>
            <a:spLocks noGrp="1"/>
          </p:cNvSpPr>
          <p:nvPr>
            <p:ph type="body" idx="1"/>
          </p:nvPr>
        </p:nvSpPr>
        <p:spPr>
          <a:xfrm>
            <a:off x="685800" y="3581400"/>
            <a:ext cx="5486400" cy="4419600"/>
          </a:xfrm>
        </p:spPr>
        <p:txBody>
          <a:bodyPr/>
          <a:lstStyle/>
          <a:p>
            <a:r>
              <a:rPr lang="en-US" dirty="0">
                <a:solidFill>
                  <a:srgbClr val="363636"/>
                </a:solidFill>
                <a:latin typeface="ibm-plex-sans"/>
              </a:rPr>
              <a:t>. But first, a little about NLIHC’s ERASE project. </a:t>
            </a:r>
            <a:r>
              <a:rPr lang="en-US" b="0" i="0" dirty="0">
                <a:solidFill>
                  <a:srgbClr val="363636"/>
                </a:solidFill>
                <a:effectLst/>
                <a:latin typeface="ibm-plex-sans"/>
              </a:rPr>
              <a:t>End Rental Arrears to Stop Evictions (ERASE) is a national effort that seeks to eliminate rental indebtedness caused by the pandemic and to prevent evictions by tracking and analyzing emergency rental assistance utilization; documenting and sharing best practices and toolkits; influencing and shaping program design at federal, state, local levels; developing key partnerships for outreach and education; and assessing the remaining needs to inform advocacy for long-term investments to end housing instability and homelessness in the United States.</a:t>
            </a:r>
          </a:p>
          <a:p>
            <a:endParaRPr lang="en-US" dirty="0">
              <a:solidFill>
                <a:srgbClr val="363636"/>
              </a:solidFill>
              <a:latin typeface="ibm-plex-sans"/>
            </a:endParaRPr>
          </a:p>
          <a:p>
            <a:r>
              <a:rPr lang="en-US" dirty="0">
                <a:solidFill>
                  <a:srgbClr val="363636"/>
                </a:solidFill>
                <a:latin typeface="ibm-plex-sans"/>
              </a:rPr>
              <a:t>NLIHC asked state partners, local jurisdictions and emergency rental assistance administrators to focus on three key elements to improve ERA programs– visibility, accessibility, and prevention. This included conducting equitable and robust marketing and outreach efforts to ensure that all landlords, low-income renters, and those already experiencing homelessness due to housing loss knew about the ERA program and how to access it in their community; supporting equitable access to and disbursement of financial support to landlords and tenants by ensuring an accessible, streamlined, and low-barrier ERA application process; and ensuring holistic, responsive interventions at all intersection points, such as state and local courts, to prevent evictions, housing displacement and homelessness.</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1EED47-B5B5-4F20-9504-CE56649685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6878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US" dirty="0"/>
              <a:t>A Key element of the ERASE project is our ERASE cohort – 38 state grantees working in 30 states and DC to </a:t>
            </a:r>
            <a:r>
              <a:rPr lang="en-US" b="0" i="0" dirty="0">
                <a:effectLst/>
              </a:rPr>
              <a:t>ensure that ERA funds reach renters and small landlords with the greatest need for assistance, especially Black, Indigenous, and people of color (BIPOC) and other marginalized people and communities and build support for long term housing solutions.  </a:t>
            </a:r>
          </a:p>
          <a:p>
            <a:endParaRPr lang="en-US" b="0" i="0" dirty="0">
              <a:solidFill>
                <a:srgbClr val="363636"/>
              </a:solidFill>
              <a:effectLst/>
              <a:latin typeface="ibm-plex-sans"/>
            </a:endParaRPr>
          </a:p>
          <a:p>
            <a:r>
              <a:rPr lang="en-US" dirty="0">
                <a:solidFill>
                  <a:srgbClr val="363636"/>
                </a:solidFill>
                <a:latin typeface="ibm-plex-sans"/>
              </a:rPr>
              <a:t>The cohort goals are to :</a:t>
            </a:r>
            <a:endParaRPr lang="en-US" dirty="0">
              <a:solidFill>
                <a:schemeClr val="tx2"/>
              </a:solidFill>
            </a:endParaRPr>
          </a:p>
          <a:p>
            <a:pPr lvl="0"/>
            <a:r>
              <a:rPr lang="en-US" dirty="0"/>
              <a:t>Influence programs to accelerate equitable distribution of emergency rental assistance funds; Advance strategies, legislation, and policy that promote tenant protections, eviction diversion and prevention; and ensure transparency and support program improvement through data collection and analysis. </a:t>
            </a:r>
          </a:p>
          <a:p>
            <a:pPr lvl="0"/>
            <a:r>
              <a:rPr lang="en-US" dirty="0">
                <a:cs typeface="Calibri"/>
              </a:rPr>
              <a:t>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1EED47-B5B5-4F20-9504-CE56649685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6945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9E5DE4-E785-4852-BA1E-D46F32F7C6C1}" type="slidenum">
              <a:rPr lang="en-US" smtClean="0"/>
              <a:t>6</a:t>
            </a:fld>
            <a:endParaRPr lang="en-US"/>
          </a:p>
        </p:txBody>
      </p:sp>
    </p:spTree>
    <p:extLst>
      <p:ext uri="{BB962C8B-B14F-4D97-AF65-F5344CB8AC3E}">
        <p14:creationId xmlns:p14="http://schemas.microsoft.com/office/powerpoint/2010/main" val="3855428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sz="1400" b="0" i="0" dirty="0">
                <a:solidFill>
                  <a:srgbClr val="000000"/>
                </a:solidFill>
                <a:effectLst/>
                <a:latin typeface="Calibri" panose="020F0502020204030204" pitchFamily="34" charset="0"/>
              </a:rPr>
              <a:t>NLIHC recommends the following actions at the state and local levels to protect tenants, prevent evictions, and support long term housing stability:  </a:t>
            </a:r>
            <a:endParaRPr lang="en-US" sz="1050" b="0" i="0" dirty="0">
              <a:solidFill>
                <a:srgbClr val="000000"/>
              </a:solidFill>
              <a:effectLst/>
              <a:latin typeface="Segoe UI" panose="020B0502040204020203" pitchFamily="34" charset="0"/>
            </a:endParaRPr>
          </a:p>
          <a:p>
            <a:pPr algn="l" rtl="0" fontAlgn="base">
              <a:buFont typeface="Arial" panose="020B0604020202020204" pitchFamily="34" charset="0"/>
              <a:buChar char="•"/>
            </a:pPr>
            <a:r>
              <a:rPr lang="en-US" sz="1400" b="0" i="0" dirty="0">
                <a:solidFill>
                  <a:srgbClr val="000000"/>
                </a:solidFill>
                <a:effectLst/>
                <a:latin typeface="Calibri" panose="020F0502020204030204" pitchFamily="34" charset="0"/>
              </a:rPr>
              <a:t>State and local governments should make permanent ERA-era tenant protections and continue to pass tenant protections in all stages of the eviction process to advance housing as a human right.  </a:t>
            </a:r>
          </a:p>
          <a:p>
            <a:pPr algn="l" rtl="0" fontAlgn="base">
              <a:buFont typeface="Arial" panose="020B0604020202020204" pitchFamily="34" charset="0"/>
              <a:buChar char="•"/>
            </a:pPr>
            <a:r>
              <a:rPr lang="en-US" sz="1400" b="0" i="0" dirty="0">
                <a:solidFill>
                  <a:srgbClr val="000000"/>
                </a:solidFill>
                <a:effectLst/>
                <a:latin typeface="Calibri" panose="020F0502020204030204" pitchFamily="34" charset="0"/>
              </a:rPr>
              <a:t>States and localities must assess their tenant-protection laws and programs to ensure maximum effectiveness in preventing evictions, from improving enforcement of source-of-income discrimination laws to adequately funding right-to-counsel programs.  </a:t>
            </a:r>
          </a:p>
          <a:p>
            <a:pPr algn="l" rtl="0" fontAlgn="base">
              <a:buFont typeface="Arial" panose="020B0604020202020204" pitchFamily="34" charset="0"/>
              <a:buChar char="•"/>
            </a:pPr>
            <a:r>
              <a:rPr lang="en-US" sz="1400" b="0" i="0" dirty="0">
                <a:solidFill>
                  <a:srgbClr val="000000"/>
                </a:solidFill>
                <a:effectLst/>
                <a:latin typeface="Calibri" panose="020F0502020204030204" pitchFamily="34" charset="0"/>
              </a:rPr>
              <a:t>ERA programs, states, and local courts should develop collaborative partnerships to ensure the successful implementation and enforcement of tenant protections at all stages of the ERA and eviction process.  </a:t>
            </a:r>
          </a:p>
          <a:p>
            <a:pPr algn="l" rtl="0" fontAlgn="base">
              <a:buFont typeface="Arial" panose="020B0604020202020204" pitchFamily="34" charset="0"/>
              <a:buChar char="•"/>
            </a:pPr>
            <a:r>
              <a:rPr lang="en-US" sz="1400" b="0" i="0" dirty="0">
                <a:solidFill>
                  <a:srgbClr val="000000"/>
                </a:solidFill>
                <a:effectLst/>
                <a:latin typeface="Calibri" panose="020F0502020204030204" pitchFamily="34" charset="0"/>
              </a:rPr>
              <a:t>State and local courts should centralize eviction filing and outcome data for facilitating access to ERA to those in need, enforce existing tenant protections, and track housing stability outcomes for tenants who may have been evicted.  </a:t>
            </a:r>
          </a:p>
          <a:p>
            <a:pPr algn="l" rtl="0" fontAlgn="base">
              <a:buFont typeface="Arial" panose="020B0604020202020204" pitchFamily="34" charset="0"/>
              <a:buChar char="•"/>
            </a:pPr>
            <a:r>
              <a:rPr lang="en-US" sz="1400" b="0" i="0" dirty="0">
                <a:solidFill>
                  <a:srgbClr val="000000"/>
                </a:solidFill>
                <a:effectLst/>
                <a:latin typeface="Calibri" panose="020F0502020204030204" pitchFamily="34" charset="0"/>
              </a:rPr>
              <a:t>Long-term federal tenant protections, such as source-of-income discrimination laws, “just cause” eviction standards, right to counsel, and sealed eviction legislation, are needed to ensure that all renters – across all jurisdictions – share a basic level of protection.  </a:t>
            </a:r>
          </a:p>
          <a:p>
            <a:endParaRPr lang="en-US" dirty="0"/>
          </a:p>
        </p:txBody>
      </p:sp>
      <p:sp>
        <p:nvSpPr>
          <p:cNvPr id="4" name="Slide Number Placeholder 3"/>
          <p:cNvSpPr>
            <a:spLocks noGrp="1"/>
          </p:cNvSpPr>
          <p:nvPr>
            <p:ph type="sldNum" sz="quarter" idx="5"/>
          </p:nvPr>
        </p:nvSpPr>
        <p:spPr/>
        <p:txBody>
          <a:bodyPr/>
          <a:lstStyle/>
          <a:p>
            <a:fld id="{B1EB9B71-55B5-41AF-81AF-73B1443832A0}" type="slidenum">
              <a:rPr lang="en-US" smtClean="0"/>
              <a:t>8</a:t>
            </a:fld>
            <a:endParaRPr lang="en-US"/>
          </a:p>
        </p:txBody>
      </p:sp>
    </p:spTree>
    <p:extLst>
      <p:ext uri="{BB962C8B-B14F-4D97-AF65-F5344CB8AC3E}">
        <p14:creationId xmlns:p14="http://schemas.microsoft.com/office/powerpoint/2010/main" val="255411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2508250" cy="1411288"/>
          </a:xfrm>
        </p:spPr>
      </p:sp>
      <p:sp>
        <p:nvSpPr>
          <p:cNvPr id="3" name="Notes Placeholder 2"/>
          <p:cNvSpPr>
            <a:spLocks noGrp="1"/>
          </p:cNvSpPr>
          <p:nvPr>
            <p:ph type="body" idx="1"/>
          </p:nvPr>
        </p:nvSpPr>
        <p:spPr>
          <a:xfrm>
            <a:off x="685800" y="2554289"/>
            <a:ext cx="5486400" cy="6221412"/>
          </a:xfrm>
        </p:spPr>
        <p:txBody>
          <a:bodyPr/>
          <a:lstStyle/>
          <a:p>
            <a:r>
              <a:rPr lang="en-US" dirty="0"/>
              <a:t>Question 1</a:t>
            </a:r>
          </a:p>
          <a:p>
            <a:r>
              <a:rPr lang="en-US" dirty="0"/>
              <a:t>-Outreach: TV commercials (folks have satellite dishes and antennas), radio commercials, activating </a:t>
            </a:r>
            <a:r>
              <a:rPr lang="en-US" dirty="0" err="1"/>
              <a:t>Americorp</a:t>
            </a:r>
            <a:r>
              <a:rPr lang="en-US" dirty="0"/>
              <a:t> Vistas for door to door outreach, use of community based organizations; </a:t>
            </a:r>
          </a:p>
          <a:p>
            <a:r>
              <a:rPr lang="en-US" dirty="0"/>
              <a:t>-Practices that reduce burden, increase accessibility – call centers, </a:t>
            </a:r>
            <a:r>
              <a:rPr lang="en-US" dirty="0" err="1"/>
              <a:t>mulitples</a:t>
            </a:r>
            <a:r>
              <a:rPr lang="en-US" dirty="0"/>
              <a:t> types of applications, expanded language access, self attestation, low documentation requirements to reduce burden (relying on fact specific by proxy) </a:t>
            </a:r>
          </a:p>
          <a:p>
            <a:r>
              <a:rPr lang="en-US" dirty="0"/>
              <a:t>Question 2</a:t>
            </a:r>
          </a:p>
          <a:p>
            <a:pPr marL="171450" indent="-171450">
              <a:buFontTx/>
              <a:buChar char="-"/>
            </a:pPr>
            <a:r>
              <a:rPr lang="en-US" dirty="0"/>
              <a:t>Chickasaw Nation provides phone-based applications via their call centers. Staff record the conversations, complete applications over the phone, read self-attestation forms out loud, and accept verbal agreements from applicants as electronic voice signatures for accepting the terms and conditions of the program. Transcripts of all calls are recorded for reporting purposes. By providing an accessible application process and flexible forms of documentation, Chickasaw Nation can serve more households in need of critical assistance.</a:t>
            </a:r>
          </a:p>
          <a:p>
            <a:pPr marL="171450" indent="-171450">
              <a:buFontTx/>
              <a:buChar char="-"/>
            </a:pPr>
            <a:r>
              <a:rPr lang="en-US" dirty="0"/>
              <a:t>Muscogee Creek Nation set up a phone line that is automated to roll over from one call center staff to the next, until a call is answered. Outside of business hours, an automated message provides callers with answers for a few commonly asked questions and provides an email address to which applicants can send questions. Once connected, call center staff serve as case agents and help renters fill out their existing applications or submit new ones. Interviewees suggested that a responsive call center infrastructure made renters and landlords feel heard and more encouraged during the application process. –</a:t>
            </a:r>
          </a:p>
          <a:p>
            <a:pPr marL="171450" indent="-171450">
              <a:buFontTx/>
              <a:buChar char="-"/>
            </a:pPr>
            <a:r>
              <a:rPr lang="en-US" dirty="0"/>
              <a:t>WV- partner with WVCEH -  a statewide COC – they do emergency processing in  their service areas and ppl can come in person to fill out applications – supporting work of ERA program</a:t>
            </a:r>
          </a:p>
          <a:p>
            <a:pPr marL="171450" indent="-171450">
              <a:buFontTx/>
              <a:buChar char="-"/>
            </a:pPr>
            <a:r>
              <a:rPr lang="en-US" dirty="0">
                <a:effectLst/>
                <a:ea typeface="Calibri" panose="020F0502020204030204" pitchFamily="34" charset="0"/>
                <a:cs typeface="Times New Roman" panose="02020603050405020304" pitchFamily="18" charset="0"/>
              </a:rPr>
              <a:t>AHFA has partnered with legal services and volunteer lawyers in rural communities specifically and the balance of state COC- The COC and legal groups Have better relationships and skills in dealing with LLs in rural communities. And If </a:t>
            </a:r>
            <a:r>
              <a:rPr lang="en-US" dirty="0">
                <a:ea typeface="Calibri" panose="020F0502020204030204" pitchFamily="34" charset="0"/>
                <a:cs typeface="Times New Roman" panose="02020603050405020304" pitchFamily="18" charset="0"/>
              </a:rPr>
              <a:t>tenants h</a:t>
            </a:r>
            <a:r>
              <a:rPr lang="en-US" dirty="0">
                <a:effectLst/>
                <a:ea typeface="Calibri" panose="020F0502020204030204" pitchFamily="34" charset="0"/>
                <a:cs typeface="Times New Roman" panose="02020603050405020304" pitchFamily="18" charset="0"/>
              </a:rPr>
              <a:t>ave a lawyer, they are more likely to show up b/c they know what they need to do, where to go, etc. Travel is difficult, but when there is more incentive, makes it worth it</a:t>
            </a:r>
          </a:p>
          <a:p>
            <a:pPr marL="171450" indent="-171450">
              <a:buFontTx/>
              <a:buChar char="-"/>
            </a:pPr>
            <a:endParaRPr lang="en-US" dirty="0">
              <a:effectLst/>
              <a:ea typeface="Calibri" panose="020F0502020204030204" pitchFamily="34" charset="0"/>
              <a:cs typeface="Times New Roman" panose="02020603050405020304" pitchFamily="18" charset="0"/>
            </a:endParaRPr>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F78879-D477-40B5-8B5B-1E6070BF1E4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09393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064873"/>
            <a:ext cx="103632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454454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737974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07DC041D-CF80-416C-9578-6F4C57C5DBC8}" type="datetimeFigureOut">
              <a:rPr lang="en-US" smtClean="0"/>
              <a:t>10/19/2022</a:t>
            </a:fld>
            <a:endParaRPr lang="en-US"/>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D536A1F7-8397-41FC-9416-3E8088846943}" type="slidenum">
              <a:rPr lang="en-US" smtClean="0"/>
              <a:t>‹#›</a:t>
            </a:fld>
            <a:endParaRPr lang="en-US"/>
          </a:p>
        </p:txBody>
      </p:sp>
    </p:spTree>
    <p:extLst>
      <p:ext uri="{BB962C8B-B14F-4D97-AF65-F5344CB8AC3E}">
        <p14:creationId xmlns:p14="http://schemas.microsoft.com/office/powerpoint/2010/main" val="2374571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07DC041D-CF80-416C-9578-6F4C57C5DBC8}" type="datetimeFigureOut">
              <a:rPr lang="en-US" smtClean="0"/>
              <a:t>10/19/2022</a:t>
            </a:fld>
            <a:endParaRPr lang="en-US"/>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D536A1F7-8397-41FC-9416-3E8088846943}" type="slidenum">
              <a:rPr lang="en-US" smtClean="0"/>
              <a:t>‹#›</a:t>
            </a:fld>
            <a:endParaRPr lang="en-US"/>
          </a:p>
        </p:txBody>
      </p:sp>
    </p:spTree>
    <p:extLst>
      <p:ext uri="{BB962C8B-B14F-4D97-AF65-F5344CB8AC3E}">
        <p14:creationId xmlns:p14="http://schemas.microsoft.com/office/powerpoint/2010/main" val="1361771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064873"/>
            <a:ext cx="10363200" cy="23876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524000" y="454454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38535018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7928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2"/>
            <a:ext cx="105156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51" y="4589467"/>
            <a:ext cx="10515600"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4"/>
            <a:ext cx="2743200" cy="365125"/>
          </a:xfrm>
          <a:prstGeom prst="rect">
            <a:avLst/>
          </a:prstGeom>
        </p:spPr>
        <p:txBody>
          <a:bodyPr anchor="ctr"/>
          <a:lstStyle>
            <a:lvl1pPr>
              <a:defRPr sz="900">
                <a:solidFill>
                  <a:schemeClr val="accent2"/>
                </a:solidFill>
              </a:defRPr>
            </a:lvl1pPr>
          </a:lstStyle>
          <a:p>
            <a:fld id="{FB71C919-70F0-AE42-AC47-75BAD503E088}" type="slidenum">
              <a:rPr lang="en-US" smtClean="0"/>
              <a:pPr/>
              <a:t>‹#›</a:t>
            </a:fld>
            <a:endParaRPr lang="en-US" dirty="0"/>
          </a:p>
        </p:txBody>
      </p:sp>
    </p:spTree>
    <p:extLst>
      <p:ext uri="{BB962C8B-B14F-4D97-AF65-F5344CB8AC3E}">
        <p14:creationId xmlns:p14="http://schemas.microsoft.com/office/powerpoint/2010/main" val="41836602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23321" y="1925016"/>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925016"/>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423321" y="6356354"/>
            <a:ext cx="2743200" cy="365125"/>
          </a:xfrm>
          <a:prstGeom prst="rect">
            <a:avLst/>
          </a:prstGeom>
        </p:spPr>
        <p:txBody>
          <a:bodyPr anchor="ctr"/>
          <a:lstStyle>
            <a:lvl1pPr>
              <a:defRPr sz="900">
                <a:solidFill>
                  <a:schemeClr val="accent2"/>
                </a:solidFill>
              </a:defRPr>
            </a:lvl1pPr>
          </a:lstStyle>
          <a:p>
            <a:fld id="{FB71C919-70F0-AE42-AC47-75BAD503E088}" type="slidenum">
              <a:rPr lang="en-US" smtClean="0"/>
              <a:pPr/>
              <a:t>‹#›</a:t>
            </a:fld>
            <a:endParaRPr lang="en-US" dirty="0"/>
          </a:p>
        </p:txBody>
      </p:sp>
    </p:spTree>
    <p:extLst>
      <p:ext uri="{BB962C8B-B14F-4D97-AF65-F5344CB8AC3E}">
        <p14:creationId xmlns:p14="http://schemas.microsoft.com/office/powerpoint/2010/main" val="15369195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3321" y="2019094"/>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23321" y="2843006"/>
            <a:ext cx="5157787"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2" y="2019094"/>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2" y="2843006"/>
            <a:ext cx="5183188"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4"/>
          <p:cNvSpPr>
            <a:spLocks noGrp="1"/>
          </p:cNvSpPr>
          <p:nvPr>
            <p:ph type="dt" sz="half" idx="10"/>
          </p:nvPr>
        </p:nvSpPr>
        <p:spPr>
          <a:xfrm>
            <a:off x="423321" y="6356354"/>
            <a:ext cx="2743200" cy="365125"/>
          </a:xfrm>
          <a:prstGeom prst="rect">
            <a:avLst/>
          </a:prstGeom>
        </p:spPr>
        <p:txBody>
          <a:bodyPr anchor="ctr"/>
          <a:lstStyle>
            <a:lvl1pPr>
              <a:defRPr sz="900">
                <a:solidFill>
                  <a:schemeClr val="accent2"/>
                </a:solidFill>
              </a:defRPr>
            </a:lvl1pPr>
          </a:lstStyle>
          <a:p>
            <a:fld id="{FB71C919-70F0-AE42-AC47-75BAD503E088}" type="slidenum">
              <a:rPr lang="en-US" smtClean="0"/>
              <a:pPr/>
              <a:t>‹#›</a:t>
            </a:fld>
            <a:endParaRPr lang="en-US" dirty="0"/>
          </a:p>
        </p:txBody>
      </p:sp>
      <p:sp>
        <p:nvSpPr>
          <p:cNvPr id="11" name="Title 1"/>
          <p:cNvSpPr>
            <a:spLocks noGrp="1"/>
          </p:cNvSpPr>
          <p:nvPr>
            <p:ph type="title"/>
          </p:nvPr>
        </p:nvSpPr>
        <p:spPr>
          <a:xfrm>
            <a:off x="423321" y="236151"/>
            <a:ext cx="10546843" cy="1023836"/>
          </a:xfrm>
        </p:spPr>
        <p:txBody>
          <a:bodyPr/>
          <a:lstStyle/>
          <a:p>
            <a:r>
              <a:rPr lang="en-US"/>
              <a:t>Click to edit Master title style</a:t>
            </a:r>
            <a:endParaRPr lang="en-US" dirty="0"/>
          </a:p>
        </p:txBody>
      </p:sp>
    </p:spTree>
    <p:extLst>
      <p:ext uri="{BB962C8B-B14F-4D97-AF65-F5344CB8AC3E}">
        <p14:creationId xmlns:p14="http://schemas.microsoft.com/office/powerpoint/2010/main" val="419535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4"/>
          <p:cNvSpPr>
            <a:spLocks noGrp="1"/>
          </p:cNvSpPr>
          <p:nvPr>
            <p:ph type="dt" sz="half" idx="10"/>
          </p:nvPr>
        </p:nvSpPr>
        <p:spPr>
          <a:xfrm>
            <a:off x="423321" y="6356354"/>
            <a:ext cx="2743200" cy="365125"/>
          </a:xfrm>
          <a:prstGeom prst="rect">
            <a:avLst/>
          </a:prstGeom>
        </p:spPr>
        <p:txBody>
          <a:bodyPr anchor="ctr"/>
          <a:lstStyle>
            <a:lvl1pPr>
              <a:defRPr sz="900">
                <a:solidFill>
                  <a:schemeClr val="accent2"/>
                </a:solidFill>
              </a:defRPr>
            </a:lvl1pPr>
          </a:lstStyle>
          <a:p>
            <a:fld id="{FB71C919-70F0-AE42-AC47-75BAD503E088}" type="slidenum">
              <a:rPr lang="en-US" smtClean="0"/>
              <a:pPr/>
              <a:t>‹#›</a:t>
            </a:fld>
            <a:endParaRPr lang="en-US" dirty="0"/>
          </a:p>
        </p:txBody>
      </p:sp>
    </p:spTree>
    <p:extLst>
      <p:ext uri="{BB962C8B-B14F-4D97-AF65-F5344CB8AC3E}">
        <p14:creationId xmlns:p14="http://schemas.microsoft.com/office/powerpoint/2010/main" val="22196523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423321" y="6356354"/>
            <a:ext cx="2743200" cy="365125"/>
          </a:xfrm>
          <a:prstGeom prst="rect">
            <a:avLst/>
          </a:prstGeom>
        </p:spPr>
        <p:txBody>
          <a:bodyPr anchor="ctr"/>
          <a:lstStyle>
            <a:lvl1pPr>
              <a:defRPr sz="900">
                <a:solidFill>
                  <a:schemeClr val="accent2"/>
                </a:solidFill>
              </a:defRPr>
            </a:lvl1pPr>
          </a:lstStyle>
          <a:p>
            <a:fld id="{FB71C919-70F0-AE42-AC47-75BAD503E088}" type="slidenum">
              <a:rPr lang="en-US" smtClean="0"/>
              <a:pPr/>
              <a:t>‹#›</a:t>
            </a:fld>
            <a:endParaRPr lang="en-US" dirty="0"/>
          </a:p>
        </p:txBody>
      </p:sp>
    </p:spTree>
    <p:extLst>
      <p:ext uri="{BB962C8B-B14F-4D97-AF65-F5344CB8AC3E}">
        <p14:creationId xmlns:p14="http://schemas.microsoft.com/office/powerpoint/2010/main" val="23926344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83188" y="987429"/>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54"/>
            <a:ext cx="2743200" cy="365125"/>
          </a:xfrm>
          <a:prstGeom prst="rect">
            <a:avLst/>
          </a:prstGeom>
        </p:spPr>
        <p:txBody>
          <a:bodyPr/>
          <a:lstStyle/>
          <a:p>
            <a:fld id="{07DC041D-CF80-416C-9578-6F4C57C5DBC8}" type="datetimeFigureOut">
              <a:rPr lang="en-US" smtClean="0"/>
              <a:t>10/19/2022</a:t>
            </a:fld>
            <a:endParaRPr lang="en-US" dirty="0"/>
          </a:p>
        </p:txBody>
      </p:sp>
      <p:sp>
        <p:nvSpPr>
          <p:cNvPr id="6" name="Footer Placeholder 5"/>
          <p:cNvSpPr>
            <a:spLocks noGrp="1"/>
          </p:cNvSpPr>
          <p:nvPr>
            <p:ph type="ftr" sz="quarter" idx="11"/>
          </p:nvPr>
        </p:nvSpPr>
        <p:spPr>
          <a:xfrm>
            <a:off x="4038600" y="6356354"/>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610600" y="6356354"/>
            <a:ext cx="2743200" cy="365125"/>
          </a:xfrm>
          <a:prstGeom prst="rect">
            <a:avLst/>
          </a:prstGeom>
        </p:spPr>
        <p:txBody>
          <a:bodyPr/>
          <a:lstStyle/>
          <a:p>
            <a:fld id="{D536A1F7-8397-41FC-9416-3E8088846943}" type="slidenum">
              <a:rPr lang="en-US" smtClean="0"/>
              <a:t>‹#›</a:t>
            </a:fld>
            <a:endParaRPr lang="en-US" dirty="0"/>
          </a:p>
        </p:txBody>
      </p:sp>
    </p:spTree>
    <p:extLst>
      <p:ext uri="{BB962C8B-B14F-4D97-AF65-F5344CB8AC3E}">
        <p14:creationId xmlns:p14="http://schemas.microsoft.com/office/powerpoint/2010/main" val="1582819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365666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9"/>
            <a:ext cx="617220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54"/>
            <a:ext cx="2743200" cy="365125"/>
          </a:xfrm>
          <a:prstGeom prst="rect">
            <a:avLst/>
          </a:prstGeom>
        </p:spPr>
        <p:txBody>
          <a:bodyPr/>
          <a:lstStyle/>
          <a:p>
            <a:fld id="{07DC041D-CF80-416C-9578-6F4C57C5DBC8}" type="datetimeFigureOut">
              <a:rPr lang="en-US" smtClean="0"/>
              <a:t>10/19/2022</a:t>
            </a:fld>
            <a:endParaRPr lang="en-US" dirty="0"/>
          </a:p>
        </p:txBody>
      </p:sp>
      <p:sp>
        <p:nvSpPr>
          <p:cNvPr id="6" name="Footer Placeholder 5"/>
          <p:cNvSpPr>
            <a:spLocks noGrp="1"/>
          </p:cNvSpPr>
          <p:nvPr>
            <p:ph type="ftr" sz="quarter" idx="11"/>
          </p:nvPr>
        </p:nvSpPr>
        <p:spPr>
          <a:xfrm>
            <a:off x="4038600" y="6356354"/>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610600" y="6356354"/>
            <a:ext cx="2743200" cy="365125"/>
          </a:xfrm>
          <a:prstGeom prst="rect">
            <a:avLst/>
          </a:prstGeom>
        </p:spPr>
        <p:txBody>
          <a:bodyPr/>
          <a:lstStyle/>
          <a:p>
            <a:fld id="{D536A1F7-8397-41FC-9416-3E8088846943}" type="slidenum">
              <a:rPr lang="en-US" smtClean="0"/>
              <a:t>‹#›</a:t>
            </a:fld>
            <a:endParaRPr lang="en-US" dirty="0"/>
          </a:p>
        </p:txBody>
      </p:sp>
    </p:spTree>
    <p:extLst>
      <p:ext uri="{BB962C8B-B14F-4D97-AF65-F5344CB8AC3E}">
        <p14:creationId xmlns:p14="http://schemas.microsoft.com/office/powerpoint/2010/main" val="19546720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4"/>
            <a:ext cx="2743200" cy="365125"/>
          </a:xfrm>
          <a:prstGeom prst="rect">
            <a:avLst/>
          </a:prstGeom>
        </p:spPr>
        <p:txBody>
          <a:bodyPr/>
          <a:lstStyle/>
          <a:p>
            <a:fld id="{07DC041D-CF80-416C-9578-6F4C57C5DBC8}" type="datetimeFigureOut">
              <a:rPr lang="en-US" smtClean="0"/>
              <a:t>10/19/2022</a:t>
            </a:fld>
            <a:endParaRPr lang="en-US" dirty="0"/>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0600" y="6356354"/>
            <a:ext cx="2743200" cy="365125"/>
          </a:xfrm>
          <a:prstGeom prst="rect">
            <a:avLst/>
          </a:prstGeom>
        </p:spPr>
        <p:txBody>
          <a:bodyPr/>
          <a:lstStyle/>
          <a:p>
            <a:fld id="{D536A1F7-8397-41FC-9416-3E8088846943}" type="slidenum">
              <a:rPr lang="en-US" smtClean="0"/>
              <a:t>‹#›</a:t>
            </a:fld>
            <a:endParaRPr lang="en-US" dirty="0"/>
          </a:p>
        </p:txBody>
      </p:sp>
    </p:spTree>
    <p:extLst>
      <p:ext uri="{BB962C8B-B14F-4D97-AF65-F5344CB8AC3E}">
        <p14:creationId xmlns:p14="http://schemas.microsoft.com/office/powerpoint/2010/main" val="29269918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4"/>
            <a:ext cx="2743200" cy="365125"/>
          </a:xfrm>
          <a:prstGeom prst="rect">
            <a:avLst/>
          </a:prstGeom>
        </p:spPr>
        <p:txBody>
          <a:bodyPr/>
          <a:lstStyle/>
          <a:p>
            <a:fld id="{07DC041D-CF80-416C-9578-6F4C57C5DBC8}" type="datetimeFigureOut">
              <a:rPr lang="en-US" smtClean="0"/>
              <a:t>10/19/2022</a:t>
            </a:fld>
            <a:endParaRPr lang="en-US" dirty="0"/>
          </a:p>
        </p:txBody>
      </p:sp>
      <p:sp>
        <p:nvSpPr>
          <p:cNvPr id="5" name="Footer Placeholder 4"/>
          <p:cNvSpPr>
            <a:spLocks noGrp="1"/>
          </p:cNvSpPr>
          <p:nvPr>
            <p:ph type="ftr" sz="quarter" idx="11"/>
          </p:nvPr>
        </p:nvSpPr>
        <p:spPr>
          <a:xfrm>
            <a:off x="4038600" y="6356354"/>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0600" y="6356354"/>
            <a:ext cx="2743200" cy="365125"/>
          </a:xfrm>
          <a:prstGeom prst="rect">
            <a:avLst/>
          </a:prstGeom>
        </p:spPr>
        <p:txBody>
          <a:bodyPr/>
          <a:lstStyle/>
          <a:p>
            <a:fld id="{D536A1F7-8397-41FC-9416-3E8088846943}" type="slidenum">
              <a:rPr lang="en-US" smtClean="0"/>
              <a:t>‹#›</a:t>
            </a:fld>
            <a:endParaRPr lang="en-US" dirty="0"/>
          </a:p>
        </p:txBody>
      </p:sp>
    </p:spTree>
    <p:extLst>
      <p:ext uri="{BB962C8B-B14F-4D97-AF65-F5344CB8AC3E}">
        <p14:creationId xmlns:p14="http://schemas.microsoft.com/office/powerpoint/2010/main" val="126602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2"/>
            <a:ext cx="2743200" cy="365125"/>
          </a:xfrm>
          <a:prstGeom prst="rect">
            <a:avLst/>
          </a:prstGeom>
        </p:spPr>
        <p:txBody>
          <a:bodyPr anchor="ctr"/>
          <a:lstStyle>
            <a:lvl1pPr>
              <a:defRPr sz="1200">
                <a:solidFill>
                  <a:schemeClr val="accent2"/>
                </a:solidFill>
              </a:defRPr>
            </a:lvl1pPr>
          </a:lstStyle>
          <a:p>
            <a:fld id="{FB71C919-70F0-AE42-AC47-75BAD503E088}" type="slidenum">
              <a:rPr lang="en-US" smtClean="0"/>
              <a:pPr/>
              <a:t>‹#›</a:t>
            </a:fld>
            <a:endParaRPr lang="en-US"/>
          </a:p>
        </p:txBody>
      </p:sp>
    </p:spTree>
    <p:extLst>
      <p:ext uri="{BB962C8B-B14F-4D97-AF65-F5344CB8AC3E}">
        <p14:creationId xmlns:p14="http://schemas.microsoft.com/office/powerpoint/2010/main" val="3290163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23321" y="1925016"/>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925016"/>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23321" y="6356352"/>
            <a:ext cx="2743200" cy="365125"/>
          </a:xfrm>
          <a:prstGeom prst="rect">
            <a:avLst/>
          </a:prstGeom>
        </p:spPr>
        <p:txBody>
          <a:bodyPr anchor="ctr"/>
          <a:lstStyle>
            <a:lvl1pPr>
              <a:defRPr sz="1200">
                <a:solidFill>
                  <a:schemeClr val="accent2"/>
                </a:solidFill>
              </a:defRPr>
            </a:lvl1pPr>
          </a:lstStyle>
          <a:p>
            <a:fld id="{FB71C919-70F0-AE42-AC47-75BAD503E088}" type="slidenum">
              <a:rPr lang="en-US" smtClean="0"/>
              <a:pPr/>
              <a:t>‹#›</a:t>
            </a:fld>
            <a:endParaRPr lang="en-US"/>
          </a:p>
        </p:txBody>
      </p:sp>
    </p:spTree>
    <p:extLst>
      <p:ext uri="{BB962C8B-B14F-4D97-AF65-F5344CB8AC3E}">
        <p14:creationId xmlns:p14="http://schemas.microsoft.com/office/powerpoint/2010/main" val="246351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3321" y="2019094"/>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3321" y="2843006"/>
            <a:ext cx="5157787"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2019094"/>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843006"/>
            <a:ext cx="5183188"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p:cNvSpPr>
            <a:spLocks noGrp="1"/>
          </p:cNvSpPr>
          <p:nvPr>
            <p:ph type="dt" sz="half" idx="10"/>
          </p:nvPr>
        </p:nvSpPr>
        <p:spPr>
          <a:xfrm>
            <a:off x="423321" y="6356352"/>
            <a:ext cx="2743200" cy="365125"/>
          </a:xfrm>
          <a:prstGeom prst="rect">
            <a:avLst/>
          </a:prstGeom>
        </p:spPr>
        <p:txBody>
          <a:bodyPr anchor="ctr"/>
          <a:lstStyle>
            <a:lvl1pPr>
              <a:defRPr sz="1200">
                <a:solidFill>
                  <a:schemeClr val="accent2"/>
                </a:solidFill>
              </a:defRPr>
            </a:lvl1pPr>
          </a:lstStyle>
          <a:p>
            <a:fld id="{FB71C919-70F0-AE42-AC47-75BAD503E088}" type="slidenum">
              <a:rPr lang="en-US" smtClean="0"/>
              <a:pPr/>
              <a:t>‹#›</a:t>
            </a:fld>
            <a:endParaRPr lang="en-US"/>
          </a:p>
        </p:txBody>
      </p:sp>
      <p:sp>
        <p:nvSpPr>
          <p:cNvPr id="11" name="Title 1"/>
          <p:cNvSpPr>
            <a:spLocks noGrp="1"/>
          </p:cNvSpPr>
          <p:nvPr>
            <p:ph type="title"/>
          </p:nvPr>
        </p:nvSpPr>
        <p:spPr>
          <a:xfrm>
            <a:off x="423321" y="236151"/>
            <a:ext cx="10546843" cy="1023836"/>
          </a:xfrm>
        </p:spPr>
        <p:txBody>
          <a:bodyPr/>
          <a:lstStyle/>
          <a:p>
            <a:r>
              <a:rPr lang="en-US"/>
              <a:t>Click to edit Master title style</a:t>
            </a:r>
          </a:p>
        </p:txBody>
      </p:sp>
    </p:spTree>
    <p:extLst>
      <p:ext uri="{BB962C8B-B14F-4D97-AF65-F5344CB8AC3E}">
        <p14:creationId xmlns:p14="http://schemas.microsoft.com/office/powerpoint/2010/main" val="3381316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Date Placeholder 4"/>
          <p:cNvSpPr>
            <a:spLocks noGrp="1"/>
          </p:cNvSpPr>
          <p:nvPr>
            <p:ph type="dt" sz="half" idx="10"/>
          </p:nvPr>
        </p:nvSpPr>
        <p:spPr>
          <a:xfrm>
            <a:off x="423321" y="6356352"/>
            <a:ext cx="2743200" cy="365125"/>
          </a:xfrm>
          <a:prstGeom prst="rect">
            <a:avLst/>
          </a:prstGeom>
        </p:spPr>
        <p:txBody>
          <a:bodyPr anchor="ctr"/>
          <a:lstStyle>
            <a:lvl1pPr>
              <a:defRPr sz="1200">
                <a:solidFill>
                  <a:schemeClr val="accent2"/>
                </a:solidFill>
              </a:defRPr>
            </a:lvl1pPr>
          </a:lstStyle>
          <a:p>
            <a:fld id="{FB71C919-70F0-AE42-AC47-75BAD503E088}" type="slidenum">
              <a:rPr lang="en-US" smtClean="0"/>
              <a:pPr/>
              <a:t>‹#›</a:t>
            </a:fld>
            <a:endParaRPr lang="en-US"/>
          </a:p>
        </p:txBody>
      </p:sp>
    </p:spTree>
    <p:extLst>
      <p:ext uri="{BB962C8B-B14F-4D97-AF65-F5344CB8AC3E}">
        <p14:creationId xmlns:p14="http://schemas.microsoft.com/office/powerpoint/2010/main" val="144992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423321" y="6356352"/>
            <a:ext cx="2743200" cy="365125"/>
          </a:xfrm>
          <a:prstGeom prst="rect">
            <a:avLst/>
          </a:prstGeom>
        </p:spPr>
        <p:txBody>
          <a:bodyPr anchor="ctr"/>
          <a:lstStyle>
            <a:lvl1pPr>
              <a:defRPr sz="1200">
                <a:solidFill>
                  <a:schemeClr val="accent2"/>
                </a:solidFill>
              </a:defRPr>
            </a:lvl1pPr>
          </a:lstStyle>
          <a:p>
            <a:fld id="{FB71C919-70F0-AE42-AC47-75BAD503E088}" type="slidenum">
              <a:rPr lang="en-US" smtClean="0"/>
              <a:pPr/>
              <a:t>‹#›</a:t>
            </a:fld>
            <a:endParaRPr lang="en-US"/>
          </a:p>
        </p:txBody>
      </p:sp>
    </p:spTree>
    <p:extLst>
      <p:ext uri="{BB962C8B-B14F-4D97-AF65-F5344CB8AC3E}">
        <p14:creationId xmlns:p14="http://schemas.microsoft.com/office/powerpoint/2010/main" val="2730873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07DC041D-CF80-416C-9578-6F4C57C5DBC8}" type="datetimeFigureOut">
              <a:rPr lang="en-US" smtClean="0"/>
              <a:t>10/19/2022</a:t>
            </a:fld>
            <a:endParaRPr lang="en-US"/>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D536A1F7-8397-41FC-9416-3E8088846943}" type="slidenum">
              <a:rPr lang="en-US" smtClean="0"/>
              <a:t>‹#›</a:t>
            </a:fld>
            <a:endParaRPr lang="en-US"/>
          </a:p>
        </p:txBody>
      </p:sp>
    </p:spTree>
    <p:extLst>
      <p:ext uri="{BB962C8B-B14F-4D97-AF65-F5344CB8AC3E}">
        <p14:creationId xmlns:p14="http://schemas.microsoft.com/office/powerpoint/2010/main" val="232564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07DC041D-CF80-416C-9578-6F4C57C5DBC8}" type="datetimeFigureOut">
              <a:rPr lang="en-US" smtClean="0"/>
              <a:t>10/19/2022</a:t>
            </a:fld>
            <a:endParaRPr lang="en-US"/>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D536A1F7-8397-41FC-9416-3E8088846943}" type="slidenum">
              <a:rPr lang="en-US" smtClean="0"/>
              <a:t>‹#›</a:t>
            </a:fld>
            <a:endParaRPr lang="en-US"/>
          </a:p>
        </p:txBody>
      </p:sp>
    </p:spTree>
    <p:extLst>
      <p:ext uri="{BB962C8B-B14F-4D97-AF65-F5344CB8AC3E}">
        <p14:creationId xmlns:p14="http://schemas.microsoft.com/office/powerpoint/2010/main" val="3861512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23321" y="236151"/>
            <a:ext cx="10546843" cy="102383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780501" y="2043758"/>
            <a:ext cx="10573300" cy="413320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42614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23321" y="236151"/>
            <a:ext cx="10546843" cy="102383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80502" y="2043760"/>
            <a:ext cx="10573300" cy="413320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31343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accent2"/>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vbourret@nlihc.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138DA-0BB5-EF49-0A59-CA4297C91696}"/>
              </a:ext>
            </a:extLst>
          </p:cNvPr>
          <p:cNvSpPr>
            <a:spLocks noGrp="1"/>
          </p:cNvSpPr>
          <p:nvPr>
            <p:ph type="ctrTitle"/>
          </p:nvPr>
        </p:nvSpPr>
        <p:spPr/>
        <p:txBody>
          <a:bodyPr/>
          <a:lstStyle/>
          <a:p>
            <a:r>
              <a:rPr lang="en-US" dirty="0"/>
              <a:t>Lessons Learned from ERA and What’s Next</a:t>
            </a:r>
          </a:p>
        </p:txBody>
      </p:sp>
      <p:sp>
        <p:nvSpPr>
          <p:cNvPr id="3" name="Subtitle 2">
            <a:extLst>
              <a:ext uri="{FF2B5EF4-FFF2-40B4-BE49-F238E27FC236}">
                <a16:creationId xmlns:a16="http://schemas.microsoft.com/office/drawing/2014/main" id="{D1D63819-761C-14AE-E8B4-8B9BDB4F4459}"/>
              </a:ext>
            </a:extLst>
          </p:cNvPr>
          <p:cNvSpPr>
            <a:spLocks noGrp="1"/>
          </p:cNvSpPr>
          <p:nvPr>
            <p:ph type="subTitle" idx="1"/>
          </p:nvPr>
        </p:nvSpPr>
        <p:spPr>
          <a:xfrm>
            <a:off x="1524000" y="4938444"/>
            <a:ext cx="9144000" cy="618295"/>
          </a:xfrm>
        </p:spPr>
        <p:txBody>
          <a:bodyPr/>
          <a:lstStyle/>
          <a:p>
            <a:r>
              <a:rPr lang="en-US" dirty="0"/>
              <a:t>Lindsay Duvall, Senior Housing Advocacy Organizer, NLIHC</a:t>
            </a:r>
          </a:p>
        </p:txBody>
      </p:sp>
    </p:spTree>
    <p:extLst>
      <p:ext uri="{BB962C8B-B14F-4D97-AF65-F5344CB8AC3E}">
        <p14:creationId xmlns:p14="http://schemas.microsoft.com/office/powerpoint/2010/main" val="2361166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2090B-A397-A5ED-CC68-82B2F941F7C7}"/>
              </a:ext>
            </a:extLst>
          </p:cNvPr>
          <p:cNvSpPr>
            <a:spLocks noGrp="1"/>
          </p:cNvSpPr>
          <p:nvPr>
            <p:ph type="title"/>
          </p:nvPr>
        </p:nvSpPr>
        <p:spPr/>
        <p:txBody>
          <a:bodyPr/>
          <a:lstStyle/>
          <a:p>
            <a:r>
              <a:rPr lang="en-US" dirty="0"/>
              <a:t>Contact</a:t>
            </a:r>
          </a:p>
        </p:txBody>
      </p:sp>
      <p:sp>
        <p:nvSpPr>
          <p:cNvPr id="3" name="Content Placeholder 2">
            <a:extLst>
              <a:ext uri="{FF2B5EF4-FFF2-40B4-BE49-F238E27FC236}">
                <a16:creationId xmlns:a16="http://schemas.microsoft.com/office/drawing/2014/main" id="{1AE91E81-4D0E-7F9F-8479-F687AC29A5A6}"/>
              </a:ext>
            </a:extLst>
          </p:cNvPr>
          <p:cNvSpPr>
            <a:spLocks noGrp="1"/>
          </p:cNvSpPr>
          <p:nvPr>
            <p:ph idx="1"/>
          </p:nvPr>
        </p:nvSpPr>
        <p:spPr>
          <a:xfrm>
            <a:off x="2440315" y="2588456"/>
            <a:ext cx="3356243" cy="3080824"/>
          </a:xfrm>
        </p:spPr>
        <p:txBody>
          <a:bodyPr>
            <a:normAutofit/>
          </a:bodyPr>
          <a:lstStyle/>
          <a:p>
            <a:pPr marL="0" indent="0">
              <a:buNone/>
            </a:pPr>
            <a:r>
              <a:rPr lang="en-US" sz="2400" dirty="0"/>
              <a:t>ERA Contact:</a:t>
            </a:r>
          </a:p>
          <a:p>
            <a:pPr marL="0" indent="0">
              <a:buNone/>
            </a:pPr>
            <a:endParaRPr lang="en-US" sz="2400" dirty="0"/>
          </a:p>
          <a:p>
            <a:pPr marL="0" indent="0">
              <a:lnSpc>
                <a:spcPct val="100000"/>
              </a:lnSpc>
              <a:spcBef>
                <a:spcPts val="0"/>
              </a:spcBef>
              <a:buNone/>
            </a:pPr>
            <a:r>
              <a:rPr lang="en-US" sz="2400" dirty="0"/>
              <a:t>Tori Bourret</a:t>
            </a:r>
          </a:p>
          <a:p>
            <a:pPr marL="0" indent="0">
              <a:lnSpc>
                <a:spcPct val="100000"/>
              </a:lnSpc>
              <a:spcBef>
                <a:spcPts val="0"/>
              </a:spcBef>
              <a:buNone/>
            </a:pPr>
            <a:r>
              <a:rPr lang="en-US" sz="2400" dirty="0"/>
              <a:t>ERASE Coordinator</a:t>
            </a:r>
            <a:endParaRPr lang="en-US" sz="2400" dirty="0">
              <a:hlinkClick r:id="rId3"/>
            </a:endParaRPr>
          </a:p>
          <a:p>
            <a:pPr marL="0" indent="0">
              <a:lnSpc>
                <a:spcPct val="100000"/>
              </a:lnSpc>
              <a:spcBef>
                <a:spcPts val="0"/>
              </a:spcBef>
              <a:buNone/>
            </a:pPr>
            <a:r>
              <a:rPr lang="en-US" sz="2400" dirty="0">
                <a:hlinkClick r:id="rId3"/>
              </a:rPr>
              <a:t>vbourret@nlihc.org</a:t>
            </a:r>
            <a:endParaRPr lang="en-US" sz="2400" dirty="0"/>
          </a:p>
          <a:p>
            <a:pPr marL="0" indent="0">
              <a:lnSpc>
                <a:spcPct val="100000"/>
              </a:lnSpc>
              <a:spcBef>
                <a:spcPts val="0"/>
              </a:spcBef>
              <a:buNone/>
            </a:pPr>
            <a:r>
              <a:rPr lang="en-US" sz="2400" dirty="0"/>
              <a:t>202-507-7463</a:t>
            </a:r>
          </a:p>
          <a:p>
            <a:pPr marL="0" indent="0">
              <a:lnSpc>
                <a:spcPct val="100000"/>
              </a:lnSpc>
              <a:spcBef>
                <a:spcPts val="0"/>
              </a:spcBef>
              <a:buNone/>
            </a:pPr>
            <a:r>
              <a:rPr lang="en-US" sz="2400" dirty="0"/>
              <a:t>@VictoriaBourret</a:t>
            </a:r>
          </a:p>
        </p:txBody>
      </p:sp>
      <p:sp>
        <p:nvSpPr>
          <p:cNvPr id="4" name="Content Placeholder 2">
            <a:extLst>
              <a:ext uri="{FF2B5EF4-FFF2-40B4-BE49-F238E27FC236}">
                <a16:creationId xmlns:a16="http://schemas.microsoft.com/office/drawing/2014/main" id="{BA23AB08-42C4-68B4-ECA5-AB16053769F0}"/>
              </a:ext>
            </a:extLst>
          </p:cNvPr>
          <p:cNvSpPr txBox="1">
            <a:spLocks/>
          </p:cNvSpPr>
          <p:nvPr/>
        </p:nvSpPr>
        <p:spPr>
          <a:xfrm>
            <a:off x="6204521" y="2588457"/>
            <a:ext cx="3858569" cy="33199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2400" dirty="0"/>
              <a:t>Federal Advocacy Contact:</a:t>
            </a:r>
          </a:p>
          <a:p>
            <a:pPr marL="0" indent="0">
              <a:lnSpc>
                <a:spcPct val="100000"/>
              </a:lnSpc>
              <a:spcBef>
                <a:spcPts val="0"/>
              </a:spcBef>
              <a:buNone/>
            </a:pPr>
            <a:endParaRPr lang="en-US" sz="2400" dirty="0"/>
          </a:p>
          <a:p>
            <a:pPr marL="0" indent="0">
              <a:lnSpc>
                <a:spcPct val="100000"/>
              </a:lnSpc>
              <a:spcBef>
                <a:spcPts val="0"/>
              </a:spcBef>
              <a:buNone/>
            </a:pPr>
            <a:r>
              <a:rPr lang="en-US" sz="2400" dirty="0"/>
              <a:t>Lindsay Duvall</a:t>
            </a:r>
          </a:p>
          <a:p>
            <a:pPr marL="0" indent="0">
              <a:lnSpc>
                <a:spcPct val="100000"/>
              </a:lnSpc>
              <a:spcBef>
                <a:spcPts val="0"/>
              </a:spcBef>
              <a:buNone/>
            </a:pPr>
            <a:r>
              <a:rPr lang="en-US" sz="2400" dirty="0"/>
              <a:t>Senior Housing Advocacy Organizer</a:t>
            </a:r>
            <a:endParaRPr lang="en-US" sz="2400" dirty="0">
              <a:hlinkClick r:id="rId3"/>
            </a:endParaRPr>
          </a:p>
          <a:p>
            <a:pPr marL="0" indent="0">
              <a:lnSpc>
                <a:spcPct val="100000"/>
              </a:lnSpc>
              <a:spcBef>
                <a:spcPts val="0"/>
              </a:spcBef>
              <a:buNone/>
            </a:pPr>
            <a:r>
              <a:rPr lang="en-US" sz="2400" dirty="0"/>
              <a:t>lduvall@nlihc.org</a:t>
            </a:r>
          </a:p>
          <a:p>
            <a:pPr marL="0" indent="0">
              <a:lnSpc>
                <a:spcPct val="100000"/>
              </a:lnSpc>
              <a:spcBef>
                <a:spcPts val="0"/>
              </a:spcBef>
              <a:buNone/>
            </a:pPr>
            <a:r>
              <a:rPr lang="en-US" sz="2400" dirty="0"/>
              <a:t>202-662-1530 </a:t>
            </a:r>
            <a:r>
              <a:rPr lang="en-US" sz="2400" dirty="0" err="1"/>
              <a:t>ext</a:t>
            </a:r>
            <a:r>
              <a:rPr lang="en-US" sz="2400" dirty="0"/>
              <a:t> 206</a:t>
            </a:r>
          </a:p>
        </p:txBody>
      </p:sp>
    </p:spTree>
    <p:extLst>
      <p:ext uri="{BB962C8B-B14F-4D97-AF65-F5344CB8AC3E}">
        <p14:creationId xmlns:p14="http://schemas.microsoft.com/office/powerpoint/2010/main" val="1113941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88C5B-AD61-4225-9B58-BA0E0973F589}"/>
              </a:ext>
            </a:extLst>
          </p:cNvPr>
          <p:cNvSpPr>
            <a:spLocks noGrp="1"/>
          </p:cNvSpPr>
          <p:nvPr>
            <p:ph type="title"/>
          </p:nvPr>
        </p:nvSpPr>
        <p:spPr>
          <a:xfrm>
            <a:off x="490992" y="330980"/>
            <a:ext cx="7910132" cy="767877"/>
          </a:xfrm>
        </p:spPr>
        <p:txBody>
          <a:bodyPr anchor="ctr">
            <a:normAutofit/>
          </a:bodyPr>
          <a:lstStyle/>
          <a:p>
            <a:r>
              <a:rPr lang="en-US" sz="4400" dirty="0"/>
              <a:t>ERASE Goals</a:t>
            </a:r>
          </a:p>
        </p:txBody>
      </p:sp>
      <p:pic>
        <p:nvPicPr>
          <p:cNvPr id="5" name="Content Placeholder 4">
            <a:extLst>
              <a:ext uri="{FF2B5EF4-FFF2-40B4-BE49-F238E27FC236}">
                <a16:creationId xmlns:a16="http://schemas.microsoft.com/office/drawing/2014/main" id="{5CE50C53-4F98-402A-B3BC-9D9C2E69C1F2}"/>
              </a:ext>
            </a:extLst>
          </p:cNvPr>
          <p:cNvPicPr>
            <a:picLocks noGrp="1" noChangeAspect="1"/>
          </p:cNvPicPr>
          <p:nvPr>
            <p:ph sz="half" idx="2"/>
          </p:nvPr>
        </p:nvPicPr>
        <p:blipFill>
          <a:blip r:embed="rId3"/>
          <a:stretch>
            <a:fillRect/>
          </a:stretch>
        </p:blipFill>
        <p:spPr>
          <a:xfrm>
            <a:off x="2447778" y="2194962"/>
            <a:ext cx="7191303" cy="4188934"/>
          </a:xfrm>
          <a:prstGeom prst="rect">
            <a:avLst/>
          </a:prstGeom>
          <a:noFill/>
        </p:spPr>
      </p:pic>
    </p:spTree>
    <p:extLst>
      <p:ext uri="{BB962C8B-B14F-4D97-AF65-F5344CB8AC3E}">
        <p14:creationId xmlns:p14="http://schemas.microsoft.com/office/powerpoint/2010/main" val="3281020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D326C9B9-4581-427F-B248-C7CC4BC824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621" y="2269301"/>
            <a:ext cx="6381874" cy="399082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3A570C30-E924-4F5B-87EC-D92CEFA7C9DF}"/>
              </a:ext>
            </a:extLst>
          </p:cNvPr>
          <p:cNvSpPr/>
          <p:nvPr/>
        </p:nvSpPr>
        <p:spPr>
          <a:xfrm>
            <a:off x="2188368" y="5393531"/>
            <a:ext cx="2428876" cy="3523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350">
              <a:solidFill>
                <a:prstClr val="white"/>
              </a:solidFill>
              <a:latin typeface="Calibri" panose="020F0502020204030204"/>
            </a:endParaRPr>
          </a:p>
        </p:txBody>
      </p:sp>
      <p:cxnSp>
        <p:nvCxnSpPr>
          <p:cNvPr id="6" name="Straight Connector 5">
            <a:extLst>
              <a:ext uri="{FF2B5EF4-FFF2-40B4-BE49-F238E27FC236}">
                <a16:creationId xmlns:a16="http://schemas.microsoft.com/office/drawing/2014/main" id="{6CF453B3-66EB-4360-8203-335C26428FBD}"/>
              </a:ext>
            </a:extLst>
          </p:cNvPr>
          <p:cNvCxnSpPr>
            <a:cxnSpLocks/>
          </p:cNvCxnSpPr>
          <p:nvPr/>
        </p:nvCxnSpPr>
        <p:spPr>
          <a:xfrm>
            <a:off x="6096000" y="4264712"/>
            <a:ext cx="291261" cy="208305"/>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A3158DE1-B25B-4EF2-B66D-83548E863AA0}"/>
              </a:ext>
            </a:extLst>
          </p:cNvPr>
          <p:cNvSpPr/>
          <p:nvPr/>
        </p:nvSpPr>
        <p:spPr>
          <a:xfrm>
            <a:off x="7650683" y="3468291"/>
            <a:ext cx="342900" cy="3490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en-US" sz="675">
                <a:solidFill>
                  <a:prstClr val="black"/>
                </a:solidFill>
                <a:latin typeface="Avenir Next LT Pro" panose="020B0504020202020204" pitchFamily="34" charset="0"/>
              </a:rPr>
              <a:t>D.C.</a:t>
            </a:r>
          </a:p>
        </p:txBody>
      </p:sp>
      <p:graphicFrame>
        <p:nvGraphicFramePr>
          <p:cNvPr id="10" name="Content Placeholder 3">
            <a:extLst>
              <a:ext uri="{FF2B5EF4-FFF2-40B4-BE49-F238E27FC236}">
                <a16:creationId xmlns:a16="http://schemas.microsoft.com/office/drawing/2014/main" id="{60238CBB-6F34-428D-8D5C-69CCC9E8D28F}"/>
              </a:ext>
            </a:extLst>
          </p:cNvPr>
          <p:cNvGraphicFramePr>
            <a:graphicFrameLocks/>
          </p:cNvGraphicFramePr>
          <p:nvPr>
            <p:extLst>
              <p:ext uri="{D42A27DB-BD31-4B8C-83A1-F6EECF244321}">
                <p14:modId xmlns:p14="http://schemas.microsoft.com/office/powerpoint/2010/main" val="1392964960"/>
              </p:ext>
            </p:extLst>
          </p:nvPr>
        </p:nvGraphicFramePr>
        <p:xfrm>
          <a:off x="8007315" y="2452785"/>
          <a:ext cx="3094063" cy="344157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itle 2">
            <a:extLst>
              <a:ext uri="{FF2B5EF4-FFF2-40B4-BE49-F238E27FC236}">
                <a16:creationId xmlns:a16="http://schemas.microsoft.com/office/drawing/2014/main" id="{5ECBE327-5FCC-542B-BC07-FEF4018A01C4}"/>
              </a:ext>
            </a:extLst>
          </p:cNvPr>
          <p:cNvSpPr>
            <a:spLocks noGrp="1"/>
          </p:cNvSpPr>
          <p:nvPr>
            <p:ph type="title"/>
          </p:nvPr>
        </p:nvSpPr>
        <p:spPr>
          <a:xfrm>
            <a:off x="460718" y="247760"/>
            <a:ext cx="8514470" cy="1023836"/>
          </a:xfrm>
        </p:spPr>
        <p:txBody>
          <a:bodyPr>
            <a:normAutofit/>
          </a:bodyPr>
          <a:lstStyle/>
          <a:p>
            <a:r>
              <a:rPr lang="en-US" dirty="0"/>
              <a:t>ERASE Cohort</a:t>
            </a:r>
          </a:p>
        </p:txBody>
      </p:sp>
    </p:spTree>
    <p:extLst>
      <p:ext uri="{BB962C8B-B14F-4D97-AF65-F5344CB8AC3E}">
        <p14:creationId xmlns:p14="http://schemas.microsoft.com/office/powerpoint/2010/main" val="4018164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98A0CB5-FF05-A6E6-E32A-0A49907034BD}"/>
              </a:ext>
            </a:extLst>
          </p:cNvPr>
          <p:cNvSpPr>
            <a:spLocks noGrp="1"/>
          </p:cNvSpPr>
          <p:nvPr>
            <p:ph type="title"/>
          </p:nvPr>
        </p:nvSpPr>
        <p:spPr>
          <a:xfrm>
            <a:off x="423322" y="236151"/>
            <a:ext cx="6163008" cy="1023836"/>
          </a:xfrm>
        </p:spPr>
        <p:txBody>
          <a:bodyPr>
            <a:normAutofit/>
          </a:bodyPr>
          <a:lstStyle/>
          <a:p>
            <a:r>
              <a:rPr lang="en-US" sz="4400" dirty="0"/>
              <a:t>Lessons Learned</a:t>
            </a:r>
          </a:p>
        </p:txBody>
      </p:sp>
      <p:sp>
        <p:nvSpPr>
          <p:cNvPr id="6" name="Content Placeholder 5">
            <a:extLst>
              <a:ext uri="{FF2B5EF4-FFF2-40B4-BE49-F238E27FC236}">
                <a16:creationId xmlns:a16="http://schemas.microsoft.com/office/drawing/2014/main" id="{A004222F-111E-B18D-5115-6805470E3930}"/>
              </a:ext>
            </a:extLst>
          </p:cNvPr>
          <p:cNvSpPr>
            <a:spLocks noGrp="1"/>
          </p:cNvSpPr>
          <p:nvPr>
            <p:ph idx="1"/>
          </p:nvPr>
        </p:nvSpPr>
        <p:spPr>
          <a:xfrm>
            <a:off x="423322" y="2043760"/>
            <a:ext cx="11450626" cy="4578089"/>
          </a:xfrm>
        </p:spPr>
        <p:txBody>
          <a:bodyPr>
            <a:normAutofit/>
          </a:bodyPr>
          <a:lstStyle/>
          <a:p>
            <a:r>
              <a:rPr lang="en-US" sz="2000" dirty="0"/>
              <a:t>Ensure ERAP visibility by:</a:t>
            </a:r>
          </a:p>
          <a:p>
            <a:pPr lvl="1" fontAlgn="base">
              <a:lnSpc>
                <a:spcPct val="100000"/>
              </a:lnSpc>
              <a:spcBef>
                <a:spcPts val="0"/>
              </a:spcBef>
            </a:pPr>
            <a:r>
              <a:rPr lang="en-US" b="0" i="0" dirty="0">
                <a:solidFill>
                  <a:srgbClr val="000000"/>
                </a:solidFill>
                <a:effectLst/>
              </a:rPr>
              <a:t>Engaging trusted community-based organizations (CBOs) for outreach and marketing</a:t>
            </a:r>
          </a:p>
          <a:p>
            <a:pPr lvl="1" fontAlgn="base">
              <a:lnSpc>
                <a:spcPct val="100000"/>
              </a:lnSpc>
              <a:spcBef>
                <a:spcPts val="0"/>
              </a:spcBef>
            </a:pPr>
            <a:r>
              <a:rPr lang="en-US" b="0" i="0" dirty="0">
                <a:solidFill>
                  <a:srgbClr val="000000"/>
                </a:solidFill>
                <a:effectLst/>
              </a:rPr>
              <a:t>Conducting outreach to landlords </a:t>
            </a:r>
          </a:p>
          <a:p>
            <a:pPr lvl="1" fontAlgn="base">
              <a:lnSpc>
                <a:spcPct val="100000"/>
              </a:lnSpc>
              <a:spcBef>
                <a:spcPts val="0"/>
              </a:spcBef>
            </a:pPr>
            <a:r>
              <a:rPr lang="en-US" b="0" i="0" dirty="0">
                <a:solidFill>
                  <a:srgbClr val="000000"/>
                </a:solidFill>
                <a:effectLst/>
              </a:rPr>
              <a:t>Using data to target outreach and engagement</a:t>
            </a:r>
          </a:p>
          <a:p>
            <a:pPr lvl="1" fontAlgn="base">
              <a:lnSpc>
                <a:spcPct val="100000"/>
              </a:lnSpc>
              <a:spcBef>
                <a:spcPts val="0"/>
              </a:spcBef>
            </a:pPr>
            <a:r>
              <a:rPr lang="en-US" b="0" i="0" dirty="0">
                <a:solidFill>
                  <a:srgbClr val="000000"/>
                </a:solidFill>
                <a:effectLst/>
              </a:rPr>
              <a:t>Distributing program information at critical points of intervention and directly to renters </a:t>
            </a:r>
          </a:p>
          <a:p>
            <a:pPr lvl="1" fontAlgn="base">
              <a:lnSpc>
                <a:spcPct val="100000"/>
              </a:lnSpc>
              <a:spcBef>
                <a:spcPts val="0"/>
              </a:spcBef>
            </a:pPr>
            <a:r>
              <a:rPr lang="en-US" b="0" i="0" dirty="0">
                <a:solidFill>
                  <a:srgbClr val="000000"/>
                </a:solidFill>
                <a:effectLst/>
              </a:rPr>
              <a:t>Providing ERA outreach at eviction court</a:t>
            </a:r>
          </a:p>
          <a:p>
            <a:r>
              <a:rPr lang="en-US" sz="2000" dirty="0"/>
              <a:t>Ensure ERAP accessibility by:</a:t>
            </a:r>
          </a:p>
          <a:p>
            <a:pPr lvl="1" fontAlgn="base">
              <a:lnSpc>
                <a:spcPct val="110000"/>
              </a:lnSpc>
              <a:spcBef>
                <a:spcPts val="0"/>
              </a:spcBef>
            </a:pPr>
            <a:r>
              <a:rPr lang="en-US" b="0" i="0" dirty="0">
                <a:solidFill>
                  <a:srgbClr val="000000"/>
                </a:solidFill>
                <a:effectLst/>
              </a:rPr>
              <a:t>Ensuring </a:t>
            </a:r>
            <a:r>
              <a:rPr lang="en-US" dirty="0">
                <a:solidFill>
                  <a:srgbClr val="000000"/>
                </a:solidFill>
              </a:rPr>
              <a:t>a</a:t>
            </a:r>
            <a:r>
              <a:rPr lang="en-US" b="0" i="0" dirty="0">
                <a:solidFill>
                  <a:srgbClr val="000000"/>
                </a:solidFill>
                <a:effectLst/>
              </a:rPr>
              <a:t>dequate </a:t>
            </a:r>
            <a:r>
              <a:rPr lang="en-US" dirty="0">
                <a:solidFill>
                  <a:srgbClr val="000000"/>
                </a:solidFill>
              </a:rPr>
              <a:t>s</a:t>
            </a:r>
            <a:r>
              <a:rPr lang="en-US" b="0" i="0" dirty="0">
                <a:solidFill>
                  <a:srgbClr val="000000"/>
                </a:solidFill>
                <a:effectLst/>
              </a:rPr>
              <a:t>taff </a:t>
            </a:r>
            <a:r>
              <a:rPr lang="en-US" dirty="0">
                <a:solidFill>
                  <a:srgbClr val="000000"/>
                </a:solidFill>
              </a:rPr>
              <a:t>c</a:t>
            </a:r>
            <a:r>
              <a:rPr lang="en-US" b="0" i="0" dirty="0">
                <a:solidFill>
                  <a:srgbClr val="000000"/>
                </a:solidFill>
                <a:effectLst/>
              </a:rPr>
              <a:t>apacity, infrastructure, and partnerships </a:t>
            </a:r>
          </a:p>
          <a:p>
            <a:pPr lvl="1" fontAlgn="base">
              <a:lnSpc>
                <a:spcPct val="110000"/>
              </a:lnSpc>
              <a:spcBef>
                <a:spcPts val="0"/>
              </a:spcBef>
            </a:pPr>
            <a:r>
              <a:rPr lang="en-US" b="0" i="0" dirty="0">
                <a:solidFill>
                  <a:srgbClr val="000000"/>
                </a:solidFill>
                <a:effectLst/>
              </a:rPr>
              <a:t>Minimizing documentation barriers and allowing for DTA</a:t>
            </a:r>
          </a:p>
          <a:p>
            <a:pPr lvl="1" fontAlgn="base">
              <a:lnSpc>
                <a:spcPct val="110000"/>
              </a:lnSpc>
              <a:spcBef>
                <a:spcPts val="0"/>
              </a:spcBef>
            </a:pPr>
            <a:r>
              <a:rPr lang="en-US" b="0" i="0" dirty="0">
                <a:solidFill>
                  <a:srgbClr val="000000"/>
                </a:solidFill>
                <a:effectLst/>
              </a:rPr>
              <a:t>Streamlining application </a:t>
            </a:r>
            <a:r>
              <a:rPr lang="en-US" dirty="0">
                <a:solidFill>
                  <a:srgbClr val="000000"/>
                </a:solidFill>
              </a:rPr>
              <a:t>p</a:t>
            </a:r>
            <a:r>
              <a:rPr lang="en-US" b="0" i="0" dirty="0">
                <a:solidFill>
                  <a:srgbClr val="000000"/>
                </a:solidFill>
                <a:effectLst/>
              </a:rPr>
              <a:t>rocessing</a:t>
            </a:r>
          </a:p>
          <a:p>
            <a:pPr lvl="1" fontAlgn="base">
              <a:lnSpc>
                <a:spcPct val="110000"/>
              </a:lnSpc>
              <a:spcBef>
                <a:spcPts val="0"/>
              </a:spcBef>
            </a:pPr>
            <a:r>
              <a:rPr lang="en-US" b="0" i="0" dirty="0">
                <a:solidFill>
                  <a:srgbClr val="000000"/>
                </a:solidFill>
                <a:effectLst/>
              </a:rPr>
              <a:t>Providing </a:t>
            </a:r>
            <a:r>
              <a:rPr lang="en-US" dirty="0">
                <a:solidFill>
                  <a:srgbClr val="000000"/>
                </a:solidFill>
              </a:rPr>
              <a:t>h</a:t>
            </a:r>
            <a:r>
              <a:rPr lang="en-US" b="0" i="0" dirty="0">
                <a:solidFill>
                  <a:srgbClr val="000000"/>
                </a:solidFill>
                <a:effectLst/>
              </a:rPr>
              <a:t>ousing </a:t>
            </a:r>
            <a:r>
              <a:rPr lang="en-US" dirty="0">
                <a:solidFill>
                  <a:srgbClr val="000000"/>
                </a:solidFill>
              </a:rPr>
              <a:t>n</a:t>
            </a:r>
            <a:r>
              <a:rPr lang="en-US" b="0" i="0" dirty="0">
                <a:solidFill>
                  <a:srgbClr val="000000"/>
                </a:solidFill>
                <a:effectLst/>
              </a:rPr>
              <a:t>avigation </a:t>
            </a:r>
            <a:r>
              <a:rPr lang="en-US" dirty="0">
                <a:solidFill>
                  <a:srgbClr val="000000"/>
                </a:solidFill>
              </a:rPr>
              <a:t>s</a:t>
            </a:r>
            <a:r>
              <a:rPr lang="en-US" b="0" i="0" dirty="0">
                <a:solidFill>
                  <a:srgbClr val="000000"/>
                </a:solidFill>
                <a:effectLst/>
              </a:rPr>
              <a:t>ervices to assist with applications </a:t>
            </a:r>
          </a:p>
          <a:p>
            <a:pPr lvl="1" fontAlgn="base">
              <a:lnSpc>
                <a:spcPct val="110000"/>
              </a:lnSpc>
              <a:spcBef>
                <a:spcPts val="0"/>
              </a:spcBef>
            </a:pPr>
            <a:r>
              <a:rPr lang="en-US" b="0" i="0" dirty="0">
                <a:solidFill>
                  <a:srgbClr val="000000"/>
                </a:solidFill>
                <a:effectLst/>
              </a:rPr>
              <a:t>Improving online application systems and </a:t>
            </a:r>
            <a:r>
              <a:rPr lang="en-US" dirty="0">
                <a:solidFill>
                  <a:srgbClr val="000000"/>
                </a:solidFill>
              </a:rPr>
              <a:t>a</a:t>
            </a:r>
            <a:r>
              <a:rPr lang="en-US" b="0" i="0" dirty="0">
                <a:solidFill>
                  <a:srgbClr val="000000"/>
                </a:solidFill>
                <a:effectLst/>
              </a:rPr>
              <a:t>ddressing the technological </a:t>
            </a:r>
            <a:r>
              <a:rPr lang="en-US" dirty="0">
                <a:solidFill>
                  <a:srgbClr val="000000"/>
                </a:solidFill>
              </a:rPr>
              <a:t>d</a:t>
            </a:r>
            <a:r>
              <a:rPr lang="en-US" b="0" i="0" dirty="0">
                <a:solidFill>
                  <a:srgbClr val="000000"/>
                </a:solidFill>
                <a:effectLst/>
              </a:rPr>
              <a:t>ivide </a:t>
            </a:r>
          </a:p>
          <a:p>
            <a:pPr lvl="1" fontAlgn="base">
              <a:lnSpc>
                <a:spcPct val="110000"/>
              </a:lnSpc>
              <a:spcBef>
                <a:spcPts val="0"/>
              </a:spcBef>
            </a:pPr>
            <a:r>
              <a:rPr lang="en-US" b="0" i="0" dirty="0">
                <a:solidFill>
                  <a:srgbClr val="000000"/>
                </a:solidFill>
                <a:effectLst/>
              </a:rPr>
              <a:t>Ensuring </a:t>
            </a:r>
            <a:r>
              <a:rPr lang="en-US" dirty="0">
                <a:solidFill>
                  <a:srgbClr val="000000"/>
                </a:solidFill>
              </a:rPr>
              <a:t>l</a:t>
            </a:r>
            <a:r>
              <a:rPr lang="en-US" b="0" i="0" dirty="0">
                <a:solidFill>
                  <a:srgbClr val="000000"/>
                </a:solidFill>
                <a:effectLst/>
              </a:rPr>
              <a:t>anguage </a:t>
            </a:r>
            <a:r>
              <a:rPr lang="en-US" dirty="0">
                <a:solidFill>
                  <a:srgbClr val="000000"/>
                </a:solidFill>
              </a:rPr>
              <a:t>a</a:t>
            </a:r>
            <a:r>
              <a:rPr lang="en-US" b="0" i="0" dirty="0">
                <a:solidFill>
                  <a:srgbClr val="000000"/>
                </a:solidFill>
                <a:effectLst/>
              </a:rPr>
              <a:t>ccess and providing </a:t>
            </a:r>
            <a:r>
              <a:rPr lang="en-US" dirty="0">
                <a:solidFill>
                  <a:srgbClr val="000000"/>
                </a:solidFill>
              </a:rPr>
              <a:t>t</a:t>
            </a:r>
            <a:r>
              <a:rPr lang="en-US" b="0" i="0" dirty="0">
                <a:solidFill>
                  <a:srgbClr val="000000"/>
                </a:solidFill>
                <a:effectLst/>
              </a:rPr>
              <a:t>ranslation </a:t>
            </a:r>
            <a:r>
              <a:rPr lang="en-US" dirty="0">
                <a:solidFill>
                  <a:srgbClr val="000000"/>
                </a:solidFill>
              </a:rPr>
              <a:t>s</a:t>
            </a:r>
            <a:r>
              <a:rPr lang="en-US" b="0" i="0" dirty="0">
                <a:solidFill>
                  <a:srgbClr val="000000"/>
                </a:solidFill>
                <a:effectLst/>
              </a:rPr>
              <a:t>ervices for non-English speakers </a:t>
            </a:r>
          </a:p>
          <a:p>
            <a:pPr lvl="1" fontAlgn="base">
              <a:lnSpc>
                <a:spcPct val="110000"/>
              </a:lnSpc>
              <a:spcBef>
                <a:spcPts val="0"/>
              </a:spcBef>
            </a:pPr>
            <a:r>
              <a:rPr lang="en-US" b="0" i="0" dirty="0">
                <a:solidFill>
                  <a:srgbClr val="000000"/>
                </a:solidFill>
                <a:effectLst/>
              </a:rPr>
              <a:t>Ensuring </a:t>
            </a:r>
            <a:r>
              <a:rPr lang="en-US" dirty="0">
                <a:solidFill>
                  <a:srgbClr val="000000"/>
                </a:solidFill>
              </a:rPr>
              <a:t>a</a:t>
            </a:r>
            <a:r>
              <a:rPr lang="en-US" b="0" i="0" dirty="0">
                <a:solidFill>
                  <a:srgbClr val="000000"/>
                </a:solidFill>
                <a:effectLst/>
              </a:rPr>
              <a:t>ccess for people with disabilities  </a:t>
            </a:r>
          </a:p>
          <a:p>
            <a:pPr marL="342900" lvl="1" indent="0">
              <a:buNone/>
            </a:pPr>
            <a:endParaRPr lang="en-US" dirty="0"/>
          </a:p>
          <a:p>
            <a:endParaRPr lang="en-US" dirty="0"/>
          </a:p>
        </p:txBody>
      </p:sp>
    </p:spTree>
    <p:extLst>
      <p:ext uri="{BB962C8B-B14F-4D97-AF65-F5344CB8AC3E}">
        <p14:creationId xmlns:p14="http://schemas.microsoft.com/office/powerpoint/2010/main" val="1893807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98A0CB5-FF05-A6E6-E32A-0A49907034BD}"/>
              </a:ext>
            </a:extLst>
          </p:cNvPr>
          <p:cNvSpPr>
            <a:spLocks noGrp="1"/>
          </p:cNvSpPr>
          <p:nvPr>
            <p:ph type="title"/>
          </p:nvPr>
        </p:nvSpPr>
        <p:spPr>
          <a:xfrm>
            <a:off x="423322" y="236151"/>
            <a:ext cx="6163008" cy="1023836"/>
          </a:xfrm>
        </p:spPr>
        <p:txBody>
          <a:bodyPr>
            <a:normAutofit/>
          </a:bodyPr>
          <a:lstStyle/>
          <a:p>
            <a:r>
              <a:rPr lang="en-US" sz="4400" dirty="0"/>
              <a:t>Lessons Learned</a:t>
            </a:r>
          </a:p>
        </p:txBody>
      </p:sp>
      <p:sp>
        <p:nvSpPr>
          <p:cNvPr id="6" name="Content Placeholder 5">
            <a:extLst>
              <a:ext uri="{FF2B5EF4-FFF2-40B4-BE49-F238E27FC236}">
                <a16:creationId xmlns:a16="http://schemas.microsoft.com/office/drawing/2014/main" id="{A004222F-111E-B18D-5115-6805470E3930}"/>
              </a:ext>
            </a:extLst>
          </p:cNvPr>
          <p:cNvSpPr>
            <a:spLocks noGrp="1"/>
          </p:cNvSpPr>
          <p:nvPr>
            <p:ph idx="1"/>
          </p:nvPr>
        </p:nvSpPr>
        <p:spPr>
          <a:xfrm>
            <a:off x="780502" y="2043760"/>
            <a:ext cx="10573300" cy="4578089"/>
          </a:xfrm>
        </p:spPr>
        <p:txBody>
          <a:bodyPr/>
          <a:lstStyle/>
          <a:p>
            <a:r>
              <a:rPr lang="en-US" sz="2800" dirty="0"/>
              <a:t>Prevent evictions via ERAP by</a:t>
            </a:r>
          </a:p>
          <a:p>
            <a:pPr lvl="1" fontAlgn="base"/>
            <a:r>
              <a:rPr lang="en-US" sz="2500" b="0" i="0" dirty="0">
                <a:solidFill>
                  <a:srgbClr val="000000"/>
                </a:solidFill>
                <a:effectLst/>
              </a:rPr>
              <a:t>Pairing housing services with financial assistance to promote housing stability </a:t>
            </a:r>
          </a:p>
          <a:p>
            <a:pPr lvl="1" fontAlgn="base"/>
            <a:r>
              <a:rPr lang="en-US" sz="2500" b="0" i="0" dirty="0">
                <a:solidFill>
                  <a:srgbClr val="000000"/>
                </a:solidFill>
                <a:effectLst/>
              </a:rPr>
              <a:t>Integrating ERA with landlord-tenant mediation programs</a:t>
            </a:r>
          </a:p>
          <a:p>
            <a:pPr lvl="1" fontAlgn="base"/>
            <a:r>
              <a:rPr lang="en-US" sz="2500" b="0" i="0" dirty="0">
                <a:solidFill>
                  <a:srgbClr val="000000"/>
                </a:solidFill>
                <a:effectLst/>
              </a:rPr>
              <a:t>Supporting coordination between courts and ERA programs to prevent evictions  </a:t>
            </a:r>
          </a:p>
          <a:p>
            <a:pPr lvl="1" fontAlgn="base"/>
            <a:r>
              <a:rPr lang="en-US" sz="2500" b="0" i="0" dirty="0">
                <a:solidFill>
                  <a:srgbClr val="000000"/>
                </a:solidFill>
                <a:effectLst/>
              </a:rPr>
              <a:t>Establishing and enforcing ERA-related tenant protections at the state and local levels  </a:t>
            </a:r>
          </a:p>
          <a:p>
            <a:pPr lvl="1" fontAlgn="base"/>
            <a:r>
              <a:rPr lang="en-US" sz="2500" b="0" i="0" dirty="0">
                <a:solidFill>
                  <a:srgbClr val="000000"/>
                </a:solidFill>
                <a:effectLst/>
              </a:rPr>
              <a:t>Setting up eviction diversion and prevention programs</a:t>
            </a:r>
          </a:p>
          <a:p>
            <a:endParaRPr lang="en-US" dirty="0"/>
          </a:p>
          <a:p>
            <a:endParaRPr lang="en-US" dirty="0"/>
          </a:p>
          <a:p>
            <a:endParaRPr lang="en-US" dirty="0"/>
          </a:p>
        </p:txBody>
      </p:sp>
    </p:spTree>
    <p:extLst>
      <p:ext uri="{BB962C8B-B14F-4D97-AF65-F5344CB8AC3E}">
        <p14:creationId xmlns:p14="http://schemas.microsoft.com/office/powerpoint/2010/main" val="1842480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A7DBFD2-99D9-A4D1-BA8E-9281C4BA1419}"/>
              </a:ext>
            </a:extLst>
          </p:cNvPr>
          <p:cNvSpPr/>
          <p:nvPr/>
        </p:nvSpPr>
        <p:spPr>
          <a:xfrm>
            <a:off x="1524000" y="1845578"/>
            <a:ext cx="9144000" cy="50124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TextBox 233">
            <a:extLst>
              <a:ext uri="{FF2B5EF4-FFF2-40B4-BE49-F238E27FC236}">
                <a16:creationId xmlns:a16="http://schemas.microsoft.com/office/drawing/2014/main" id="{37FC924D-04C9-9768-C012-9C8AC238C8DB}"/>
              </a:ext>
            </a:extLst>
          </p:cNvPr>
          <p:cNvSpPr txBox="1"/>
          <p:nvPr/>
        </p:nvSpPr>
        <p:spPr>
          <a:xfrm>
            <a:off x="2667000" y="2235994"/>
            <a:ext cx="6858000" cy="300082"/>
          </a:xfrm>
          <a:prstGeom prst="rect">
            <a:avLst/>
          </a:prstGeom>
          <a:solidFill>
            <a:schemeClr val="bg1"/>
          </a:solidFill>
        </p:spPr>
        <p:txBody>
          <a:bodyPr wrap="square" rtlCol="0">
            <a:spAutoFit/>
          </a:bodyPr>
          <a:lstStyle/>
          <a:p>
            <a:endParaRPr lang="en-US" sz="1350"/>
          </a:p>
        </p:txBody>
      </p:sp>
      <p:sp>
        <p:nvSpPr>
          <p:cNvPr id="2" name="Title 1"/>
          <p:cNvSpPr>
            <a:spLocks noGrp="1"/>
          </p:cNvSpPr>
          <p:nvPr>
            <p:ph type="title"/>
          </p:nvPr>
        </p:nvSpPr>
        <p:spPr>
          <a:xfrm>
            <a:off x="413739" y="447762"/>
            <a:ext cx="8280095" cy="567819"/>
          </a:xfrm>
        </p:spPr>
        <p:txBody>
          <a:bodyPr>
            <a:noAutofit/>
          </a:bodyPr>
          <a:lstStyle/>
          <a:p>
            <a:r>
              <a:rPr lang="en-US" sz="4000" dirty="0"/>
              <a:t>Components of Treasury ERA Program</a:t>
            </a:r>
          </a:p>
        </p:txBody>
      </p:sp>
      <p:sp>
        <p:nvSpPr>
          <p:cNvPr id="3" name="Content Placeholder 2"/>
          <p:cNvSpPr>
            <a:spLocks noGrp="1"/>
          </p:cNvSpPr>
          <p:nvPr>
            <p:ph idx="1"/>
          </p:nvPr>
        </p:nvSpPr>
        <p:spPr>
          <a:xfrm>
            <a:off x="2984573" y="2443164"/>
            <a:ext cx="6222857" cy="3370551"/>
          </a:xfrm>
        </p:spPr>
        <p:txBody>
          <a:bodyPr>
            <a:normAutofit/>
          </a:bodyPr>
          <a:lstStyle/>
          <a:p>
            <a:pPr>
              <a:lnSpc>
                <a:spcPct val="120000"/>
              </a:lnSpc>
              <a:spcBef>
                <a:spcPts val="0"/>
              </a:spcBef>
              <a:spcAft>
                <a:spcPts val="900"/>
              </a:spcAft>
            </a:pPr>
            <a:endParaRPr lang="en-US" sz="2250"/>
          </a:p>
          <a:p>
            <a:endParaRPr lang="en-US"/>
          </a:p>
          <a:p>
            <a:endParaRPr lang="en-US"/>
          </a:p>
          <a:p>
            <a:endParaRPr lang="en-US"/>
          </a:p>
          <a:p>
            <a:endParaRPr lang="en-US"/>
          </a:p>
          <a:p>
            <a:pPr marL="0" indent="0">
              <a:buNone/>
            </a:pPr>
            <a:endParaRPr lang="en-US"/>
          </a:p>
        </p:txBody>
      </p:sp>
      <p:sp>
        <p:nvSpPr>
          <p:cNvPr id="5" name="TextBox 4">
            <a:extLst>
              <a:ext uri="{FF2B5EF4-FFF2-40B4-BE49-F238E27FC236}">
                <a16:creationId xmlns:a16="http://schemas.microsoft.com/office/drawing/2014/main" id="{FDFC4D95-02AF-5355-4AA9-C42C8B1E351E}"/>
              </a:ext>
            </a:extLst>
          </p:cNvPr>
          <p:cNvSpPr txBox="1"/>
          <p:nvPr/>
        </p:nvSpPr>
        <p:spPr>
          <a:xfrm>
            <a:off x="9012822" y="1742713"/>
            <a:ext cx="138548" cy="300082"/>
          </a:xfrm>
          <a:prstGeom prst="rect">
            <a:avLst/>
          </a:prstGeom>
          <a:noFill/>
        </p:spPr>
        <p:txBody>
          <a:bodyPr wrap="square" rtlCol="0">
            <a:spAutoFit/>
          </a:bodyPr>
          <a:lstStyle/>
          <a:p>
            <a:endParaRPr lang="en-US" sz="1350"/>
          </a:p>
        </p:txBody>
      </p:sp>
      <p:graphicFrame>
        <p:nvGraphicFramePr>
          <p:cNvPr id="7" name="Content Placeholder 3">
            <a:extLst>
              <a:ext uri="{FF2B5EF4-FFF2-40B4-BE49-F238E27FC236}">
                <a16:creationId xmlns:a16="http://schemas.microsoft.com/office/drawing/2014/main" id="{ABA963D5-998C-D028-D18D-3DB76CD53602}"/>
              </a:ext>
            </a:extLst>
          </p:cNvPr>
          <p:cNvGraphicFramePr>
            <a:graphicFrameLocks/>
          </p:cNvGraphicFramePr>
          <p:nvPr/>
        </p:nvGraphicFramePr>
        <p:xfrm>
          <a:off x="1834393" y="2235994"/>
          <a:ext cx="8506436" cy="41742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6601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0DD3D-6F61-CA1C-267E-4CB83E3DD8A6}"/>
              </a:ext>
            </a:extLst>
          </p:cNvPr>
          <p:cNvSpPr>
            <a:spLocks noGrp="1"/>
          </p:cNvSpPr>
          <p:nvPr>
            <p:ph type="title"/>
          </p:nvPr>
        </p:nvSpPr>
        <p:spPr>
          <a:xfrm>
            <a:off x="423321" y="208016"/>
            <a:ext cx="10546843" cy="1023836"/>
          </a:xfrm>
        </p:spPr>
        <p:txBody>
          <a:bodyPr/>
          <a:lstStyle/>
          <a:p>
            <a:r>
              <a:rPr lang="en-US" dirty="0"/>
              <a:t>Eviction Crisis Act</a:t>
            </a:r>
          </a:p>
        </p:txBody>
      </p:sp>
      <p:sp>
        <p:nvSpPr>
          <p:cNvPr id="3" name="Content Placeholder 2">
            <a:extLst>
              <a:ext uri="{FF2B5EF4-FFF2-40B4-BE49-F238E27FC236}">
                <a16:creationId xmlns:a16="http://schemas.microsoft.com/office/drawing/2014/main" id="{60F153F9-75AD-3FB1-A1B6-A75523C5EBC5}"/>
              </a:ext>
            </a:extLst>
          </p:cNvPr>
          <p:cNvSpPr>
            <a:spLocks noGrp="1"/>
          </p:cNvSpPr>
          <p:nvPr>
            <p:ph idx="1"/>
          </p:nvPr>
        </p:nvSpPr>
        <p:spPr>
          <a:xfrm>
            <a:off x="562708" y="2043757"/>
            <a:ext cx="10761784" cy="4578092"/>
          </a:xfrm>
        </p:spPr>
        <p:txBody>
          <a:bodyPr>
            <a:normAutofit/>
          </a:bodyPr>
          <a:lstStyle/>
          <a:p>
            <a:r>
              <a:rPr lang="en-US" dirty="0"/>
              <a:t>Ask Congress to pass S. 2182</a:t>
            </a:r>
          </a:p>
          <a:p>
            <a:r>
              <a:rPr lang="en-US" dirty="0"/>
              <a:t>Would create a new national Emergency Assistance Fund, funded at $3 billion/</a:t>
            </a:r>
            <a:r>
              <a:rPr lang="en-US" dirty="0" err="1"/>
              <a:t>yr</a:t>
            </a:r>
            <a:r>
              <a:rPr lang="en-US" dirty="0"/>
              <a:t> </a:t>
            </a:r>
          </a:p>
          <a:p>
            <a:pPr lvl="1"/>
            <a:r>
              <a:rPr lang="en-US" dirty="0"/>
              <a:t>Covers rent arrears and up to four months of rent within a three year period</a:t>
            </a:r>
          </a:p>
          <a:p>
            <a:pPr lvl="1"/>
            <a:r>
              <a:rPr lang="en-US" dirty="0"/>
              <a:t>Ppl w/incomes =/&lt; federal poverty level, &lt; 30% AMI</a:t>
            </a:r>
          </a:p>
          <a:p>
            <a:pPr lvl="1"/>
            <a:r>
              <a:rPr lang="en-US" dirty="0"/>
              <a:t>Distribution based on # of ELI experiencing severe housing cost burden or overcrowding, unemployment rate, geographic diversity, </a:t>
            </a:r>
            <a:r>
              <a:rPr lang="en-US" dirty="0" err="1"/>
              <a:t>etc</a:t>
            </a:r>
            <a:endParaRPr lang="en-US" dirty="0"/>
          </a:p>
          <a:p>
            <a:r>
              <a:rPr lang="en-US" dirty="0"/>
              <a:t>Also authorizes grants to support landlord-tenant community courts and a national database to track evictions</a:t>
            </a:r>
          </a:p>
        </p:txBody>
      </p:sp>
    </p:spTree>
    <p:extLst>
      <p:ext uri="{BB962C8B-B14F-4D97-AF65-F5344CB8AC3E}">
        <p14:creationId xmlns:p14="http://schemas.microsoft.com/office/powerpoint/2010/main" val="3219063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82A4B-D6F2-6CFC-7AD4-800EC3906689}"/>
              </a:ext>
            </a:extLst>
          </p:cNvPr>
          <p:cNvSpPr>
            <a:spLocks noGrp="1"/>
          </p:cNvSpPr>
          <p:nvPr>
            <p:ph type="title"/>
          </p:nvPr>
        </p:nvSpPr>
        <p:spPr/>
        <p:txBody>
          <a:bodyPr/>
          <a:lstStyle/>
          <a:p>
            <a:r>
              <a:rPr lang="en-US" dirty="0"/>
              <a:t>Long Term Housing Solutions</a:t>
            </a:r>
          </a:p>
        </p:txBody>
      </p:sp>
      <p:sp>
        <p:nvSpPr>
          <p:cNvPr id="3" name="Content Placeholder 2">
            <a:extLst>
              <a:ext uri="{FF2B5EF4-FFF2-40B4-BE49-F238E27FC236}">
                <a16:creationId xmlns:a16="http://schemas.microsoft.com/office/drawing/2014/main" id="{CBAEE330-A961-1B1A-D01E-D570F61DF500}"/>
              </a:ext>
            </a:extLst>
          </p:cNvPr>
          <p:cNvSpPr>
            <a:spLocks noGrp="1"/>
          </p:cNvSpPr>
          <p:nvPr>
            <p:ph idx="1"/>
          </p:nvPr>
        </p:nvSpPr>
        <p:spPr/>
        <p:txBody>
          <a:bodyPr/>
          <a:lstStyle/>
          <a:p>
            <a:r>
              <a:rPr lang="en-US" dirty="0"/>
              <a:t>Explore innovative models to support tenants</a:t>
            </a:r>
          </a:p>
          <a:p>
            <a:pPr lvl="1"/>
            <a:r>
              <a:rPr lang="en-US" dirty="0"/>
              <a:t>Renters’ tax credit</a:t>
            </a:r>
          </a:p>
          <a:p>
            <a:pPr lvl="1"/>
            <a:r>
              <a:rPr lang="en-US" dirty="0"/>
              <a:t>Direct to tenant assistance</a:t>
            </a:r>
          </a:p>
          <a:p>
            <a:r>
              <a:rPr lang="en-US" dirty="0"/>
              <a:t>Ensure long-term affordability for the lowest-income renters</a:t>
            </a:r>
          </a:p>
          <a:p>
            <a:pPr lvl="1"/>
            <a:r>
              <a:rPr lang="en-US" dirty="0"/>
              <a:t>Universal vouchers</a:t>
            </a:r>
          </a:p>
          <a:p>
            <a:r>
              <a:rPr lang="en-US" dirty="0"/>
              <a:t>Increase the supply of affordable housing</a:t>
            </a:r>
          </a:p>
          <a:p>
            <a:pPr lvl="1"/>
            <a:r>
              <a:rPr lang="en-US" dirty="0"/>
              <a:t>Expand National Housing Trust Fund to $40 billion annually</a:t>
            </a:r>
          </a:p>
          <a:p>
            <a:pPr lvl="1"/>
            <a:r>
              <a:rPr lang="en-US" dirty="0"/>
              <a:t>$70 billion for public housing </a:t>
            </a:r>
          </a:p>
          <a:p>
            <a:pPr lvl="1"/>
            <a:r>
              <a:rPr lang="en-US" dirty="0"/>
              <a:t>Inclusive zoning and land use reforms</a:t>
            </a:r>
          </a:p>
        </p:txBody>
      </p:sp>
    </p:spTree>
    <p:extLst>
      <p:ext uri="{BB962C8B-B14F-4D97-AF65-F5344CB8AC3E}">
        <p14:creationId xmlns:p14="http://schemas.microsoft.com/office/powerpoint/2010/main" val="2542716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75395-CDAA-1F9D-8076-2638AF01B2FE}"/>
              </a:ext>
            </a:extLst>
          </p:cNvPr>
          <p:cNvSpPr>
            <a:spLocks noGrp="1"/>
          </p:cNvSpPr>
          <p:nvPr>
            <p:ph type="title"/>
          </p:nvPr>
        </p:nvSpPr>
        <p:spPr/>
        <p:txBody>
          <a:bodyPr/>
          <a:lstStyle/>
          <a:p>
            <a:r>
              <a:rPr lang="en-US" dirty="0"/>
              <a:t>Tenant Protections</a:t>
            </a:r>
          </a:p>
        </p:txBody>
      </p:sp>
      <p:graphicFrame>
        <p:nvGraphicFramePr>
          <p:cNvPr id="4" name="Content Placeholder 2">
            <a:extLst>
              <a:ext uri="{FF2B5EF4-FFF2-40B4-BE49-F238E27FC236}">
                <a16:creationId xmlns:a16="http://schemas.microsoft.com/office/drawing/2014/main" id="{B9A8FB4A-6098-36E2-D61D-98E9C03EFA97}"/>
              </a:ext>
            </a:extLst>
          </p:cNvPr>
          <p:cNvGraphicFramePr>
            <a:graphicFrameLocks noGrp="1"/>
          </p:cNvGraphicFramePr>
          <p:nvPr>
            <p:ph idx="1"/>
            <p:extLst>
              <p:ext uri="{D42A27DB-BD31-4B8C-83A1-F6EECF244321}">
                <p14:modId xmlns:p14="http://schemas.microsoft.com/office/powerpoint/2010/main" val="1530019115"/>
              </p:ext>
            </p:extLst>
          </p:nvPr>
        </p:nvGraphicFramePr>
        <p:xfrm>
          <a:off x="423321" y="2043113"/>
          <a:ext cx="11265095" cy="4578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34379219"/>
      </p:ext>
    </p:extLst>
  </p:cSld>
  <p:clrMapOvr>
    <a:masterClrMapping/>
  </p:clrMapOvr>
</p:sld>
</file>

<file path=ppt/theme/theme1.xml><?xml version="1.0" encoding="utf-8"?>
<a:theme xmlns:a="http://schemas.openxmlformats.org/drawingml/2006/main" name="Webinar Powerpoint_Template">
  <a:themeElements>
    <a:clrScheme name="NLIHC Theme">
      <a:dk1>
        <a:sysClr val="windowText" lastClr="000000"/>
      </a:dk1>
      <a:lt1>
        <a:sysClr val="window" lastClr="FFFFFF"/>
      </a:lt1>
      <a:dk2>
        <a:srgbClr val="44546A"/>
      </a:dk2>
      <a:lt2>
        <a:srgbClr val="E7E6E6"/>
      </a:lt2>
      <a:accent1>
        <a:srgbClr val="B3282D"/>
      </a:accent1>
      <a:accent2>
        <a:srgbClr val="004A97"/>
      </a:accent2>
      <a:accent3>
        <a:srgbClr val="CEC5A6"/>
      </a:accent3>
      <a:accent4>
        <a:srgbClr val="00A8E1"/>
      </a:accent4>
      <a:accent5>
        <a:srgbClr val="757070"/>
      </a:accent5>
      <a:accent6>
        <a:srgbClr val="00A8E1"/>
      </a:accent6>
      <a:hlink>
        <a:srgbClr val="004A97"/>
      </a:hlink>
      <a:folHlink>
        <a:srgbClr val="004A97"/>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LIHC_Presentation Template" id="{4DCC3A38-DF94-C944-8E49-7C8C012B225F}" vid="{C86C8789-04F9-0D42-A54E-4D525D395E7E}"/>
    </a:ext>
  </a:extLst>
</a:theme>
</file>

<file path=ppt/theme/theme2.xml><?xml version="1.0" encoding="utf-8"?>
<a:theme xmlns:a="http://schemas.openxmlformats.org/drawingml/2006/main" name="1_Webinar Powerpoint_Template">
  <a:themeElements>
    <a:clrScheme name="NLIHC Theme">
      <a:dk1>
        <a:sysClr val="windowText" lastClr="000000"/>
      </a:dk1>
      <a:lt1>
        <a:sysClr val="window" lastClr="FFFFFF"/>
      </a:lt1>
      <a:dk2>
        <a:srgbClr val="44546A"/>
      </a:dk2>
      <a:lt2>
        <a:srgbClr val="E7E6E6"/>
      </a:lt2>
      <a:accent1>
        <a:srgbClr val="B3282D"/>
      </a:accent1>
      <a:accent2>
        <a:srgbClr val="004A97"/>
      </a:accent2>
      <a:accent3>
        <a:srgbClr val="CEC5A6"/>
      </a:accent3>
      <a:accent4>
        <a:srgbClr val="00A8E1"/>
      </a:accent4>
      <a:accent5>
        <a:srgbClr val="757070"/>
      </a:accent5>
      <a:accent6>
        <a:srgbClr val="00A8E1"/>
      </a:accent6>
      <a:hlink>
        <a:srgbClr val="004A97"/>
      </a:hlink>
      <a:folHlink>
        <a:srgbClr val="004A97"/>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LIHC_Presentation Template" id="{4DCC3A38-DF94-C944-8E49-7C8C012B225F}" vid="{C86C8789-04F9-0D42-A54E-4D525D395E7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e76bba12-c418-4475-9ed4-2578c5f4b8a1" xsi:nil="true"/>
    <lcf76f155ced4ddcb4097134ff3c332f xmlns="00e14eb0-05da-4b71-9cbe-4e567c284d35">
      <Terms xmlns="http://schemas.microsoft.com/office/infopath/2007/PartnerControls"/>
    </lcf76f155ced4ddcb4097134ff3c332f>
    <SharedWithUsers xmlns="e76bba12-c418-4475-9ed4-2578c5f4b8a1">
      <UserInfo>
        <DisplayName>Lindsay Duvall</DisplayName>
        <AccountId>168</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7B90F972F9B7F49A5A1F1CA319BB2F4" ma:contentTypeVersion="16" ma:contentTypeDescription="Create a new document." ma:contentTypeScope="" ma:versionID="1d6fc38f098ec5868dcb61d2a19d4629">
  <xsd:schema xmlns:xsd="http://www.w3.org/2001/XMLSchema" xmlns:xs="http://www.w3.org/2001/XMLSchema" xmlns:p="http://schemas.microsoft.com/office/2006/metadata/properties" xmlns:ns2="00e14eb0-05da-4b71-9cbe-4e567c284d35" xmlns:ns3="e76bba12-c418-4475-9ed4-2578c5f4b8a1" targetNamespace="http://schemas.microsoft.com/office/2006/metadata/properties" ma:root="true" ma:fieldsID="a8fd74c654e7449a3329c3f8abafd705" ns2:_="" ns3:_="">
    <xsd:import namespace="00e14eb0-05da-4b71-9cbe-4e567c284d35"/>
    <xsd:import namespace="e76bba12-c418-4475-9ed4-2578c5f4b8a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e14eb0-05da-4b71-9cbe-4e567c284d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55ccbdd-8ee4-4af7-b1c0-65dec3be13a1"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76bba12-c418-4475-9ed4-2578c5f4b8a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0593324-5eee-4c91-8d6b-763e7256b1e6}" ma:internalName="TaxCatchAll" ma:showField="CatchAllData" ma:web="e76bba12-c418-4475-9ed4-2578c5f4b8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CD0F6C-A9AC-4142-8B54-4760EEB70D16}">
  <ds:schemaRefs>
    <ds:schemaRef ds:uri="http://schemas.microsoft.com/sharepoint/v3/contenttype/forms"/>
  </ds:schemaRefs>
</ds:datastoreItem>
</file>

<file path=customXml/itemProps2.xml><?xml version="1.0" encoding="utf-8"?>
<ds:datastoreItem xmlns:ds="http://schemas.openxmlformats.org/officeDocument/2006/customXml" ds:itemID="{F028C996-B6D8-4FB1-AB17-B3DD8D86B688}">
  <ds:schemaRefs>
    <ds:schemaRef ds:uri="http://schemas.microsoft.com/office/2006/documentManagement/types"/>
    <ds:schemaRef ds:uri="http://schemas.microsoft.com/office/2006/metadata/properties"/>
    <ds:schemaRef ds:uri="00e14eb0-05da-4b71-9cbe-4e567c284d35"/>
    <ds:schemaRef ds:uri="http://schemas.openxmlformats.org/package/2006/metadata/core-properties"/>
    <ds:schemaRef ds:uri="http://purl.org/dc/dcmitype/"/>
    <ds:schemaRef ds:uri="http://purl.org/dc/elements/1.1/"/>
    <ds:schemaRef ds:uri="http://schemas.microsoft.com/office/infopath/2007/PartnerControls"/>
    <ds:schemaRef ds:uri="e76bba12-c418-4475-9ed4-2578c5f4b8a1"/>
    <ds:schemaRef ds:uri="http://www.w3.org/XML/1998/namespace"/>
    <ds:schemaRef ds:uri="http://purl.org/dc/terms/"/>
  </ds:schemaRefs>
</ds:datastoreItem>
</file>

<file path=customXml/itemProps3.xml><?xml version="1.0" encoding="utf-8"?>
<ds:datastoreItem xmlns:ds="http://schemas.openxmlformats.org/officeDocument/2006/customXml" ds:itemID="{54C3A08F-B44B-46A8-B7D5-A32FDBDB98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e14eb0-05da-4b71-9cbe-4e567c284d35"/>
    <ds:schemaRef ds:uri="e76bba12-c418-4475-9ed4-2578c5f4b8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NLIHC_Presentation Template</Template>
  <TotalTime>362</TotalTime>
  <Words>1440</Words>
  <Application>Microsoft Office PowerPoint</Application>
  <PresentationFormat>Widescreen</PresentationFormat>
  <Paragraphs>115</Paragraphs>
  <Slides>10</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Arial</vt:lpstr>
      <vt:lpstr>Avenir Next LT Pro</vt:lpstr>
      <vt:lpstr>Calibri</vt:lpstr>
      <vt:lpstr>Calibri Light</vt:lpstr>
      <vt:lpstr>ibm-plex-sans</vt:lpstr>
      <vt:lpstr>Segoe UI</vt:lpstr>
      <vt:lpstr>Webinar Powerpoint_Template</vt:lpstr>
      <vt:lpstr>1_Webinar Powerpoint_Template</vt:lpstr>
      <vt:lpstr>Lessons Learned from ERA and What’s Next</vt:lpstr>
      <vt:lpstr>ERASE Goals</vt:lpstr>
      <vt:lpstr>ERASE Cohort</vt:lpstr>
      <vt:lpstr>Lessons Learned</vt:lpstr>
      <vt:lpstr>Lessons Learned</vt:lpstr>
      <vt:lpstr>Components of Treasury ERA Program</vt:lpstr>
      <vt:lpstr>Eviction Crisis Act</vt:lpstr>
      <vt:lpstr>Long Term Housing Solutions</vt:lpstr>
      <vt:lpstr>Tenant Protections</vt:lpstr>
      <vt:lpstr>Contact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Gallagher</dc:creator>
  <cp:lastModifiedBy>Victoria Bourret</cp:lastModifiedBy>
  <cp:revision>20</cp:revision>
  <cp:lastPrinted>2021-06-28T17:29:16Z</cp:lastPrinted>
  <dcterms:created xsi:type="dcterms:W3CDTF">2021-06-22T14:57:07Z</dcterms:created>
  <dcterms:modified xsi:type="dcterms:W3CDTF">2022-10-19T21:24:28Z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0x01010087B90F972F9B7F49A5A1F1CA319BB2F4</vt:lpwstr>
  </property>
  <property fmtid="{D5CDD505-2E9C-101B-9397-08002B2CF9AE}" pid="3" name="MediaServiceImageTags">
    <vt:lpwstr/>
  </property>
</Properties>
</file>