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312" r:id="rId2"/>
    <p:sldId id="506" r:id="rId3"/>
    <p:sldId id="512" r:id="rId4"/>
    <p:sldId id="503" r:id="rId5"/>
    <p:sldId id="507" r:id="rId6"/>
    <p:sldId id="508" r:id="rId7"/>
    <p:sldId id="504" r:id="rId8"/>
    <p:sldId id="509" r:id="rId9"/>
    <p:sldId id="513" r:id="rId10"/>
    <p:sldId id="511" r:id="rId11"/>
  </p:sldIdLst>
  <p:sldSz cx="9144000" cy="6858000" type="screen4x3"/>
  <p:notesSz cx="6918325" cy="92233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85696"/>
    <a:srgbClr val="3BB3DB"/>
    <a:srgbClr val="0A5493"/>
    <a:srgbClr val="9FFF82"/>
    <a:srgbClr val="1B63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895" autoAdjust="0"/>
    <p:restoredTop sz="87746"/>
  </p:normalViewPr>
  <p:slideViewPr>
    <p:cSldViewPr snapToGrid="0">
      <p:cViewPr varScale="1">
        <p:scale>
          <a:sx n="51" d="100"/>
          <a:sy n="51" d="100"/>
        </p:scale>
        <p:origin x="804" y="66"/>
      </p:cViewPr>
      <p:guideLst>
        <p:guide orient="horz" pos="2160"/>
        <p:guide pos="2880"/>
      </p:guideLst>
    </p:cSldViewPr>
  </p:slideViewPr>
  <p:notesTextViewPr>
    <p:cViewPr>
      <p:scale>
        <a:sx n="100" d="100"/>
        <a:sy n="100" d="100"/>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6.png"/><Relationship Id="rId4" Type="http://schemas.openxmlformats.org/officeDocument/2006/relationships/image" Target="../media/image7.svg"/></Relationships>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6.png"/><Relationship Id="rId4" Type="http://schemas.openxmlformats.org/officeDocument/2006/relationships/image" Target="../media/image7.svg"/></Relationships>
</file>

<file path=ppt/diagrams/_rels/data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6.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C91F94-FC5D-4BF4-A3E6-8905DE54066A}" type="doc">
      <dgm:prSet loTypeId="urn:microsoft.com/office/officeart/2018/5/layout/IconLeafLabelList" loCatId="icon" qsTypeId="urn:microsoft.com/office/officeart/2005/8/quickstyle/simple1" qsCatId="simple" csTypeId="urn:microsoft.com/office/officeart/2005/8/colors/accent2_2" csCatId="accent2" phldr="1"/>
      <dgm:spPr/>
      <dgm:t>
        <a:bodyPr/>
        <a:lstStyle/>
        <a:p>
          <a:endParaRPr lang="en-US"/>
        </a:p>
      </dgm:t>
    </dgm:pt>
    <dgm:pt modelId="{55DA9CEF-3ADB-4C3A-ABFC-4EB1E0634C85}">
      <dgm:prSet custT="1"/>
      <dgm:spPr/>
      <dgm:t>
        <a:bodyPr/>
        <a:lstStyle/>
        <a:p>
          <a:pPr>
            <a:defRPr cap="all"/>
          </a:pPr>
          <a:r>
            <a:rPr lang="en-US" sz="2400" b="1" dirty="0">
              <a:solidFill>
                <a:schemeClr val="tx2"/>
              </a:solidFill>
            </a:rPr>
            <a:t>FY 2023 Budget</a:t>
          </a:r>
          <a:br>
            <a:rPr lang="en-US" sz="2400" b="1" dirty="0">
              <a:solidFill>
                <a:schemeClr val="tx2"/>
              </a:solidFill>
            </a:rPr>
          </a:br>
          <a:endParaRPr lang="en-US" sz="1400" dirty="0">
            <a:solidFill>
              <a:schemeClr val="tx2"/>
            </a:solidFill>
          </a:endParaRPr>
        </a:p>
      </dgm:t>
    </dgm:pt>
    <dgm:pt modelId="{CEBACD96-2BBF-4D1C-86C4-1C33876313EC}" type="parTrans" cxnId="{0DAB8437-7789-430D-BB37-9209D194B4DD}">
      <dgm:prSet/>
      <dgm:spPr/>
      <dgm:t>
        <a:bodyPr/>
        <a:lstStyle/>
        <a:p>
          <a:endParaRPr lang="en-US"/>
        </a:p>
      </dgm:t>
    </dgm:pt>
    <dgm:pt modelId="{336E0434-1760-453C-81CB-6BEA868DD5CF}" type="sibTrans" cxnId="{0DAB8437-7789-430D-BB37-9209D194B4DD}">
      <dgm:prSet/>
      <dgm:spPr/>
      <dgm:t>
        <a:bodyPr/>
        <a:lstStyle/>
        <a:p>
          <a:endParaRPr lang="en-US"/>
        </a:p>
      </dgm:t>
    </dgm:pt>
    <dgm:pt modelId="{42DDCDDE-5A3E-41E2-A208-1FAB9068AAFA}">
      <dgm:prSet custT="1"/>
      <dgm:spPr/>
      <dgm:t>
        <a:bodyPr/>
        <a:lstStyle/>
        <a:p>
          <a:pPr>
            <a:defRPr cap="all"/>
          </a:pPr>
          <a:r>
            <a:rPr lang="en-US" sz="2400" b="1" dirty="0">
              <a:solidFill>
                <a:schemeClr val="tx2"/>
              </a:solidFill>
            </a:rPr>
            <a:t>Changes to existing programs and regulations</a:t>
          </a:r>
          <a:br>
            <a:rPr lang="en-US" sz="2400" b="1" dirty="0">
              <a:solidFill>
                <a:schemeClr val="tx2"/>
              </a:solidFill>
            </a:rPr>
          </a:br>
          <a:endParaRPr lang="en-US" sz="2400" dirty="0">
            <a:solidFill>
              <a:schemeClr val="tx2"/>
            </a:solidFill>
          </a:endParaRPr>
        </a:p>
      </dgm:t>
    </dgm:pt>
    <dgm:pt modelId="{5537E86A-A727-4125-85B5-7B5305F15DBC}" type="parTrans" cxnId="{3E9806CE-5BF3-4808-B0BB-0F021D17EA57}">
      <dgm:prSet/>
      <dgm:spPr/>
      <dgm:t>
        <a:bodyPr/>
        <a:lstStyle/>
        <a:p>
          <a:endParaRPr lang="en-US"/>
        </a:p>
      </dgm:t>
    </dgm:pt>
    <dgm:pt modelId="{6DD12F1F-3CC6-4968-B539-C65C4AD737D1}" type="sibTrans" cxnId="{3E9806CE-5BF3-4808-B0BB-0F021D17EA57}">
      <dgm:prSet/>
      <dgm:spPr/>
      <dgm:t>
        <a:bodyPr/>
        <a:lstStyle/>
        <a:p>
          <a:endParaRPr lang="en-US"/>
        </a:p>
      </dgm:t>
    </dgm:pt>
    <dgm:pt modelId="{BFAD60C3-BB9F-4479-B5C2-8B691F05DC86}">
      <dgm:prSet custT="1"/>
      <dgm:spPr/>
      <dgm:t>
        <a:bodyPr/>
        <a:lstStyle/>
        <a:p>
          <a:pPr>
            <a:defRPr cap="all"/>
          </a:pPr>
          <a:r>
            <a:rPr lang="en-US" sz="2400" b="1" dirty="0">
              <a:solidFill>
                <a:schemeClr val="tx2"/>
              </a:solidFill>
            </a:rPr>
            <a:t>New programs</a:t>
          </a:r>
          <a:endParaRPr lang="en-US" sz="2400" dirty="0">
            <a:solidFill>
              <a:schemeClr val="tx2"/>
            </a:solidFill>
          </a:endParaRPr>
        </a:p>
      </dgm:t>
    </dgm:pt>
    <dgm:pt modelId="{30F8EB4A-EA1C-4B85-A01E-0BD31F0A85A9}" type="parTrans" cxnId="{17778177-0493-4B8B-B807-CDFA0AB4A36F}">
      <dgm:prSet/>
      <dgm:spPr/>
      <dgm:t>
        <a:bodyPr/>
        <a:lstStyle/>
        <a:p>
          <a:endParaRPr lang="en-US"/>
        </a:p>
      </dgm:t>
    </dgm:pt>
    <dgm:pt modelId="{49281B65-8E02-4A09-9004-7BFC2E907954}" type="sibTrans" cxnId="{17778177-0493-4B8B-B807-CDFA0AB4A36F}">
      <dgm:prSet/>
      <dgm:spPr/>
      <dgm:t>
        <a:bodyPr/>
        <a:lstStyle/>
        <a:p>
          <a:endParaRPr lang="en-US"/>
        </a:p>
      </dgm:t>
    </dgm:pt>
    <dgm:pt modelId="{46FDFF48-BA2B-4DD0-92B6-2775F5FD4A85}" type="pres">
      <dgm:prSet presAssocID="{28C91F94-FC5D-4BF4-A3E6-8905DE54066A}" presName="root" presStyleCnt="0">
        <dgm:presLayoutVars>
          <dgm:dir/>
          <dgm:resizeHandles val="exact"/>
        </dgm:presLayoutVars>
      </dgm:prSet>
      <dgm:spPr/>
      <dgm:t>
        <a:bodyPr/>
        <a:lstStyle/>
        <a:p>
          <a:endParaRPr lang="en-US"/>
        </a:p>
      </dgm:t>
    </dgm:pt>
    <dgm:pt modelId="{86151E58-349B-430F-985E-50FF597C7AB4}" type="pres">
      <dgm:prSet presAssocID="{55DA9CEF-3ADB-4C3A-ABFC-4EB1E0634C85}" presName="compNode" presStyleCnt="0"/>
      <dgm:spPr/>
    </dgm:pt>
    <dgm:pt modelId="{60989BD2-5E2D-4C31-B4E4-A9355C073F34}" type="pres">
      <dgm:prSet presAssocID="{55DA9CEF-3ADB-4C3A-ABFC-4EB1E0634C85}" presName="iconBgRect" presStyleLbl="bgShp" presStyleIdx="0" presStyleCnt="3"/>
      <dgm:spPr>
        <a:prstGeom prst="round2DiagRect">
          <a:avLst>
            <a:gd name="adj1" fmla="val 29727"/>
            <a:gd name="adj2" fmla="val 0"/>
          </a:avLst>
        </a:prstGeom>
      </dgm:spPr>
    </dgm:pt>
    <dgm:pt modelId="{30BD85E7-BB16-48D1-9859-6E79D9C4C1EE}" type="pres">
      <dgm:prSet presAssocID="{55DA9CEF-3ADB-4C3A-ABFC-4EB1E0634C85}"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Coins"/>
        </a:ext>
      </dgm:extLst>
    </dgm:pt>
    <dgm:pt modelId="{F21F4161-BD5C-4BBD-AADE-4BC0996315CF}" type="pres">
      <dgm:prSet presAssocID="{55DA9CEF-3ADB-4C3A-ABFC-4EB1E0634C85}" presName="spaceRect" presStyleCnt="0"/>
      <dgm:spPr/>
    </dgm:pt>
    <dgm:pt modelId="{96259514-CE2A-42ED-9856-9C4BFD85B372}" type="pres">
      <dgm:prSet presAssocID="{55DA9CEF-3ADB-4C3A-ABFC-4EB1E0634C85}" presName="textRect" presStyleLbl="revTx" presStyleIdx="0" presStyleCnt="3">
        <dgm:presLayoutVars>
          <dgm:chMax val="1"/>
          <dgm:chPref val="1"/>
        </dgm:presLayoutVars>
      </dgm:prSet>
      <dgm:spPr/>
      <dgm:t>
        <a:bodyPr/>
        <a:lstStyle/>
        <a:p>
          <a:endParaRPr lang="en-US"/>
        </a:p>
      </dgm:t>
    </dgm:pt>
    <dgm:pt modelId="{6284EC8C-A645-48D0-B4F2-18EEAA6B4F0A}" type="pres">
      <dgm:prSet presAssocID="{336E0434-1760-453C-81CB-6BEA868DD5CF}" presName="sibTrans" presStyleCnt="0"/>
      <dgm:spPr/>
    </dgm:pt>
    <dgm:pt modelId="{69172F4F-60D8-455E-BAA6-7C11A126BCA8}" type="pres">
      <dgm:prSet presAssocID="{42DDCDDE-5A3E-41E2-A208-1FAB9068AAFA}" presName="compNode" presStyleCnt="0"/>
      <dgm:spPr/>
    </dgm:pt>
    <dgm:pt modelId="{75FD0E62-3281-42E8-AC54-528687563813}" type="pres">
      <dgm:prSet presAssocID="{42DDCDDE-5A3E-41E2-A208-1FAB9068AAFA}" presName="iconBgRect" presStyleLbl="bgShp" presStyleIdx="1" presStyleCnt="3"/>
      <dgm:spPr>
        <a:prstGeom prst="round2DiagRect">
          <a:avLst>
            <a:gd name="adj1" fmla="val 29727"/>
            <a:gd name="adj2" fmla="val 0"/>
          </a:avLst>
        </a:prstGeom>
      </dgm:spPr>
    </dgm:pt>
    <dgm:pt modelId="{CC2AC727-589D-44BB-A0A1-1E47814DEC40}" type="pres">
      <dgm:prSet presAssocID="{42DDCDDE-5A3E-41E2-A208-1FAB9068AAF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a:blipFill>
        <a:ln>
          <a:noFill/>
        </a:ln>
      </dgm:spPr>
      <dgm:extLst>
        <a:ext uri="{E40237B7-FDA0-4F09-8148-C483321AD2D9}">
          <dgm14:cNvPr xmlns:dgm14="http://schemas.microsoft.com/office/drawing/2010/diagram" id="0" name="" descr="Pencil outline"/>
        </a:ext>
      </dgm:extLst>
    </dgm:pt>
    <dgm:pt modelId="{570D667E-F462-4FE2-B225-8C49BB6E66DA}" type="pres">
      <dgm:prSet presAssocID="{42DDCDDE-5A3E-41E2-A208-1FAB9068AAFA}" presName="spaceRect" presStyleCnt="0"/>
      <dgm:spPr/>
    </dgm:pt>
    <dgm:pt modelId="{B6D7487E-E585-4C4B-8CB1-268CBE656635}" type="pres">
      <dgm:prSet presAssocID="{42DDCDDE-5A3E-41E2-A208-1FAB9068AAFA}" presName="textRect" presStyleLbl="revTx" presStyleIdx="1" presStyleCnt="3">
        <dgm:presLayoutVars>
          <dgm:chMax val="1"/>
          <dgm:chPref val="1"/>
        </dgm:presLayoutVars>
      </dgm:prSet>
      <dgm:spPr/>
      <dgm:t>
        <a:bodyPr/>
        <a:lstStyle/>
        <a:p>
          <a:endParaRPr lang="en-US"/>
        </a:p>
      </dgm:t>
    </dgm:pt>
    <dgm:pt modelId="{F2598EC5-3622-47DC-957C-B4C0691D7810}" type="pres">
      <dgm:prSet presAssocID="{6DD12F1F-3CC6-4968-B539-C65C4AD737D1}" presName="sibTrans" presStyleCnt="0"/>
      <dgm:spPr/>
    </dgm:pt>
    <dgm:pt modelId="{CD1DA1A5-20E3-4CF4-B74E-BF6117B2F72E}" type="pres">
      <dgm:prSet presAssocID="{BFAD60C3-BB9F-4479-B5C2-8B691F05DC86}" presName="compNode" presStyleCnt="0"/>
      <dgm:spPr/>
    </dgm:pt>
    <dgm:pt modelId="{9E08BE14-FA5F-4EDF-BC0D-5437BE5486EB}" type="pres">
      <dgm:prSet presAssocID="{BFAD60C3-BB9F-4479-B5C2-8B691F05DC86}" presName="iconBgRect" presStyleLbl="bgShp" presStyleIdx="2" presStyleCnt="3"/>
      <dgm:spPr>
        <a:prstGeom prst="round2DiagRect">
          <a:avLst>
            <a:gd name="adj1" fmla="val 29727"/>
            <a:gd name="adj2" fmla="val 0"/>
          </a:avLst>
        </a:prstGeom>
      </dgm:spPr>
    </dgm:pt>
    <dgm:pt modelId="{1E43391C-2A3A-4995-8747-8A7521F297E3}" type="pres">
      <dgm:prSet presAssocID="{BFAD60C3-BB9F-4479-B5C2-8B691F05DC86}" presName="iconRect" presStyleLbl="node1" presStyleIdx="2" presStyleCnt="3"/>
      <dgm:spPr>
        <a:blipFill>
          <a:blip xmlns:r="http://schemas.openxmlformats.org/officeDocument/2006/relationships" r:embed="rId5">
            <a:extLst>
              <a:ext uri="{96DAC541-7B7A-43D3-8B79-37D633B846F1}">
                <asvg:svgBlip xmlns:asvg="http://schemas.microsoft.com/office/drawing/2016/SVG/main" xmlns="" r:embed="rId6"/>
              </a:ext>
            </a:extLst>
          </a:blip>
          <a:srcRect/>
          <a:stretch>
            <a:fillRect/>
          </a:stretch>
        </a:blipFill>
        <a:ln>
          <a:noFill/>
        </a:ln>
      </dgm:spPr>
      <dgm:extLst>
        <a:ext uri="{E40237B7-FDA0-4F09-8148-C483321AD2D9}">
          <dgm14:cNvPr xmlns:dgm14="http://schemas.microsoft.com/office/drawing/2010/diagram" id="0" name="" descr="Present with solid fill"/>
        </a:ext>
      </dgm:extLst>
    </dgm:pt>
    <dgm:pt modelId="{CCB5BEBA-6449-405A-9A87-A362CFA9AC34}" type="pres">
      <dgm:prSet presAssocID="{BFAD60C3-BB9F-4479-B5C2-8B691F05DC86}" presName="spaceRect" presStyleCnt="0"/>
      <dgm:spPr/>
    </dgm:pt>
    <dgm:pt modelId="{B905A775-9F76-43C8-8083-7EF119BAD364}" type="pres">
      <dgm:prSet presAssocID="{BFAD60C3-BB9F-4479-B5C2-8B691F05DC86}" presName="textRect" presStyleLbl="revTx" presStyleIdx="2" presStyleCnt="3">
        <dgm:presLayoutVars>
          <dgm:chMax val="1"/>
          <dgm:chPref val="1"/>
        </dgm:presLayoutVars>
      </dgm:prSet>
      <dgm:spPr/>
      <dgm:t>
        <a:bodyPr/>
        <a:lstStyle/>
        <a:p>
          <a:endParaRPr lang="en-US"/>
        </a:p>
      </dgm:t>
    </dgm:pt>
  </dgm:ptLst>
  <dgm:cxnLst>
    <dgm:cxn modelId="{0DAB8437-7789-430D-BB37-9209D194B4DD}" srcId="{28C91F94-FC5D-4BF4-A3E6-8905DE54066A}" destId="{55DA9CEF-3ADB-4C3A-ABFC-4EB1E0634C85}" srcOrd="0" destOrd="0" parTransId="{CEBACD96-2BBF-4D1C-86C4-1C33876313EC}" sibTransId="{336E0434-1760-453C-81CB-6BEA868DD5CF}"/>
    <dgm:cxn modelId="{3E9806CE-5BF3-4808-B0BB-0F021D17EA57}" srcId="{28C91F94-FC5D-4BF4-A3E6-8905DE54066A}" destId="{42DDCDDE-5A3E-41E2-A208-1FAB9068AAFA}" srcOrd="1" destOrd="0" parTransId="{5537E86A-A727-4125-85B5-7B5305F15DBC}" sibTransId="{6DD12F1F-3CC6-4968-B539-C65C4AD737D1}"/>
    <dgm:cxn modelId="{B83FE814-1949-421F-AB89-5B0A0297C209}" type="presOf" srcId="{42DDCDDE-5A3E-41E2-A208-1FAB9068AAFA}" destId="{B6D7487E-E585-4C4B-8CB1-268CBE656635}" srcOrd="0" destOrd="0" presId="urn:microsoft.com/office/officeart/2018/5/layout/IconLeafLabelList"/>
    <dgm:cxn modelId="{CE25AB85-7BFA-4F9B-AC4C-8AEF2E3BAA07}" type="presOf" srcId="{55DA9CEF-3ADB-4C3A-ABFC-4EB1E0634C85}" destId="{96259514-CE2A-42ED-9856-9C4BFD85B372}" srcOrd="0" destOrd="0" presId="urn:microsoft.com/office/officeart/2018/5/layout/IconLeafLabelList"/>
    <dgm:cxn modelId="{9AD14E5B-D5A5-46DA-85AD-3229DA6E461D}" type="presOf" srcId="{BFAD60C3-BB9F-4479-B5C2-8B691F05DC86}" destId="{B905A775-9F76-43C8-8083-7EF119BAD364}" srcOrd="0" destOrd="0" presId="urn:microsoft.com/office/officeart/2018/5/layout/IconLeafLabelList"/>
    <dgm:cxn modelId="{17778177-0493-4B8B-B807-CDFA0AB4A36F}" srcId="{28C91F94-FC5D-4BF4-A3E6-8905DE54066A}" destId="{BFAD60C3-BB9F-4479-B5C2-8B691F05DC86}" srcOrd="2" destOrd="0" parTransId="{30F8EB4A-EA1C-4B85-A01E-0BD31F0A85A9}" sibTransId="{49281B65-8E02-4A09-9004-7BFC2E907954}"/>
    <dgm:cxn modelId="{A0EC377F-6FC7-4806-AD54-56738AE33BA8}" type="presOf" srcId="{28C91F94-FC5D-4BF4-A3E6-8905DE54066A}" destId="{46FDFF48-BA2B-4DD0-92B6-2775F5FD4A85}" srcOrd="0" destOrd="0" presId="urn:microsoft.com/office/officeart/2018/5/layout/IconLeafLabelList"/>
    <dgm:cxn modelId="{A751E4B4-D966-495E-A148-5687C7FD1978}" type="presParOf" srcId="{46FDFF48-BA2B-4DD0-92B6-2775F5FD4A85}" destId="{86151E58-349B-430F-985E-50FF597C7AB4}" srcOrd="0" destOrd="0" presId="urn:microsoft.com/office/officeart/2018/5/layout/IconLeafLabelList"/>
    <dgm:cxn modelId="{A88799DE-D1F1-4B9B-A3FE-18D358E57A78}" type="presParOf" srcId="{86151E58-349B-430F-985E-50FF597C7AB4}" destId="{60989BD2-5E2D-4C31-B4E4-A9355C073F34}" srcOrd="0" destOrd="0" presId="urn:microsoft.com/office/officeart/2018/5/layout/IconLeafLabelList"/>
    <dgm:cxn modelId="{0A67C33E-8D00-46CF-93F1-5B6533915DA5}" type="presParOf" srcId="{86151E58-349B-430F-985E-50FF597C7AB4}" destId="{30BD85E7-BB16-48D1-9859-6E79D9C4C1EE}" srcOrd="1" destOrd="0" presId="urn:microsoft.com/office/officeart/2018/5/layout/IconLeafLabelList"/>
    <dgm:cxn modelId="{0A69D0DE-6A66-4D99-A7A0-367F836F315A}" type="presParOf" srcId="{86151E58-349B-430F-985E-50FF597C7AB4}" destId="{F21F4161-BD5C-4BBD-AADE-4BC0996315CF}" srcOrd="2" destOrd="0" presId="urn:microsoft.com/office/officeart/2018/5/layout/IconLeafLabelList"/>
    <dgm:cxn modelId="{8F35AA9D-575C-4A06-91AC-9AADB3122531}" type="presParOf" srcId="{86151E58-349B-430F-985E-50FF597C7AB4}" destId="{96259514-CE2A-42ED-9856-9C4BFD85B372}" srcOrd="3" destOrd="0" presId="urn:microsoft.com/office/officeart/2018/5/layout/IconLeafLabelList"/>
    <dgm:cxn modelId="{8C801D1F-3295-4911-AFFE-50298E7A0E4B}" type="presParOf" srcId="{46FDFF48-BA2B-4DD0-92B6-2775F5FD4A85}" destId="{6284EC8C-A645-48D0-B4F2-18EEAA6B4F0A}" srcOrd="1" destOrd="0" presId="urn:microsoft.com/office/officeart/2018/5/layout/IconLeafLabelList"/>
    <dgm:cxn modelId="{E2F3CA1B-216B-4B7F-837B-C56C4866F53F}" type="presParOf" srcId="{46FDFF48-BA2B-4DD0-92B6-2775F5FD4A85}" destId="{69172F4F-60D8-455E-BAA6-7C11A126BCA8}" srcOrd="2" destOrd="0" presId="urn:microsoft.com/office/officeart/2018/5/layout/IconLeafLabelList"/>
    <dgm:cxn modelId="{1BBA47C3-8123-40BF-96C7-6BF6EEA86F44}" type="presParOf" srcId="{69172F4F-60D8-455E-BAA6-7C11A126BCA8}" destId="{75FD0E62-3281-42E8-AC54-528687563813}" srcOrd="0" destOrd="0" presId="urn:microsoft.com/office/officeart/2018/5/layout/IconLeafLabelList"/>
    <dgm:cxn modelId="{8438BB6B-2F93-4F41-BE53-5667B504E7D6}" type="presParOf" srcId="{69172F4F-60D8-455E-BAA6-7C11A126BCA8}" destId="{CC2AC727-589D-44BB-A0A1-1E47814DEC40}" srcOrd="1" destOrd="0" presId="urn:microsoft.com/office/officeart/2018/5/layout/IconLeafLabelList"/>
    <dgm:cxn modelId="{6A515750-9EA8-42DB-8B10-BE10059D1EF2}" type="presParOf" srcId="{69172F4F-60D8-455E-BAA6-7C11A126BCA8}" destId="{570D667E-F462-4FE2-B225-8C49BB6E66DA}" srcOrd="2" destOrd="0" presId="urn:microsoft.com/office/officeart/2018/5/layout/IconLeafLabelList"/>
    <dgm:cxn modelId="{422B503C-EF04-4133-9188-85C8FEEF83DB}" type="presParOf" srcId="{69172F4F-60D8-455E-BAA6-7C11A126BCA8}" destId="{B6D7487E-E585-4C4B-8CB1-268CBE656635}" srcOrd="3" destOrd="0" presId="urn:microsoft.com/office/officeart/2018/5/layout/IconLeafLabelList"/>
    <dgm:cxn modelId="{D2964F8D-96A8-4163-A648-83C27A5AA6B3}" type="presParOf" srcId="{46FDFF48-BA2B-4DD0-92B6-2775F5FD4A85}" destId="{F2598EC5-3622-47DC-957C-B4C0691D7810}" srcOrd="3" destOrd="0" presId="urn:microsoft.com/office/officeart/2018/5/layout/IconLeafLabelList"/>
    <dgm:cxn modelId="{3E86C5AD-DD11-4530-81BB-64099325AA4B}" type="presParOf" srcId="{46FDFF48-BA2B-4DD0-92B6-2775F5FD4A85}" destId="{CD1DA1A5-20E3-4CF4-B74E-BF6117B2F72E}" srcOrd="4" destOrd="0" presId="urn:microsoft.com/office/officeart/2018/5/layout/IconLeafLabelList"/>
    <dgm:cxn modelId="{E8A745C2-1E90-4624-858A-77E316E141CE}" type="presParOf" srcId="{CD1DA1A5-20E3-4CF4-B74E-BF6117B2F72E}" destId="{9E08BE14-FA5F-4EDF-BC0D-5437BE5486EB}" srcOrd="0" destOrd="0" presId="urn:microsoft.com/office/officeart/2018/5/layout/IconLeafLabelList"/>
    <dgm:cxn modelId="{D30E04C5-9E14-4B4A-A519-2661CEFA5ABF}" type="presParOf" srcId="{CD1DA1A5-20E3-4CF4-B74E-BF6117B2F72E}" destId="{1E43391C-2A3A-4995-8747-8A7521F297E3}" srcOrd="1" destOrd="0" presId="urn:microsoft.com/office/officeart/2018/5/layout/IconLeafLabelList"/>
    <dgm:cxn modelId="{7E96CD7E-0FB1-460A-AE61-6BE1038B2ECD}" type="presParOf" srcId="{CD1DA1A5-20E3-4CF4-B74E-BF6117B2F72E}" destId="{CCB5BEBA-6449-405A-9A87-A362CFA9AC34}" srcOrd="2" destOrd="0" presId="urn:microsoft.com/office/officeart/2018/5/layout/IconLeafLabelList"/>
    <dgm:cxn modelId="{E65D1D49-54B4-4A3D-B264-5E2DC2325639}" type="presParOf" srcId="{CD1DA1A5-20E3-4CF4-B74E-BF6117B2F72E}" destId="{B905A775-9F76-43C8-8083-7EF119BAD364}" srcOrd="3" destOrd="0" presId="urn:microsoft.com/office/officeart/2018/5/layout/IconLeaf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8C91F94-FC5D-4BF4-A3E6-8905DE54066A}" type="doc">
      <dgm:prSet loTypeId="urn:microsoft.com/office/officeart/2018/5/layout/IconLeafLabelList" loCatId="icon" qsTypeId="urn:microsoft.com/office/officeart/2005/8/quickstyle/simple1" qsCatId="simple" csTypeId="urn:microsoft.com/office/officeart/2005/8/colors/accent2_2" csCatId="accent2" phldr="1"/>
      <dgm:spPr/>
      <dgm:t>
        <a:bodyPr/>
        <a:lstStyle/>
        <a:p>
          <a:endParaRPr lang="en-US"/>
        </a:p>
      </dgm:t>
    </dgm:pt>
    <dgm:pt modelId="{55DA9CEF-3ADB-4C3A-ABFC-4EB1E0634C85}">
      <dgm:prSet custT="1"/>
      <dgm:spPr/>
      <dgm:t>
        <a:bodyPr/>
        <a:lstStyle/>
        <a:p>
          <a:pPr>
            <a:defRPr cap="all"/>
          </a:pPr>
          <a:r>
            <a:rPr lang="en-US" sz="2400" b="1" dirty="0">
              <a:solidFill>
                <a:schemeClr val="tx2"/>
              </a:solidFill>
            </a:rPr>
            <a:t>FY 2023 Budget</a:t>
          </a:r>
          <a:br>
            <a:rPr lang="en-US" sz="2400" b="1" dirty="0">
              <a:solidFill>
                <a:schemeClr val="tx2"/>
              </a:solidFill>
            </a:rPr>
          </a:br>
          <a:endParaRPr lang="en-US" sz="1400" dirty="0">
            <a:solidFill>
              <a:schemeClr val="tx2"/>
            </a:solidFill>
          </a:endParaRPr>
        </a:p>
      </dgm:t>
    </dgm:pt>
    <dgm:pt modelId="{CEBACD96-2BBF-4D1C-86C4-1C33876313EC}" type="parTrans" cxnId="{0DAB8437-7789-430D-BB37-9209D194B4DD}">
      <dgm:prSet/>
      <dgm:spPr/>
      <dgm:t>
        <a:bodyPr/>
        <a:lstStyle/>
        <a:p>
          <a:endParaRPr lang="en-US"/>
        </a:p>
      </dgm:t>
    </dgm:pt>
    <dgm:pt modelId="{336E0434-1760-453C-81CB-6BEA868DD5CF}" type="sibTrans" cxnId="{0DAB8437-7789-430D-BB37-9209D194B4DD}">
      <dgm:prSet/>
      <dgm:spPr/>
      <dgm:t>
        <a:bodyPr/>
        <a:lstStyle/>
        <a:p>
          <a:endParaRPr lang="en-US"/>
        </a:p>
      </dgm:t>
    </dgm:pt>
    <dgm:pt modelId="{42DDCDDE-5A3E-41E2-A208-1FAB9068AAFA}">
      <dgm:prSet custT="1"/>
      <dgm:spPr/>
      <dgm:t>
        <a:bodyPr/>
        <a:lstStyle/>
        <a:p>
          <a:pPr>
            <a:defRPr cap="all"/>
          </a:pPr>
          <a:r>
            <a:rPr lang="en-US" sz="2400" b="1" dirty="0">
              <a:solidFill>
                <a:schemeClr val="tx2"/>
              </a:solidFill>
            </a:rPr>
            <a:t>Changes to existing programs and regulations</a:t>
          </a:r>
          <a:br>
            <a:rPr lang="en-US" sz="2400" b="1" dirty="0">
              <a:solidFill>
                <a:schemeClr val="tx2"/>
              </a:solidFill>
            </a:rPr>
          </a:br>
          <a:endParaRPr lang="en-US" sz="2400" dirty="0">
            <a:solidFill>
              <a:schemeClr val="tx2"/>
            </a:solidFill>
          </a:endParaRPr>
        </a:p>
      </dgm:t>
    </dgm:pt>
    <dgm:pt modelId="{5537E86A-A727-4125-85B5-7B5305F15DBC}" type="parTrans" cxnId="{3E9806CE-5BF3-4808-B0BB-0F021D17EA57}">
      <dgm:prSet/>
      <dgm:spPr/>
      <dgm:t>
        <a:bodyPr/>
        <a:lstStyle/>
        <a:p>
          <a:endParaRPr lang="en-US"/>
        </a:p>
      </dgm:t>
    </dgm:pt>
    <dgm:pt modelId="{6DD12F1F-3CC6-4968-B539-C65C4AD737D1}" type="sibTrans" cxnId="{3E9806CE-5BF3-4808-B0BB-0F021D17EA57}">
      <dgm:prSet/>
      <dgm:spPr/>
      <dgm:t>
        <a:bodyPr/>
        <a:lstStyle/>
        <a:p>
          <a:endParaRPr lang="en-US"/>
        </a:p>
      </dgm:t>
    </dgm:pt>
    <dgm:pt modelId="{BFAD60C3-BB9F-4479-B5C2-8B691F05DC86}">
      <dgm:prSet custT="1"/>
      <dgm:spPr/>
      <dgm:t>
        <a:bodyPr/>
        <a:lstStyle/>
        <a:p>
          <a:pPr>
            <a:defRPr cap="all"/>
          </a:pPr>
          <a:r>
            <a:rPr lang="en-US" sz="2400" b="1" dirty="0">
              <a:solidFill>
                <a:schemeClr val="tx2"/>
              </a:solidFill>
            </a:rPr>
            <a:t>New programs</a:t>
          </a:r>
          <a:endParaRPr lang="en-US" sz="2400" dirty="0">
            <a:solidFill>
              <a:schemeClr val="tx2"/>
            </a:solidFill>
          </a:endParaRPr>
        </a:p>
      </dgm:t>
    </dgm:pt>
    <dgm:pt modelId="{30F8EB4A-EA1C-4B85-A01E-0BD31F0A85A9}" type="parTrans" cxnId="{17778177-0493-4B8B-B807-CDFA0AB4A36F}">
      <dgm:prSet/>
      <dgm:spPr/>
      <dgm:t>
        <a:bodyPr/>
        <a:lstStyle/>
        <a:p>
          <a:endParaRPr lang="en-US"/>
        </a:p>
      </dgm:t>
    </dgm:pt>
    <dgm:pt modelId="{49281B65-8E02-4A09-9004-7BFC2E907954}" type="sibTrans" cxnId="{17778177-0493-4B8B-B807-CDFA0AB4A36F}">
      <dgm:prSet/>
      <dgm:spPr/>
      <dgm:t>
        <a:bodyPr/>
        <a:lstStyle/>
        <a:p>
          <a:endParaRPr lang="en-US"/>
        </a:p>
      </dgm:t>
    </dgm:pt>
    <dgm:pt modelId="{46FDFF48-BA2B-4DD0-92B6-2775F5FD4A85}" type="pres">
      <dgm:prSet presAssocID="{28C91F94-FC5D-4BF4-A3E6-8905DE54066A}" presName="root" presStyleCnt="0">
        <dgm:presLayoutVars>
          <dgm:dir/>
          <dgm:resizeHandles val="exact"/>
        </dgm:presLayoutVars>
      </dgm:prSet>
      <dgm:spPr/>
      <dgm:t>
        <a:bodyPr/>
        <a:lstStyle/>
        <a:p>
          <a:endParaRPr lang="en-US"/>
        </a:p>
      </dgm:t>
    </dgm:pt>
    <dgm:pt modelId="{86151E58-349B-430F-985E-50FF597C7AB4}" type="pres">
      <dgm:prSet presAssocID="{55DA9CEF-3ADB-4C3A-ABFC-4EB1E0634C85}" presName="compNode" presStyleCnt="0"/>
      <dgm:spPr/>
    </dgm:pt>
    <dgm:pt modelId="{60989BD2-5E2D-4C31-B4E4-A9355C073F34}" type="pres">
      <dgm:prSet presAssocID="{55DA9CEF-3ADB-4C3A-ABFC-4EB1E0634C85}" presName="iconBgRect" presStyleLbl="bgShp" presStyleIdx="0" presStyleCnt="3"/>
      <dgm:spPr>
        <a:prstGeom prst="round2DiagRect">
          <a:avLst>
            <a:gd name="adj1" fmla="val 29727"/>
            <a:gd name="adj2" fmla="val 0"/>
          </a:avLst>
        </a:prstGeom>
      </dgm:spPr>
    </dgm:pt>
    <dgm:pt modelId="{30BD85E7-BB16-48D1-9859-6E79D9C4C1EE}" type="pres">
      <dgm:prSet presAssocID="{55DA9CEF-3ADB-4C3A-ABFC-4EB1E0634C85}"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Coins"/>
        </a:ext>
      </dgm:extLst>
    </dgm:pt>
    <dgm:pt modelId="{F21F4161-BD5C-4BBD-AADE-4BC0996315CF}" type="pres">
      <dgm:prSet presAssocID="{55DA9CEF-3ADB-4C3A-ABFC-4EB1E0634C85}" presName="spaceRect" presStyleCnt="0"/>
      <dgm:spPr/>
    </dgm:pt>
    <dgm:pt modelId="{96259514-CE2A-42ED-9856-9C4BFD85B372}" type="pres">
      <dgm:prSet presAssocID="{55DA9CEF-3ADB-4C3A-ABFC-4EB1E0634C85}" presName="textRect" presStyleLbl="revTx" presStyleIdx="0" presStyleCnt="3">
        <dgm:presLayoutVars>
          <dgm:chMax val="1"/>
          <dgm:chPref val="1"/>
        </dgm:presLayoutVars>
      </dgm:prSet>
      <dgm:spPr/>
      <dgm:t>
        <a:bodyPr/>
        <a:lstStyle/>
        <a:p>
          <a:endParaRPr lang="en-US"/>
        </a:p>
      </dgm:t>
    </dgm:pt>
    <dgm:pt modelId="{6284EC8C-A645-48D0-B4F2-18EEAA6B4F0A}" type="pres">
      <dgm:prSet presAssocID="{336E0434-1760-453C-81CB-6BEA868DD5CF}" presName="sibTrans" presStyleCnt="0"/>
      <dgm:spPr/>
    </dgm:pt>
    <dgm:pt modelId="{69172F4F-60D8-455E-BAA6-7C11A126BCA8}" type="pres">
      <dgm:prSet presAssocID="{42DDCDDE-5A3E-41E2-A208-1FAB9068AAFA}" presName="compNode" presStyleCnt="0"/>
      <dgm:spPr/>
    </dgm:pt>
    <dgm:pt modelId="{75FD0E62-3281-42E8-AC54-528687563813}" type="pres">
      <dgm:prSet presAssocID="{42DDCDDE-5A3E-41E2-A208-1FAB9068AAFA}" presName="iconBgRect" presStyleLbl="bgShp" presStyleIdx="1" presStyleCnt="3"/>
      <dgm:spPr>
        <a:prstGeom prst="round2DiagRect">
          <a:avLst>
            <a:gd name="adj1" fmla="val 29727"/>
            <a:gd name="adj2" fmla="val 0"/>
          </a:avLst>
        </a:prstGeom>
      </dgm:spPr>
    </dgm:pt>
    <dgm:pt modelId="{CC2AC727-589D-44BB-A0A1-1E47814DEC40}" type="pres">
      <dgm:prSet presAssocID="{42DDCDDE-5A3E-41E2-A208-1FAB9068AAF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a:blipFill>
        <a:ln>
          <a:noFill/>
        </a:ln>
      </dgm:spPr>
      <dgm:extLst>
        <a:ext uri="{E40237B7-FDA0-4F09-8148-C483321AD2D9}">
          <dgm14:cNvPr xmlns:dgm14="http://schemas.microsoft.com/office/drawing/2010/diagram" id="0" name="" descr="Pencil outline"/>
        </a:ext>
      </dgm:extLst>
    </dgm:pt>
    <dgm:pt modelId="{570D667E-F462-4FE2-B225-8C49BB6E66DA}" type="pres">
      <dgm:prSet presAssocID="{42DDCDDE-5A3E-41E2-A208-1FAB9068AAFA}" presName="spaceRect" presStyleCnt="0"/>
      <dgm:spPr/>
    </dgm:pt>
    <dgm:pt modelId="{B6D7487E-E585-4C4B-8CB1-268CBE656635}" type="pres">
      <dgm:prSet presAssocID="{42DDCDDE-5A3E-41E2-A208-1FAB9068AAFA}" presName="textRect" presStyleLbl="revTx" presStyleIdx="1" presStyleCnt="3">
        <dgm:presLayoutVars>
          <dgm:chMax val="1"/>
          <dgm:chPref val="1"/>
        </dgm:presLayoutVars>
      </dgm:prSet>
      <dgm:spPr/>
      <dgm:t>
        <a:bodyPr/>
        <a:lstStyle/>
        <a:p>
          <a:endParaRPr lang="en-US"/>
        </a:p>
      </dgm:t>
    </dgm:pt>
    <dgm:pt modelId="{F2598EC5-3622-47DC-957C-B4C0691D7810}" type="pres">
      <dgm:prSet presAssocID="{6DD12F1F-3CC6-4968-B539-C65C4AD737D1}" presName="sibTrans" presStyleCnt="0"/>
      <dgm:spPr/>
    </dgm:pt>
    <dgm:pt modelId="{CD1DA1A5-20E3-4CF4-B74E-BF6117B2F72E}" type="pres">
      <dgm:prSet presAssocID="{BFAD60C3-BB9F-4479-B5C2-8B691F05DC86}" presName="compNode" presStyleCnt="0"/>
      <dgm:spPr/>
    </dgm:pt>
    <dgm:pt modelId="{9E08BE14-FA5F-4EDF-BC0D-5437BE5486EB}" type="pres">
      <dgm:prSet presAssocID="{BFAD60C3-BB9F-4479-B5C2-8B691F05DC86}" presName="iconBgRect" presStyleLbl="bgShp" presStyleIdx="2" presStyleCnt="3"/>
      <dgm:spPr>
        <a:prstGeom prst="round2DiagRect">
          <a:avLst>
            <a:gd name="adj1" fmla="val 29727"/>
            <a:gd name="adj2" fmla="val 0"/>
          </a:avLst>
        </a:prstGeom>
      </dgm:spPr>
    </dgm:pt>
    <dgm:pt modelId="{1E43391C-2A3A-4995-8747-8A7521F297E3}" type="pres">
      <dgm:prSet presAssocID="{BFAD60C3-BB9F-4479-B5C2-8B691F05DC86}" presName="iconRect" presStyleLbl="node1" presStyleIdx="2" presStyleCnt="3"/>
      <dgm:spPr>
        <a:blipFill>
          <a:blip xmlns:r="http://schemas.openxmlformats.org/officeDocument/2006/relationships" r:embed="rId5">
            <a:extLst>
              <a:ext uri="{96DAC541-7B7A-43D3-8B79-37D633B846F1}">
                <asvg:svgBlip xmlns:asvg="http://schemas.microsoft.com/office/drawing/2016/SVG/main" xmlns="" r:embed="rId6"/>
              </a:ext>
            </a:extLst>
          </a:blip>
          <a:srcRect/>
          <a:stretch>
            <a:fillRect/>
          </a:stretch>
        </a:blipFill>
        <a:ln>
          <a:noFill/>
        </a:ln>
      </dgm:spPr>
      <dgm:extLst>
        <a:ext uri="{E40237B7-FDA0-4F09-8148-C483321AD2D9}">
          <dgm14:cNvPr xmlns:dgm14="http://schemas.microsoft.com/office/drawing/2010/diagram" id="0" name="" descr="Present with solid fill"/>
        </a:ext>
      </dgm:extLst>
    </dgm:pt>
    <dgm:pt modelId="{CCB5BEBA-6449-405A-9A87-A362CFA9AC34}" type="pres">
      <dgm:prSet presAssocID="{BFAD60C3-BB9F-4479-B5C2-8B691F05DC86}" presName="spaceRect" presStyleCnt="0"/>
      <dgm:spPr/>
    </dgm:pt>
    <dgm:pt modelId="{B905A775-9F76-43C8-8083-7EF119BAD364}" type="pres">
      <dgm:prSet presAssocID="{BFAD60C3-BB9F-4479-B5C2-8B691F05DC86}" presName="textRect" presStyleLbl="revTx" presStyleIdx="2" presStyleCnt="3">
        <dgm:presLayoutVars>
          <dgm:chMax val="1"/>
          <dgm:chPref val="1"/>
        </dgm:presLayoutVars>
      </dgm:prSet>
      <dgm:spPr/>
      <dgm:t>
        <a:bodyPr/>
        <a:lstStyle/>
        <a:p>
          <a:endParaRPr lang="en-US"/>
        </a:p>
      </dgm:t>
    </dgm:pt>
  </dgm:ptLst>
  <dgm:cxnLst>
    <dgm:cxn modelId="{0DAB8437-7789-430D-BB37-9209D194B4DD}" srcId="{28C91F94-FC5D-4BF4-A3E6-8905DE54066A}" destId="{55DA9CEF-3ADB-4C3A-ABFC-4EB1E0634C85}" srcOrd="0" destOrd="0" parTransId="{CEBACD96-2BBF-4D1C-86C4-1C33876313EC}" sibTransId="{336E0434-1760-453C-81CB-6BEA868DD5CF}"/>
    <dgm:cxn modelId="{3E9806CE-5BF3-4808-B0BB-0F021D17EA57}" srcId="{28C91F94-FC5D-4BF4-A3E6-8905DE54066A}" destId="{42DDCDDE-5A3E-41E2-A208-1FAB9068AAFA}" srcOrd="1" destOrd="0" parTransId="{5537E86A-A727-4125-85B5-7B5305F15DBC}" sibTransId="{6DD12F1F-3CC6-4968-B539-C65C4AD737D1}"/>
    <dgm:cxn modelId="{B83FE814-1949-421F-AB89-5B0A0297C209}" type="presOf" srcId="{42DDCDDE-5A3E-41E2-A208-1FAB9068AAFA}" destId="{B6D7487E-E585-4C4B-8CB1-268CBE656635}" srcOrd="0" destOrd="0" presId="urn:microsoft.com/office/officeart/2018/5/layout/IconLeafLabelList"/>
    <dgm:cxn modelId="{CE25AB85-7BFA-4F9B-AC4C-8AEF2E3BAA07}" type="presOf" srcId="{55DA9CEF-3ADB-4C3A-ABFC-4EB1E0634C85}" destId="{96259514-CE2A-42ED-9856-9C4BFD85B372}" srcOrd="0" destOrd="0" presId="urn:microsoft.com/office/officeart/2018/5/layout/IconLeafLabelList"/>
    <dgm:cxn modelId="{9AD14E5B-D5A5-46DA-85AD-3229DA6E461D}" type="presOf" srcId="{BFAD60C3-BB9F-4479-B5C2-8B691F05DC86}" destId="{B905A775-9F76-43C8-8083-7EF119BAD364}" srcOrd="0" destOrd="0" presId="urn:microsoft.com/office/officeart/2018/5/layout/IconLeafLabelList"/>
    <dgm:cxn modelId="{17778177-0493-4B8B-B807-CDFA0AB4A36F}" srcId="{28C91F94-FC5D-4BF4-A3E6-8905DE54066A}" destId="{BFAD60C3-BB9F-4479-B5C2-8B691F05DC86}" srcOrd="2" destOrd="0" parTransId="{30F8EB4A-EA1C-4B85-A01E-0BD31F0A85A9}" sibTransId="{49281B65-8E02-4A09-9004-7BFC2E907954}"/>
    <dgm:cxn modelId="{A0EC377F-6FC7-4806-AD54-56738AE33BA8}" type="presOf" srcId="{28C91F94-FC5D-4BF4-A3E6-8905DE54066A}" destId="{46FDFF48-BA2B-4DD0-92B6-2775F5FD4A85}" srcOrd="0" destOrd="0" presId="urn:microsoft.com/office/officeart/2018/5/layout/IconLeafLabelList"/>
    <dgm:cxn modelId="{A751E4B4-D966-495E-A148-5687C7FD1978}" type="presParOf" srcId="{46FDFF48-BA2B-4DD0-92B6-2775F5FD4A85}" destId="{86151E58-349B-430F-985E-50FF597C7AB4}" srcOrd="0" destOrd="0" presId="urn:microsoft.com/office/officeart/2018/5/layout/IconLeafLabelList"/>
    <dgm:cxn modelId="{A88799DE-D1F1-4B9B-A3FE-18D358E57A78}" type="presParOf" srcId="{86151E58-349B-430F-985E-50FF597C7AB4}" destId="{60989BD2-5E2D-4C31-B4E4-A9355C073F34}" srcOrd="0" destOrd="0" presId="urn:microsoft.com/office/officeart/2018/5/layout/IconLeafLabelList"/>
    <dgm:cxn modelId="{0A67C33E-8D00-46CF-93F1-5B6533915DA5}" type="presParOf" srcId="{86151E58-349B-430F-985E-50FF597C7AB4}" destId="{30BD85E7-BB16-48D1-9859-6E79D9C4C1EE}" srcOrd="1" destOrd="0" presId="urn:microsoft.com/office/officeart/2018/5/layout/IconLeafLabelList"/>
    <dgm:cxn modelId="{0A69D0DE-6A66-4D99-A7A0-367F836F315A}" type="presParOf" srcId="{86151E58-349B-430F-985E-50FF597C7AB4}" destId="{F21F4161-BD5C-4BBD-AADE-4BC0996315CF}" srcOrd="2" destOrd="0" presId="urn:microsoft.com/office/officeart/2018/5/layout/IconLeafLabelList"/>
    <dgm:cxn modelId="{8F35AA9D-575C-4A06-91AC-9AADB3122531}" type="presParOf" srcId="{86151E58-349B-430F-985E-50FF597C7AB4}" destId="{96259514-CE2A-42ED-9856-9C4BFD85B372}" srcOrd="3" destOrd="0" presId="urn:microsoft.com/office/officeart/2018/5/layout/IconLeafLabelList"/>
    <dgm:cxn modelId="{8C801D1F-3295-4911-AFFE-50298E7A0E4B}" type="presParOf" srcId="{46FDFF48-BA2B-4DD0-92B6-2775F5FD4A85}" destId="{6284EC8C-A645-48D0-B4F2-18EEAA6B4F0A}" srcOrd="1" destOrd="0" presId="urn:microsoft.com/office/officeart/2018/5/layout/IconLeafLabelList"/>
    <dgm:cxn modelId="{E2F3CA1B-216B-4B7F-837B-C56C4866F53F}" type="presParOf" srcId="{46FDFF48-BA2B-4DD0-92B6-2775F5FD4A85}" destId="{69172F4F-60D8-455E-BAA6-7C11A126BCA8}" srcOrd="2" destOrd="0" presId="urn:microsoft.com/office/officeart/2018/5/layout/IconLeafLabelList"/>
    <dgm:cxn modelId="{1BBA47C3-8123-40BF-96C7-6BF6EEA86F44}" type="presParOf" srcId="{69172F4F-60D8-455E-BAA6-7C11A126BCA8}" destId="{75FD0E62-3281-42E8-AC54-528687563813}" srcOrd="0" destOrd="0" presId="urn:microsoft.com/office/officeart/2018/5/layout/IconLeafLabelList"/>
    <dgm:cxn modelId="{8438BB6B-2F93-4F41-BE53-5667B504E7D6}" type="presParOf" srcId="{69172F4F-60D8-455E-BAA6-7C11A126BCA8}" destId="{CC2AC727-589D-44BB-A0A1-1E47814DEC40}" srcOrd="1" destOrd="0" presId="urn:microsoft.com/office/officeart/2018/5/layout/IconLeafLabelList"/>
    <dgm:cxn modelId="{6A515750-9EA8-42DB-8B10-BE10059D1EF2}" type="presParOf" srcId="{69172F4F-60D8-455E-BAA6-7C11A126BCA8}" destId="{570D667E-F462-4FE2-B225-8C49BB6E66DA}" srcOrd="2" destOrd="0" presId="urn:microsoft.com/office/officeart/2018/5/layout/IconLeafLabelList"/>
    <dgm:cxn modelId="{422B503C-EF04-4133-9188-85C8FEEF83DB}" type="presParOf" srcId="{69172F4F-60D8-455E-BAA6-7C11A126BCA8}" destId="{B6D7487E-E585-4C4B-8CB1-268CBE656635}" srcOrd="3" destOrd="0" presId="urn:microsoft.com/office/officeart/2018/5/layout/IconLeafLabelList"/>
    <dgm:cxn modelId="{D2964F8D-96A8-4163-A648-83C27A5AA6B3}" type="presParOf" srcId="{46FDFF48-BA2B-4DD0-92B6-2775F5FD4A85}" destId="{F2598EC5-3622-47DC-957C-B4C0691D7810}" srcOrd="3" destOrd="0" presId="urn:microsoft.com/office/officeart/2018/5/layout/IconLeafLabelList"/>
    <dgm:cxn modelId="{3E86C5AD-DD11-4530-81BB-64099325AA4B}" type="presParOf" srcId="{46FDFF48-BA2B-4DD0-92B6-2775F5FD4A85}" destId="{CD1DA1A5-20E3-4CF4-B74E-BF6117B2F72E}" srcOrd="4" destOrd="0" presId="urn:microsoft.com/office/officeart/2018/5/layout/IconLeafLabelList"/>
    <dgm:cxn modelId="{E8A745C2-1E90-4624-858A-77E316E141CE}" type="presParOf" srcId="{CD1DA1A5-20E3-4CF4-B74E-BF6117B2F72E}" destId="{9E08BE14-FA5F-4EDF-BC0D-5437BE5486EB}" srcOrd="0" destOrd="0" presId="urn:microsoft.com/office/officeart/2018/5/layout/IconLeafLabelList"/>
    <dgm:cxn modelId="{D30E04C5-9E14-4B4A-A519-2661CEFA5ABF}" type="presParOf" srcId="{CD1DA1A5-20E3-4CF4-B74E-BF6117B2F72E}" destId="{1E43391C-2A3A-4995-8747-8A7521F297E3}" srcOrd="1" destOrd="0" presId="urn:microsoft.com/office/officeart/2018/5/layout/IconLeafLabelList"/>
    <dgm:cxn modelId="{7E96CD7E-0FB1-460A-AE61-6BE1038B2ECD}" type="presParOf" srcId="{CD1DA1A5-20E3-4CF4-B74E-BF6117B2F72E}" destId="{CCB5BEBA-6449-405A-9A87-A362CFA9AC34}" srcOrd="2" destOrd="0" presId="urn:microsoft.com/office/officeart/2018/5/layout/IconLeafLabelList"/>
    <dgm:cxn modelId="{E65D1D49-54B4-4A3D-B264-5E2DC2325639}" type="presParOf" srcId="{CD1DA1A5-20E3-4CF4-B74E-BF6117B2F72E}" destId="{B905A775-9F76-43C8-8083-7EF119BAD364}" srcOrd="3" destOrd="0" presId="urn:microsoft.com/office/officeart/2018/5/layout/IconLeaf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370D65A-7A5B-4690-AB93-B1331B019E9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6AEF488-95A6-4460-83F4-4CA08C63967F}">
      <dgm:prSet/>
      <dgm:spPr/>
      <dgm:t>
        <a:bodyPr/>
        <a:lstStyle/>
        <a:p>
          <a:r>
            <a:rPr lang="en-US"/>
            <a:t>Public comment period ended August 5, 2022</a:t>
          </a:r>
        </a:p>
      </dgm:t>
    </dgm:pt>
    <dgm:pt modelId="{108E27D9-2BBF-4389-8EE9-8323EEE53F50}" type="parTrans" cxnId="{2B65906D-029F-486B-9A31-8AD52758379E}">
      <dgm:prSet/>
      <dgm:spPr/>
      <dgm:t>
        <a:bodyPr/>
        <a:lstStyle/>
        <a:p>
          <a:endParaRPr lang="en-US"/>
        </a:p>
      </dgm:t>
    </dgm:pt>
    <dgm:pt modelId="{D8BA6B9A-5D3E-4818-BF3D-78FE6636F023}" type="sibTrans" cxnId="{2B65906D-029F-486B-9A31-8AD52758379E}">
      <dgm:prSet/>
      <dgm:spPr/>
      <dgm:t>
        <a:bodyPr/>
        <a:lstStyle/>
        <a:p>
          <a:endParaRPr lang="en-US"/>
        </a:p>
      </dgm:t>
    </dgm:pt>
    <dgm:pt modelId="{B26C2253-0BCA-4328-BE2A-7D9891BCF4A0}">
      <dgm:prSet/>
      <dgm:spPr/>
      <dgm:t>
        <a:bodyPr/>
        <a:lstStyle/>
        <a:p>
          <a:r>
            <a:rPr lang="en-US" dirty="0"/>
            <a:t>Rule finalized in first half of 2023</a:t>
          </a:r>
        </a:p>
      </dgm:t>
    </dgm:pt>
    <dgm:pt modelId="{1F52BE66-DC67-46F4-8FF1-ED8297A3CFE6}" type="parTrans" cxnId="{156A44FA-753A-47B9-A9AA-73E901E5249E}">
      <dgm:prSet/>
      <dgm:spPr/>
      <dgm:t>
        <a:bodyPr/>
        <a:lstStyle/>
        <a:p>
          <a:endParaRPr lang="en-US"/>
        </a:p>
      </dgm:t>
    </dgm:pt>
    <dgm:pt modelId="{BBB4135D-E098-4C19-92FF-B19DEFF70FDD}" type="sibTrans" cxnId="{156A44FA-753A-47B9-A9AA-73E901E5249E}">
      <dgm:prSet/>
      <dgm:spPr/>
      <dgm:t>
        <a:bodyPr/>
        <a:lstStyle/>
        <a:p>
          <a:endParaRPr lang="en-US"/>
        </a:p>
      </dgm:t>
    </dgm:pt>
    <dgm:pt modelId="{6F8EAEA6-CC9B-445E-9ECC-B5255CF5F6AB}">
      <dgm:prSet/>
      <dgm:spPr/>
      <dgm:t>
        <a:bodyPr/>
        <a:lstStyle/>
        <a:p>
          <a:r>
            <a:rPr lang="en-US"/>
            <a:t>Go into effect within 1-2 years</a:t>
          </a:r>
        </a:p>
      </dgm:t>
    </dgm:pt>
    <dgm:pt modelId="{1C7AC3E0-4129-4B09-BF14-CD73E27C1E2A}" type="parTrans" cxnId="{154AAFB3-90E3-4DCA-9EC3-48C20377F841}">
      <dgm:prSet/>
      <dgm:spPr/>
      <dgm:t>
        <a:bodyPr/>
        <a:lstStyle/>
        <a:p>
          <a:endParaRPr lang="en-US"/>
        </a:p>
      </dgm:t>
    </dgm:pt>
    <dgm:pt modelId="{96EA25D4-7437-43E6-ABC9-2EB77D7BA0C9}" type="sibTrans" cxnId="{154AAFB3-90E3-4DCA-9EC3-48C20377F841}">
      <dgm:prSet/>
      <dgm:spPr/>
      <dgm:t>
        <a:bodyPr/>
        <a:lstStyle/>
        <a:p>
          <a:endParaRPr lang="en-US"/>
        </a:p>
      </dgm:t>
    </dgm:pt>
    <dgm:pt modelId="{B5847767-FAF0-44E0-87AC-3DF945152E63}">
      <dgm:prSet/>
      <dgm:spPr/>
      <dgm:t>
        <a:bodyPr/>
        <a:lstStyle/>
        <a:p>
          <a:r>
            <a:rPr lang="en-US"/>
            <a:t>NACEDA to prioritize working with regulators to implement</a:t>
          </a:r>
        </a:p>
      </dgm:t>
    </dgm:pt>
    <dgm:pt modelId="{11ED3713-2C0E-4213-8060-57F0AC97BAD7}" type="parTrans" cxnId="{D830B264-5E48-4304-ABB1-2DB5409C6DA5}">
      <dgm:prSet/>
      <dgm:spPr/>
      <dgm:t>
        <a:bodyPr/>
        <a:lstStyle/>
        <a:p>
          <a:endParaRPr lang="en-US"/>
        </a:p>
      </dgm:t>
    </dgm:pt>
    <dgm:pt modelId="{AE74FCC5-67BD-45ED-9603-C22466FBAC14}" type="sibTrans" cxnId="{D830B264-5E48-4304-ABB1-2DB5409C6DA5}">
      <dgm:prSet/>
      <dgm:spPr/>
      <dgm:t>
        <a:bodyPr/>
        <a:lstStyle/>
        <a:p>
          <a:endParaRPr lang="en-US"/>
        </a:p>
      </dgm:t>
    </dgm:pt>
    <dgm:pt modelId="{31B68831-B178-D242-ACFC-5854831C018D}" type="pres">
      <dgm:prSet presAssocID="{5370D65A-7A5B-4690-AB93-B1331B019E9B}" presName="linear" presStyleCnt="0">
        <dgm:presLayoutVars>
          <dgm:animLvl val="lvl"/>
          <dgm:resizeHandles val="exact"/>
        </dgm:presLayoutVars>
      </dgm:prSet>
      <dgm:spPr/>
      <dgm:t>
        <a:bodyPr/>
        <a:lstStyle/>
        <a:p>
          <a:endParaRPr lang="en-US"/>
        </a:p>
      </dgm:t>
    </dgm:pt>
    <dgm:pt modelId="{59956732-F06C-CF4D-8432-4128B0D17121}" type="pres">
      <dgm:prSet presAssocID="{F6AEF488-95A6-4460-83F4-4CA08C63967F}" presName="parentText" presStyleLbl="node1" presStyleIdx="0" presStyleCnt="4">
        <dgm:presLayoutVars>
          <dgm:chMax val="0"/>
          <dgm:bulletEnabled val="1"/>
        </dgm:presLayoutVars>
      </dgm:prSet>
      <dgm:spPr/>
      <dgm:t>
        <a:bodyPr/>
        <a:lstStyle/>
        <a:p>
          <a:endParaRPr lang="en-US"/>
        </a:p>
      </dgm:t>
    </dgm:pt>
    <dgm:pt modelId="{832CE691-6424-614B-82DF-5AAFE61756CB}" type="pres">
      <dgm:prSet presAssocID="{D8BA6B9A-5D3E-4818-BF3D-78FE6636F023}" presName="spacer" presStyleCnt="0"/>
      <dgm:spPr/>
    </dgm:pt>
    <dgm:pt modelId="{94A03CB0-4399-0A4E-9E40-E284CF231FD6}" type="pres">
      <dgm:prSet presAssocID="{B26C2253-0BCA-4328-BE2A-7D9891BCF4A0}" presName="parentText" presStyleLbl="node1" presStyleIdx="1" presStyleCnt="4">
        <dgm:presLayoutVars>
          <dgm:chMax val="0"/>
          <dgm:bulletEnabled val="1"/>
        </dgm:presLayoutVars>
      </dgm:prSet>
      <dgm:spPr/>
      <dgm:t>
        <a:bodyPr/>
        <a:lstStyle/>
        <a:p>
          <a:endParaRPr lang="en-US"/>
        </a:p>
      </dgm:t>
    </dgm:pt>
    <dgm:pt modelId="{A7C8705E-004E-284E-8CA6-679C3A02B37E}" type="pres">
      <dgm:prSet presAssocID="{BBB4135D-E098-4C19-92FF-B19DEFF70FDD}" presName="spacer" presStyleCnt="0"/>
      <dgm:spPr/>
    </dgm:pt>
    <dgm:pt modelId="{DBB79984-5812-B943-A3D6-F0963F749C33}" type="pres">
      <dgm:prSet presAssocID="{6F8EAEA6-CC9B-445E-9ECC-B5255CF5F6AB}" presName="parentText" presStyleLbl="node1" presStyleIdx="2" presStyleCnt="4">
        <dgm:presLayoutVars>
          <dgm:chMax val="0"/>
          <dgm:bulletEnabled val="1"/>
        </dgm:presLayoutVars>
      </dgm:prSet>
      <dgm:spPr/>
      <dgm:t>
        <a:bodyPr/>
        <a:lstStyle/>
        <a:p>
          <a:endParaRPr lang="en-US"/>
        </a:p>
      </dgm:t>
    </dgm:pt>
    <dgm:pt modelId="{A46ABAC1-5286-964B-9598-AC5235CF1838}" type="pres">
      <dgm:prSet presAssocID="{96EA25D4-7437-43E6-ABC9-2EB77D7BA0C9}" presName="spacer" presStyleCnt="0"/>
      <dgm:spPr/>
    </dgm:pt>
    <dgm:pt modelId="{C7DB5C87-93BB-734A-8BAD-929A9E3B5E45}" type="pres">
      <dgm:prSet presAssocID="{B5847767-FAF0-44E0-87AC-3DF945152E63}" presName="parentText" presStyleLbl="node1" presStyleIdx="3" presStyleCnt="4">
        <dgm:presLayoutVars>
          <dgm:chMax val="0"/>
          <dgm:bulletEnabled val="1"/>
        </dgm:presLayoutVars>
      </dgm:prSet>
      <dgm:spPr/>
      <dgm:t>
        <a:bodyPr/>
        <a:lstStyle/>
        <a:p>
          <a:endParaRPr lang="en-US"/>
        </a:p>
      </dgm:t>
    </dgm:pt>
  </dgm:ptLst>
  <dgm:cxnLst>
    <dgm:cxn modelId="{D830B264-5E48-4304-ABB1-2DB5409C6DA5}" srcId="{5370D65A-7A5B-4690-AB93-B1331B019E9B}" destId="{B5847767-FAF0-44E0-87AC-3DF945152E63}" srcOrd="3" destOrd="0" parTransId="{11ED3713-2C0E-4213-8060-57F0AC97BAD7}" sibTransId="{AE74FCC5-67BD-45ED-9603-C22466FBAC14}"/>
    <dgm:cxn modelId="{36B1778D-A0AD-914E-B65A-CE6A73BED73C}" type="presOf" srcId="{5370D65A-7A5B-4690-AB93-B1331B019E9B}" destId="{31B68831-B178-D242-ACFC-5854831C018D}" srcOrd="0" destOrd="0" presId="urn:microsoft.com/office/officeart/2005/8/layout/vList2"/>
    <dgm:cxn modelId="{154AAFB3-90E3-4DCA-9EC3-48C20377F841}" srcId="{5370D65A-7A5B-4690-AB93-B1331B019E9B}" destId="{6F8EAEA6-CC9B-445E-9ECC-B5255CF5F6AB}" srcOrd="2" destOrd="0" parTransId="{1C7AC3E0-4129-4B09-BF14-CD73E27C1E2A}" sibTransId="{96EA25D4-7437-43E6-ABC9-2EB77D7BA0C9}"/>
    <dgm:cxn modelId="{43BD6001-5DCD-A04A-AECB-41B72D080C96}" type="presOf" srcId="{F6AEF488-95A6-4460-83F4-4CA08C63967F}" destId="{59956732-F06C-CF4D-8432-4128B0D17121}" srcOrd="0" destOrd="0" presId="urn:microsoft.com/office/officeart/2005/8/layout/vList2"/>
    <dgm:cxn modelId="{BDF1D88B-549B-5C48-8B24-6A7620DDCD0F}" type="presOf" srcId="{6F8EAEA6-CC9B-445E-9ECC-B5255CF5F6AB}" destId="{DBB79984-5812-B943-A3D6-F0963F749C33}" srcOrd="0" destOrd="0" presId="urn:microsoft.com/office/officeart/2005/8/layout/vList2"/>
    <dgm:cxn modelId="{2B65906D-029F-486B-9A31-8AD52758379E}" srcId="{5370D65A-7A5B-4690-AB93-B1331B019E9B}" destId="{F6AEF488-95A6-4460-83F4-4CA08C63967F}" srcOrd="0" destOrd="0" parTransId="{108E27D9-2BBF-4389-8EE9-8323EEE53F50}" sibTransId="{D8BA6B9A-5D3E-4818-BF3D-78FE6636F023}"/>
    <dgm:cxn modelId="{156A44FA-753A-47B9-A9AA-73E901E5249E}" srcId="{5370D65A-7A5B-4690-AB93-B1331B019E9B}" destId="{B26C2253-0BCA-4328-BE2A-7D9891BCF4A0}" srcOrd="1" destOrd="0" parTransId="{1F52BE66-DC67-46F4-8FF1-ED8297A3CFE6}" sibTransId="{BBB4135D-E098-4C19-92FF-B19DEFF70FDD}"/>
    <dgm:cxn modelId="{05880501-A5BB-A74F-B0F9-CF98741306A3}" type="presOf" srcId="{B26C2253-0BCA-4328-BE2A-7D9891BCF4A0}" destId="{94A03CB0-4399-0A4E-9E40-E284CF231FD6}" srcOrd="0" destOrd="0" presId="urn:microsoft.com/office/officeart/2005/8/layout/vList2"/>
    <dgm:cxn modelId="{92F38277-18E8-CE41-8AF2-C3ED1710B068}" type="presOf" srcId="{B5847767-FAF0-44E0-87AC-3DF945152E63}" destId="{C7DB5C87-93BB-734A-8BAD-929A9E3B5E45}" srcOrd="0" destOrd="0" presId="urn:microsoft.com/office/officeart/2005/8/layout/vList2"/>
    <dgm:cxn modelId="{92F1A532-DD0E-6649-83E7-530EE35B44DD}" type="presParOf" srcId="{31B68831-B178-D242-ACFC-5854831C018D}" destId="{59956732-F06C-CF4D-8432-4128B0D17121}" srcOrd="0" destOrd="0" presId="urn:microsoft.com/office/officeart/2005/8/layout/vList2"/>
    <dgm:cxn modelId="{6686B791-9D78-FD47-8D6A-7204DE7E3705}" type="presParOf" srcId="{31B68831-B178-D242-ACFC-5854831C018D}" destId="{832CE691-6424-614B-82DF-5AAFE61756CB}" srcOrd="1" destOrd="0" presId="urn:microsoft.com/office/officeart/2005/8/layout/vList2"/>
    <dgm:cxn modelId="{0BA37590-7E15-EC4E-B732-0FBED64F7C9B}" type="presParOf" srcId="{31B68831-B178-D242-ACFC-5854831C018D}" destId="{94A03CB0-4399-0A4E-9E40-E284CF231FD6}" srcOrd="2" destOrd="0" presId="urn:microsoft.com/office/officeart/2005/8/layout/vList2"/>
    <dgm:cxn modelId="{84918303-71BC-AE42-B917-51FDD00E8B37}" type="presParOf" srcId="{31B68831-B178-D242-ACFC-5854831C018D}" destId="{A7C8705E-004E-284E-8CA6-679C3A02B37E}" srcOrd="3" destOrd="0" presId="urn:microsoft.com/office/officeart/2005/8/layout/vList2"/>
    <dgm:cxn modelId="{5D2D4E67-89CC-3C4A-8A25-1105E568A993}" type="presParOf" srcId="{31B68831-B178-D242-ACFC-5854831C018D}" destId="{DBB79984-5812-B943-A3D6-F0963F749C33}" srcOrd="4" destOrd="0" presId="urn:microsoft.com/office/officeart/2005/8/layout/vList2"/>
    <dgm:cxn modelId="{E2F5B450-10AA-214A-A50A-AA5216C75E4B}" type="presParOf" srcId="{31B68831-B178-D242-ACFC-5854831C018D}" destId="{A46ABAC1-5286-964B-9598-AC5235CF1838}" srcOrd="5" destOrd="0" presId="urn:microsoft.com/office/officeart/2005/8/layout/vList2"/>
    <dgm:cxn modelId="{C96848E9-DD59-7C4F-BD70-6F50462D331A}" type="presParOf" srcId="{31B68831-B178-D242-ACFC-5854831C018D}" destId="{C7DB5C87-93BB-734A-8BAD-929A9E3B5E45}"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8C91F94-FC5D-4BF4-A3E6-8905DE54066A}" type="doc">
      <dgm:prSet loTypeId="urn:microsoft.com/office/officeart/2018/5/layout/IconLeafLabelList" loCatId="icon" qsTypeId="urn:microsoft.com/office/officeart/2005/8/quickstyle/simple1" qsCatId="simple" csTypeId="urn:microsoft.com/office/officeart/2005/8/colors/accent2_2" csCatId="accent2" phldr="1"/>
      <dgm:spPr/>
      <dgm:t>
        <a:bodyPr/>
        <a:lstStyle/>
        <a:p>
          <a:endParaRPr lang="en-US"/>
        </a:p>
      </dgm:t>
    </dgm:pt>
    <dgm:pt modelId="{55DA9CEF-3ADB-4C3A-ABFC-4EB1E0634C85}">
      <dgm:prSet custT="1"/>
      <dgm:spPr/>
      <dgm:t>
        <a:bodyPr/>
        <a:lstStyle/>
        <a:p>
          <a:pPr>
            <a:defRPr cap="all"/>
          </a:pPr>
          <a:r>
            <a:rPr lang="en-US" sz="2400" b="1" dirty="0">
              <a:solidFill>
                <a:schemeClr val="tx2"/>
              </a:solidFill>
            </a:rPr>
            <a:t>FY 2023 Budget</a:t>
          </a:r>
          <a:br>
            <a:rPr lang="en-US" sz="2400" b="1" dirty="0">
              <a:solidFill>
                <a:schemeClr val="tx2"/>
              </a:solidFill>
            </a:rPr>
          </a:br>
          <a:endParaRPr lang="en-US" sz="1400" dirty="0">
            <a:solidFill>
              <a:schemeClr val="tx2"/>
            </a:solidFill>
          </a:endParaRPr>
        </a:p>
      </dgm:t>
    </dgm:pt>
    <dgm:pt modelId="{CEBACD96-2BBF-4D1C-86C4-1C33876313EC}" type="parTrans" cxnId="{0DAB8437-7789-430D-BB37-9209D194B4DD}">
      <dgm:prSet/>
      <dgm:spPr/>
      <dgm:t>
        <a:bodyPr/>
        <a:lstStyle/>
        <a:p>
          <a:endParaRPr lang="en-US"/>
        </a:p>
      </dgm:t>
    </dgm:pt>
    <dgm:pt modelId="{336E0434-1760-453C-81CB-6BEA868DD5CF}" type="sibTrans" cxnId="{0DAB8437-7789-430D-BB37-9209D194B4DD}">
      <dgm:prSet/>
      <dgm:spPr/>
      <dgm:t>
        <a:bodyPr/>
        <a:lstStyle/>
        <a:p>
          <a:endParaRPr lang="en-US"/>
        </a:p>
      </dgm:t>
    </dgm:pt>
    <dgm:pt modelId="{42DDCDDE-5A3E-41E2-A208-1FAB9068AAFA}">
      <dgm:prSet custT="1"/>
      <dgm:spPr/>
      <dgm:t>
        <a:bodyPr/>
        <a:lstStyle/>
        <a:p>
          <a:pPr>
            <a:defRPr cap="all"/>
          </a:pPr>
          <a:r>
            <a:rPr lang="en-US" sz="2400" b="1" dirty="0">
              <a:solidFill>
                <a:schemeClr val="tx2"/>
              </a:solidFill>
            </a:rPr>
            <a:t>Changes to existing programs and regulations</a:t>
          </a:r>
          <a:br>
            <a:rPr lang="en-US" sz="2400" b="1" dirty="0">
              <a:solidFill>
                <a:schemeClr val="tx2"/>
              </a:solidFill>
            </a:rPr>
          </a:br>
          <a:endParaRPr lang="en-US" sz="2400" dirty="0">
            <a:solidFill>
              <a:schemeClr val="tx2"/>
            </a:solidFill>
          </a:endParaRPr>
        </a:p>
      </dgm:t>
    </dgm:pt>
    <dgm:pt modelId="{5537E86A-A727-4125-85B5-7B5305F15DBC}" type="parTrans" cxnId="{3E9806CE-5BF3-4808-B0BB-0F021D17EA57}">
      <dgm:prSet/>
      <dgm:spPr/>
      <dgm:t>
        <a:bodyPr/>
        <a:lstStyle/>
        <a:p>
          <a:endParaRPr lang="en-US"/>
        </a:p>
      </dgm:t>
    </dgm:pt>
    <dgm:pt modelId="{6DD12F1F-3CC6-4968-B539-C65C4AD737D1}" type="sibTrans" cxnId="{3E9806CE-5BF3-4808-B0BB-0F021D17EA57}">
      <dgm:prSet/>
      <dgm:spPr/>
      <dgm:t>
        <a:bodyPr/>
        <a:lstStyle/>
        <a:p>
          <a:endParaRPr lang="en-US"/>
        </a:p>
      </dgm:t>
    </dgm:pt>
    <dgm:pt modelId="{BFAD60C3-BB9F-4479-B5C2-8B691F05DC86}">
      <dgm:prSet custT="1"/>
      <dgm:spPr/>
      <dgm:t>
        <a:bodyPr/>
        <a:lstStyle/>
        <a:p>
          <a:pPr>
            <a:defRPr cap="all"/>
          </a:pPr>
          <a:r>
            <a:rPr lang="en-US" sz="2400" b="1" dirty="0">
              <a:solidFill>
                <a:schemeClr val="tx2"/>
              </a:solidFill>
            </a:rPr>
            <a:t>New programs</a:t>
          </a:r>
          <a:endParaRPr lang="en-US" sz="2400" dirty="0">
            <a:solidFill>
              <a:schemeClr val="tx2"/>
            </a:solidFill>
          </a:endParaRPr>
        </a:p>
      </dgm:t>
    </dgm:pt>
    <dgm:pt modelId="{30F8EB4A-EA1C-4B85-A01E-0BD31F0A85A9}" type="parTrans" cxnId="{17778177-0493-4B8B-B807-CDFA0AB4A36F}">
      <dgm:prSet/>
      <dgm:spPr/>
      <dgm:t>
        <a:bodyPr/>
        <a:lstStyle/>
        <a:p>
          <a:endParaRPr lang="en-US"/>
        </a:p>
      </dgm:t>
    </dgm:pt>
    <dgm:pt modelId="{49281B65-8E02-4A09-9004-7BFC2E907954}" type="sibTrans" cxnId="{17778177-0493-4B8B-B807-CDFA0AB4A36F}">
      <dgm:prSet/>
      <dgm:spPr/>
      <dgm:t>
        <a:bodyPr/>
        <a:lstStyle/>
        <a:p>
          <a:endParaRPr lang="en-US"/>
        </a:p>
      </dgm:t>
    </dgm:pt>
    <dgm:pt modelId="{46FDFF48-BA2B-4DD0-92B6-2775F5FD4A85}" type="pres">
      <dgm:prSet presAssocID="{28C91F94-FC5D-4BF4-A3E6-8905DE54066A}" presName="root" presStyleCnt="0">
        <dgm:presLayoutVars>
          <dgm:dir/>
          <dgm:resizeHandles val="exact"/>
        </dgm:presLayoutVars>
      </dgm:prSet>
      <dgm:spPr/>
      <dgm:t>
        <a:bodyPr/>
        <a:lstStyle/>
        <a:p>
          <a:endParaRPr lang="en-US"/>
        </a:p>
      </dgm:t>
    </dgm:pt>
    <dgm:pt modelId="{86151E58-349B-430F-985E-50FF597C7AB4}" type="pres">
      <dgm:prSet presAssocID="{55DA9CEF-3ADB-4C3A-ABFC-4EB1E0634C85}" presName="compNode" presStyleCnt="0"/>
      <dgm:spPr/>
    </dgm:pt>
    <dgm:pt modelId="{60989BD2-5E2D-4C31-B4E4-A9355C073F34}" type="pres">
      <dgm:prSet presAssocID="{55DA9CEF-3ADB-4C3A-ABFC-4EB1E0634C85}" presName="iconBgRect" presStyleLbl="bgShp" presStyleIdx="0" presStyleCnt="3"/>
      <dgm:spPr>
        <a:prstGeom prst="round2DiagRect">
          <a:avLst>
            <a:gd name="adj1" fmla="val 29727"/>
            <a:gd name="adj2" fmla="val 0"/>
          </a:avLst>
        </a:prstGeom>
      </dgm:spPr>
    </dgm:pt>
    <dgm:pt modelId="{30BD85E7-BB16-48D1-9859-6E79D9C4C1EE}" type="pres">
      <dgm:prSet presAssocID="{55DA9CEF-3ADB-4C3A-ABFC-4EB1E0634C85}"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Coins"/>
        </a:ext>
      </dgm:extLst>
    </dgm:pt>
    <dgm:pt modelId="{F21F4161-BD5C-4BBD-AADE-4BC0996315CF}" type="pres">
      <dgm:prSet presAssocID="{55DA9CEF-3ADB-4C3A-ABFC-4EB1E0634C85}" presName="spaceRect" presStyleCnt="0"/>
      <dgm:spPr/>
    </dgm:pt>
    <dgm:pt modelId="{96259514-CE2A-42ED-9856-9C4BFD85B372}" type="pres">
      <dgm:prSet presAssocID="{55DA9CEF-3ADB-4C3A-ABFC-4EB1E0634C85}" presName="textRect" presStyleLbl="revTx" presStyleIdx="0" presStyleCnt="3">
        <dgm:presLayoutVars>
          <dgm:chMax val="1"/>
          <dgm:chPref val="1"/>
        </dgm:presLayoutVars>
      </dgm:prSet>
      <dgm:spPr/>
      <dgm:t>
        <a:bodyPr/>
        <a:lstStyle/>
        <a:p>
          <a:endParaRPr lang="en-US"/>
        </a:p>
      </dgm:t>
    </dgm:pt>
    <dgm:pt modelId="{6284EC8C-A645-48D0-B4F2-18EEAA6B4F0A}" type="pres">
      <dgm:prSet presAssocID="{336E0434-1760-453C-81CB-6BEA868DD5CF}" presName="sibTrans" presStyleCnt="0"/>
      <dgm:spPr/>
    </dgm:pt>
    <dgm:pt modelId="{69172F4F-60D8-455E-BAA6-7C11A126BCA8}" type="pres">
      <dgm:prSet presAssocID="{42DDCDDE-5A3E-41E2-A208-1FAB9068AAFA}" presName="compNode" presStyleCnt="0"/>
      <dgm:spPr/>
    </dgm:pt>
    <dgm:pt modelId="{75FD0E62-3281-42E8-AC54-528687563813}" type="pres">
      <dgm:prSet presAssocID="{42DDCDDE-5A3E-41E2-A208-1FAB9068AAFA}" presName="iconBgRect" presStyleLbl="bgShp" presStyleIdx="1" presStyleCnt="3"/>
      <dgm:spPr>
        <a:prstGeom prst="round2DiagRect">
          <a:avLst>
            <a:gd name="adj1" fmla="val 29727"/>
            <a:gd name="adj2" fmla="val 0"/>
          </a:avLst>
        </a:prstGeom>
      </dgm:spPr>
    </dgm:pt>
    <dgm:pt modelId="{CC2AC727-589D-44BB-A0A1-1E47814DEC40}" type="pres">
      <dgm:prSet presAssocID="{42DDCDDE-5A3E-41E2-A208-1FAB9068AAF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a:blipFill>
        <a:ln>
          <a:noFill/>
        </a:ln>
      </dgm:spPr>
      <dgm:extLst>
        <a:ext uri="{E40237B7-FDA0-4F09-8148-C483321AD2D9}">
          <dgm14:cNvPr xmlns:dgm14="http://schemas.microsoft.com/office/drawing/2010/diagram" id="0" name="" descr="Pencil outline"/>
        </a:ext>
      </dgm:extLst>
    </dgm:pt>
    <dgm:pt modelId="{570D667E-F462-4FE2-B225-8C49BB6E66DA}" type="pres">
      <dgm:prSet presAssocID="{42DDCDDE-5A3E-41E2-A208-1FAB9068AAFA}" presName="spaceRect" presStyleCnt="0"/>
      <dgm:spPr/>
    </dgm:pt>
    <dgm:pt modelId="{B6D7487E-E585-4C4B-8CB1-268CBE656635}" type="pres">
      <dgm:prSet presAssocID="{42DDCDDE-5A3E-41E2-A208-1FAB9068AAFA}" presName="textRect" presStyleLbl="revTx" presStyleIdx="1" presStyleCnt="3">
        <dgm:presLayoutVars>
          <dgm:chMax val="1"/>
          <dgm:chPref val="1"/>
        </dgm:presLayoutVars>
      </dgm:prSet>
      <dgm:spPr/>
      <dgm:t>
        <a:bodyPr/>
        <a:lstStyle/>
        <a:p>
          <a:endParaRPr lang="en-US"/>
        </a:p>
      </dgm:t>
    </dgm:pt>
    <dgm:pt modelId="{F2598EC5-3622-47DC-957C-B4C0691D7810}" type="pres">
      <dgm:prSet presAssocID="{6DD12F1F-3CC6-4968-B539-C65C4AD737D1}" presName="sibTrans" presStyleCnt="0"/>
      <dgm:spPr/>
    </dgm:pt>
    <dgm:pt modelId="{CD1DA1A5-20E3-4CF4-B74E-BF6117B2F72E}" type="pres">
      <dgm:prSet presAssocID="{BFAD60C3-BB9F-4479-B5C2-8B691F05DC86}" presName="compNode" presStyleCnt="0"/>
      <dgm:spPr/>
    </dgm:pt>
    <dgm:pt modelId="{9E08BE14-FA5F-4EDF-BC0D-5437BE5486EB}" type="pres">
      <dgm:prSet presAssocID="{BFAD60C3-BB9F-4479-B5C2-8B691F05DC86}" presName="iconBgRect" presStyleLbl="bgShp" presStyleIdx="2" presStyleCnt="3"/>
      <dgm:spPr>
        <a:prstGeom prst="round2DiagRect">
          <a:avLst>
            <a:gd name="adj1" fmla="val 29727"/>
            <a:gd name="adj2" fmla="val 0"/>
          </a:avLst>
        </a:prstGeom>
      </dgm:spPr>
    </dgm:pt>
    <dgm:pt modelId="{1E43391C-2A3A-4995-8747-8A7521F297E3}" type="pres">
      <dgm:prSet presAssocID="{BFAD60C3-BB9F-4479-B5C2-8B691F05DC86}" presName="iconRect" presStyleLbl="node1" presStyleIdx="2" presStyleCnt="3"/>
      <dgm:spPr>
        <a:blipFill>
          <a:blip xmlns:r="http://schemas.openxmlformats.org/officeDocument/2006/relationships" r:embed="rId5">
            <a:extLst>
              <a:ext uri="{96DAC541-7B7A-43D3-8B79-37D633B846F1}">
                <asvg:svgBlip xmlns:asvg="http://schemas.microsoft.com/office/drawing/2016/SVG/main" xmlns="" r:embed="rId6"/>
              </a:ext>
            </a:extLst>
          </a:blip>
          <a:srcRect/>
          <a:stretch>
            <a:fillRect/>
          </a:stretch>
        </a:blipFill>
        <a:ln>
          <a:noFill/>
        </a:ln>
      </dgm:spPr>
      <dgm:extLst>
        <a:ext uri="{E40237B7-FDA0-4F09-8148-C483321AD2D9}">
          <dgm14:cNvPr xmlns:dgm14="http://schemas.microsoft.com/office/drawing/2010/diagram" id="0" name="" descr="Present with solid fill"/>
        </a:ext>
      </dgm:extLst>
    </dgm:pt>
    <dgm:pt modelId="{CCB5BEBA-6449-405A-9A87-A362CFA9AC34}" type="pres">
      <dgm:prSet presAssocID="{BFAD60C3-BB9F-4479-B5C2-8B691F05DC86}" presName="spaceRect" presStyleCnt="0"/>
      <dgm:spPr/>
    </dgm:pt>
    <dgm:pt modelId="{B905A775-9F76-43C8-8083-7EF119BAD364}" type="pres">
      <dgm:prSet presAssocID="{BFAD60C3-BB9F-4479-B5C2-8B691F05DC86}" presName="textRect" presStyleLbl="revTx" presStyleIdx="2" presStyleCnt="3">
        <dgm:presLayoutVars>
          <dgm:chMax val="1"/>
          <dgm:chPref val="1"/>
        </dgm:presLayoutVars>
      </dgm:prSet>
      <dgm:spPr/>
      <dgm:t>
        <a:bodyPr/>
        <a:lstStyle/>
        <a:p>
          <a:endParaRPr lang="en-US"/>
        </a:p>
      </dgm:t>
    </dgm:pt>
  </dgm:ptLst>
  <dgm:cxnLst>
    <dgm:cxn modelId="{0DAB8437-7789-430D-BB37-9209D194B4DD}" srcId="{28C91F94-FC5D-4BF4-A3E6-8905DE54066A}" destId="{55DA9CEF-3ADB-4C3A-ABFC-4EB1E0634C85}" srcOrd="0" destOrd="0" parTransId="{CEBACD96-2BBF-4D1C-86C4-1C33876313EC}" sibTransId="{336E0434-1760-453C-81CB-6BEA868DD5CF}"/>
    <dgm:cxn modelId="{3E9806CE-5BF3-4808-B0BB-0F021D17EA57}" srcId="{28C91F94-FC5D-4BF4-A3E6-8905DE54066A}" destId="{42DDCDDE-5A3E-41E2-A208-1FAB9068AAFA}" srcOrd="1" destOrd="0" parTransId="{5537E86A-A727-4125-85B5-7B5305F15DBC}" sibTransId="{6DD12F1F-3CC6-4968-B539-C65C4AD737D1}"/>
    <dgm:cxn modelId="{B83FE814-1949-421F-AB89-5B0A0297C209}" type="presOf" srcId="{42DDCDDE-5A3E-41E2-A208-1FAB9068AAFA}" destId="{B6D7487E-E585-4C4B-8CB1-268CBE656635}" srcOrd="0" destOrd="0" presId="urn:microsoft.com/office/officeart/2018/5/layout/IconLeafLabelList"/>
    <dgm:cxn modelId="{CE25AB85-7BFA-4F9B-AC4C-8AEF2E3BAA07}" type="presOf" srcId="{55DA9CEF-3ADB-4C3A-ABFC-4EB1E0634C85}" destId="{96259514-CE2A-42ED-9856-9C4BFD85B372}" srcOrd="0" destOrd="0" presId="urn:microsoft.com/office/officeart/2018/5/layout/IconLeafLabelList"/>
    <dgm:cxn modelId="{9AD14E5B-D5A5-46DA-85AD-3229DA6E461D}" type="presOf" srcId="{BFAD60C3-BB9F-4479-B5C2-8B691F05DC86}" destId="{B905A775-9F76-43C8-8083-7EF119BAD364}" srcOrd="0" destOrd="0" presId="urn:microsoft.com/office/officeart/2018/5/layout/IconLeafLabelList"/>
    <dgm:cxn modelId="{17778177-0493-4B8B-B807-CDFA0AB4A36F}" srcId="{28C91F94-FC5D-4BF4-A3E6-8905DE54066A}" destId="{BFAD60C3-BB9F-4479-B5C2-8B691F05DC86}" srcOrd="2" destOrd="0" parTransId="{30F8EB4A-EA1C-4B85-A01E-0BD31F0A85A9}" sibTransId="{49281B65-8E02-4A09-9004-7BFC2E907954}"/>
    <dgm:cxn modelId="{A0EC377F-6FC7-4806-AD54-56738AE33BA8}" type="presOf" srcId="{28C91F94-FC5D-4BF4-A3E6-8905DE54066A}" destId="{46FDFF48-BA2B-4DD0-92B6-2775F5FD4A85}" srcOrd="0" destOrd="0" presId="urn:microsoft.com/office/officeart/2018/5/layout/IconLeafLabelList"/>
    <dgm:cxn modelId="{A751E4B4-D966-495E-A148-5687C7FD1978}" type="presParOf" srcId="{46FDFF48-BA2B-4DD0-92B6-2775F5FD4A85}" destId="{86151E58-349B-430F-985E-50FF597C7AB4}" srcOrd="0" destOrd="0" presId="urn:microsoft.com/office/officeart/2018/5/layout/IconLeafLabelList"/>
    <dgm:cxn modelId="{A88799DE-D1F1-4B9B-A3FE-18D358E57A78}" type="presParOf" srcId="{86151E58-349B-430F-985E-50FF597C7AB4}" destId="{60989BD2-5E2D-4C31-B4E4-A9355C073F34}" srcOrd="0" destOrd="0" presId="urn:microsoft.com/office/officeart/2018/5/layout/IconLeafLabelList"/>
    <dgm:cxn modelId="{0A67C33E-8D00-46CF-93F1-5B6533915DA5}" type="presParOf" srcId="{86151E58-349B-430F-985E-50FF597C7AB4}" destId="{30BD85E7-BB16-48D1-9859-6E79D9C4C1EE}" srcOrd="1" destOrd="0" presId="urn:microsoft.com/office/officeart/2018/5/layout/IconLeafLabelList"/>
    <dgm:cxn modelId="{0A69D0DE-6A66-4D99-A7A0-367F836F315A}" type="presParOf" srcId="{86151E58-349B-430F-985E-50FF597C7AB4}" destId="{F21F4161-BD5C-4BBD-AADE-4BC0996315CF}" srcOrd="2" destOrd="0" presId="urn:microsoft.com/office/officeart/2018/5/layout/IconLeafLabelList"/>
    <dgm:cxn modelId="{8F35AA9D-575C-4A06-91AC-9AADB3122531}" type="presParOf" srcId="{86151E58-349B-430F-985E-50FF597C7AB4}" destId="{96259514-CE2A-42ED-9856-9C4BFD85B372}" srcOrd="3" destOrd="0" presId="urn:microsoft.com/office/officeart/2018/5/layout/IconLeafLabelList"/>
    <dgm:cxn modelId="{8C801D1F-3295-4911-AFFE-50298E7A0E4B}" type="presParOf" srcId="{46FDFF48-BA2B-4DD0-92B6-2775F5FD4A85}" destId="{6284EC8C-A645-48D0-B4F2-18EEAA6B4F0A}" srcOrd="1" destOrd="0" presId="urn:microsoft.com/office/officeart/2018/5/layout/IconLeafLabelList"/>
    <dgm:cxn modelId="{E2F3CA1B-216B-4B7F-837B-C56C4866F53F}" type="presParOf" srcId="{46FDFF48-BA2B-4DD0-92B6-2775F5FD4A85}" destId="{69172F4F-60D8-455E-BAA6-7C11A126BCA8}" srcOrd="2" destOrd="0" presId="urn:microsoft.com/office/officeart/2018/5/layout/IconLeafLabelList"/>
    <dgm:cxn modelId="{1BBA47C3-8123-40BF-96C7-6BF6EEA86F44}" type="presParOf" srcId="{69172F4F-60D8-455E-BAA6-7C11A126BCA8}" destId="{75FD0E62-3281-42E8-AC54-528687563813}" srcOrd="0" destOrd="0" presId="urn:microsoft.com/office/officeart/2018/5/layout/IconLeafLabelList"/>
    <dgm:cxn modelId="{8438BB6B-2F93-4F41-BE53-5667B504E7D6}" type="presParOf" srcId="{69172F4F-60D8-455E-BAA6-7C11A126BCA8}" destId="{CC2AC727-589D-44BB-A0A1-1E47814DEC40}" srcOrd="1" destOrd="0" presId="urn:microsoft.com/office/officeart/2018/5/layout/IconLeafLabelList"/>
    <dgm:cxn modelId="{6A515750-9EA8-42DB-8B10-BE10059D1EF2}" type="presParOf" srcId="{69172F4F-60D8-455E-BAA6-7C11A126BCA8}" destId="{570D667E-F462-4FE2-B225-8C49BB6E66DA}" srcOrd="2" destOrd="0" presId="urn:microsoft.com/office/officeart/2018/5/layout/IconLeafLabelList"/>
    <dgm:cxn modelId="{422B503C-EF04-4133-9188-85C8FEEF83DB}" type="presParOf" srcId="{69172F4F-60D8-455E-BAA6-7C11A126BCA8}" destId="{B6D7487E-E585-4C4B-8CB1-268CBE656635}" srcOrd="3" destOrd="0" presId="urn:microsoft.com/office/officeart/2018/5/layout/IconLeafLabelList"/>
    <dgm:cxn modelId="{D2964F8D-96A8-4163-A648-83C27A5AA6B3}" type="presParOf" srcId="{46FDFF48-BA2B-4DD0-92B6-2775F5FD4A85}" destId="{F2598EC5-3622-47DC-957C-B4C0691D7810}" srcOrd="3" destOrd="0" presId="urn:microsoft.com/office/officeart/2018/5/layout/IconLeafLabelList"/>
    <dgm:cxn modelId="{3E86C5AD-DD11-4530-81BB-64099325AA4B}" type="presParOf" srcId="{46FDFF48-BA2B-4DD0-92B6-2775F5FD4A85}" destId="{CD1DA1A5-20E3-4CF4-B74E-BF6117B2F72E}" srcOrd="4" destOrd="0" presId="urn:microsoft.com/office/officeart/2018/5/layout/IconLeafLabelList"/>
    <dgm:cxn modelId="{E8A745C2-1E90-4624-858A-77E316E141CE}" type="presParOf" srcId="{CD1DA1A5-20E3-4CF4-B74E-BF6117B2F72E}" destId="{9E08BE14-FA5F-4EDF-BC0D-5437BE5486EB}" srcOrd="0" destOrd="0" presId="urn:microsoft.com/office/officeart/2018/5/layout/IconLeafLabelList"/>
    <dgm:cxn modelId="{D30E04C5-9E14-4B4A-A519-2661CEFA5ABF}" type="presParOf" srcId="{CD1DA1A5-20E3-4CF4-B74E-BF6117B2F72E}" destId="{1E43391C-2A3A-4995-8747-8A7521F297E3}" srcOrd="1" destOrd="0" presId="urn:microsoft.com/office/officeart/2018/5/layout/IconLeafLabelList"/>
    <dgm:cxn modelId="{7E96CD7E-0FB1-460A-AE61-6BE1038B2ECD}" type="presParOf" srcId="{CD1DA1A5-20E3-4CF4-B74E-BF6117B2F72E}" destId="{CCB5BEBA-6449-405A-9A87-A362CFA9AC34}" srcOrd="2" destOrd="0" presId="urn:microsoft.com/office/officeart/2018/5/layout/IconLeafLabelList"/>
    <dgm:cxn modelId="{E65D1D49-54B4-4A3D-B264-5E2DC2325639}" type="presParOf" srcId="{CD1DA1A5-20E3-4CF4-B74E-BF6117B2F72E}" destId="{B905A775-9F76-43C8-8083-7EF119BAD364}" srcOrd="3" destOrd="0" presId="urn:microsoft.com/office/officeart/2018/5/layout/IconLeaf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xmlns="">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xmlns="">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cap="all"/>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xmlns="">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97200"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19538" y="0"/>
            <a:ext cx="2997200" cy="461963"/>
          </a:xfrm>
          <a:prstGeom prst="rect">
            <a:avLst/>
          </a:prstGeom>
        </p:spPr>
        <p:txBody>
          <a:bodyPr vert="horz" lIns="91440" tIns="45720" rIns="91440" bIns="45720" rtlCol="0"/>
          <a:lstStyle>
            <a:lvl1pPr algn="r">
              <a:defRPr sz="1200"/>
            </a:lvl1pPr>
          </a:lstStyle>
          <a:p>
            <a:fld id="{14391665-5E8F-BD4A-B07E-DADFCB06CD52}" type="datetimeFigureOut">
              <a:rPr lang="en-US" smtClean="0"/>
              <a:t>10/24/2022</a:t>
            </a:fld>
            <a:endParaRPr lang="en-US"/>
          </a:p>
        </p:txBody>
      </p:sp>
      <p:sp>
        <p:nvSpPr>
          <p:cNvPr id="4" name="Slide Image Placeholder 3"/>
          <p:cNvSpPr>
            <a:spLocks noGrp="1" noRot="1" noChangeAspect="1"/>
          </p:cNvSpPr>
          <p:nvPr>
            <p:ph type="sldImg" idx="2"/>
          </p:nvPr>
        </p:nvSpPr>
        <p:spPr>
          <a:xfrm>
            <a:off x="1152525" y="692150"/>
            <a:ext cx="4613275" cy="34591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2150" y="4381500"/>
            <a:ext cx="5534025" cy="41497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59825"/>
            <a:ext cx="2997200" cy="4619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19538" y="8759825"/>
            <a:ext cx="2997200" cy="461963"/>
          </a:xfrm>
          <a:prstGeom prst="rect">
            <a:avLst/>
          </a:prstGeom>
        </p:spPr>
        <p:txBody>
          <a:bodyPr vert="horz" lIns="91440" tIns="45720" rIns="91440" bIns="45720" rtlCol="0" anchor="b"/>
          <a:lstStyle>
            <a:lvl1pPr algn="r">
              <a:defRPr sz="1200"/>
            </a:lvl1pPr>
          </a:lstStyle>
          <a:p>
            <a:fld id="{E907BCF2-801B-2147-9627-651F8E3697A2}" type="slidenum">
              <a:rPr lang="en-US" smtClean="0"/>
              <a:t>‹#›</a:t>
            </a:fld>
            <a:endParaRPr lang="en-US"/>
          </a:p>
        </p:txBody>
      </p:sp>
    </p:spTree>
    <p:extLst>
      <p:ext uri="{BB962C8B-B14F-4D97-AF65-F5344CB8AC3E}">
        <p14:creationId xmlns:p14="http://schemas.microsoft.com/office/powerpoint/2010/main" val="359463853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07BCF2-801B-2147-9627-651F8E3697A2}" type="slidenum">
              <a:rPr lang="en-US" smtClean="0"/>
              <a:t>1</a:t>
            </a:fld>
            <a:endParaRPr lang="en-US"/>
          </a:p>
        </p:txBody>
      </p:sp>
    </p:spTree>
    <p:extLst>
      <p:ext uri="{BB962C8B-B14F-4D97-AF65-F5344CB8AC3E}">
        <p14:creationId xmlns:p14="http://schemas.microsoft.com/office/powerpoint/2010/main" val="3266661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IIJA </a:t>
            </a:r>
          </a:p>
          <a:p>
            <a:r>
              <a:rPr lang="en-US" sz="1200" b="0" i="0" kern="1200" dirty="0">
                <a:solidFill>
                  <a:schemeClr val="tx1"/>
                </a:solidFill>
                <a:effectLst/>
                <a:latin typeface="+mn-lt"/>
                <a:ea typeface="+mn-ea"/>
                <a:cs typeface="+mn-cs"/>
              </a:rPr>
              <a:t>Largest federal investment in public transit ever</a:t>
            </a:r>
          </a:p>
          <a:p>
            <a:r>
              <a:rPr lang="en-US" sz="1200" b="0" i="0" kern="1200" dirty="0">
                <a:solidFill>
                  <a:schemeClr val="tx1"/>
                </a:solidFill>
                <a:effectLst/>
                <a:latin typeface="+mn-lt"/>
                <a:ea typeface="+mn-ea"/>
                <a:cs typeface="+mn-cs"/>
              </a:rPr>
              <a:t>Largest federal investment in passenger rail since the creation of Amtrak</a:t>
            </a:r>
          </a:p>
          <a:p>
            <a:r>
              <a:rPr lang="en-US" sz="1200" b="0" i="0" kern="1200" dirty="0">
                <a:solidFill>
                  <a:schemeClr val="tx1"/>
                </a:solidFill>
                <a:effectLst/>
                <a:latin typeface="+mn-lt"/>
                <a:ea typeface="+mn-ea"/>
                <a:cs typeface="+mn-cs"/>
              </a:rPr>
              <a:t>Makes the single largest dedicated bridge investment </a:t>
            </a:r>
          </a:p>
          <a:p>
            <a:r>
              <a:rPr lang="en-US" sz="1200" b="0" i="0" kern="1200" dirty="0">
                <a:solidFill>
                  <a:schemeClr val="tx1"/>
                </a:solidFill>
                <a:effectLst/>
                <a:latin typeface="+mn-lt"/>
                <a:ea typeface="+mn-ea"/>
                <a:cs typeface="+mn-cs"/>
              </a:rPr>
              <a:t>Makes the largest investment in clean drinking water and waste water infrastructure </a:t>
            </a:r>
          </a:p>
          <a:p>
            <a:r>
              <a:rPr lang="en-US" sz="1200" b="0" i="0" kern="1200" dirty="0">
                <a:solidFill>
                  <a:schemeClr val="tx1"/>
                </a:solidFill>
                <a:effectLst/>
                <a:latin typeface="+mn-lt"/>
                <a:ea typeface="+mn-ea"/>
                <a:cs typeface="+mn-cs"/>
              </a:rPr>
              <a:t>Every American has high-speed internet</a:t>
            </a:r>
          </a:p>
          <a:p>
            <a:r>
              <a:rPr lang="en-US" sz="1200" b="0" i="0" kern="1200" dirty="0">
                <a:solidFill>
                  <a:schemeClr val="tx1"/>
                </a:solidFill>
                <a:effectLst/>
                <a:latin typeface="+mn-lt"/>
                <a:ea typeface="+mn-ea"/>
                <a:cs typeface="+mn-cs"/>
              </a:rPr>
              <a:t>making the largest investment in clean energy transmission and EV infrastructure in history</a:t>
            </a:r>
            <a:r>
              <a:rPr lang="en-US" dirty="0"/>
              <a:t/>
            </a:r>
            <a:br>
              <a:rPr lang="en-US" dirty="0"/>
            </a:br>
            <a:endParaRPr lang="en-US" dirty="0"/>
          </a:p>
          <a:p>
            <a:r>
              <a:rPr lang="en-US" b="1" dirty="0"/>
              <a:t>Reconciliation package</a:t>
            </a:r>
          </a:p>
          <a:p>
            <a:r>
              <a:rPr lang="en-US" b="0" dirty="0"/>
              <a:t>Universal pre-K &amp; child care assistance</a:t>
            </a:r>
          </a:p>
          <a:p>
            <a:r>
              <a:rPr lang="en-US" b="0" dirty="0"/>
              <a:t>Free Community college</a:t>
            </a:r>
          </a:p>
          <a:p>
            <a:r>
              <a:rPr lang="en-US" b="0" dirty="0"/>
              <a:t>Child tax credit</a:t>
            </a:r>
          </a:p>
          <a:p>
            <a:r>
              <a:rPr lang="en-US" b="0" dirty="0"/>
              <a:t>Expand </a:t>
            </a:r>
            <a:r>
              <a:rPr lang="en-US" b="0" dirty="0" err="1"/>
              <a:t>medicare</a:t>
            </a:r>
            <a:r>
              <a:rPr lang="en-US" b="0" dirty="0"/>
              <a:t> to include dental and hearing</a:t>
            </a:r>
          </a:p>
          <a:p>
            <a:r>
              <a:rPr lang="en-US" b="0" dirty="0"/>
              <a:t>Paid family medical leave</a:t>
            </a:r>
          </a:p>
          <a:p>
            <a:r>
              <a:rPr lang="en-US" b="0" dirty="0"/>
              <a:t>Climate change provisions for utility companies and electric vehicle incentives</a:t>
            </a:r>
          </a:p>
        </p:txBody>
      </p:sp>
      <p:sp>
        <p:nvSpPr>
          <p:cNvPr id="4" name="Slide Number Placeholder 3"/>
          <p:cNvSpPr>
            <a:spLocks noGrp="1"/>
          </p:cNvSpPr>
          <p:nvPr>
            <p:ph type="sldNum" sz="quarter" idx="10"/>
          </p:nvPr>
        </p:nvSpPr>
        <p:spPr/>
        <p:txBody>
          <a:bodyPr/>
          <a:lstStyle/>
          <a:p>
            <a:fld id="{E907BCF2-801B-2147-9627-651F8E3697A2}" type="slidenum">
              <a:rPr lang="en-US" smtClean="0"/>
              <a:t>3</a:t>
            </a:fld>
            <a:endParaRPr lang="en-US"/>
          </a:p>
        </p:txBody>
      </p:sp>
      <p:sp>
        <p:nvSpPr>
          <p:cNvPr id="5" name="Date Placeholder 4">
            <a:extLst>
              <a:ext uri="{FF2B5EF4-FFF2-40B4-BE49-F238E27FC236}">
                <a16:creationId xmlns:a16="http://schemas.microsoft.com/office/drawing/2014/main" xmlns="" id="{9756B282-84EE-4BBF-A2E1-36BCC6F331E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611697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IIJA </a:t>
            </a:r>
          </a:p>
          <a:p>
            <a:r>
              <a:rPr lang="en-US" sz="1200" b="0" i="0" kern="1200" dirty="0">
                <a:solidFill>
                  <a:schemeClr val="tx1"/>
                </a:solidFill>
                <a:effectLst/>
                <a:latin typeface="+mn-lt"/>
                <a:ea typeface="+mn-ea"/>
                <a:cs typeface="+mn-cs"/>
              </a:rPr>
              <a:t>Largest federal investment in public transit ever</a:t>
            </a:r>
          </a:p>
          <a:p>
            <a:r>
              <a:rPr lang="en-US" sz="1200" b="0" i="0" kern="1200" dirty="0">
                <a:solidFill>
                  <a:schemeClr val="tx1"/>
                </a:solidFill>
                <a:effectLst/>
                <a:latin typeface="+mn-lt"/>
                <a:ea typeface="+mn-ea"/>
                <a:cs typeface="+mn-cs"/>
              </a:rPr>
              <a:t>Largest federal investment in passenger rail since the creation of Amtrak</a:t>
            </a:r>
          </a:p>
          <a:p>
            <a:r>
              <a:rPr lang="en-US" sz="1200" b="0" i="0" kern="1200" dirty="0">
                <a:solidFill>
                  <a:schemeClr val="tx1"/>
                </a:solidFill>
                <a:effectLst/>
                <a:latin typeface="+mn-lt"/>
                <a:ea typeface="+mn-ea"/>
                <a:cs typeface="+mn-cs"/>
              </a:rPr>
              <a:t>Makes the single largest dedicated bridge investment </a:t>
            </a:r>
          </a:p>
          <a:p>
            <a:r>
              <a:rPr lang="en-US" sz="1200" b="0" i="0" kern="1200" dirty="0">
                <a:solidFill>
                  <a:schemeClr val="tx1"/>
                </a:solidFill>
                <a:effectLst/>
                <a:latin typeface="+mn-lt"/>
                <a:ea typeface="+mn-ea"/>
                <a:cs typeface="+mn-cs"/>
              </a:rPr>
              <a:t>Makes the largest investment in clean drinking water and waste water infrastructure </a:t>
            </a:r>
          </a:p>
          <a:p>
            <a:r>
              <a:rPr lang="en-US" sz="1200" b="0" i="0" kern="1200" dirty="0">
                <a:solidFill>
                  <a:schemeClr val="tx1"/>
                </a:solidFill>
                <a:effectLst/>
                <a:latin typeface="+mn-lt"/>
                <a:ea typeface="+mn-ea"/>
                <a:cs typeface="+mn-cs"/>
              </a:rPr>
              <a:t>Every American has high-speed internet</a:t>
            </a:r>
          </a:p>
          <a:p>
            <a:r>
              <a:rPr lang="en-US" sz="1200" b="0" i="0" kern="1200" dirty="0">
                <a:solidFill>
                  <a:schemeClr val="tx1"/>
                </a:solidFill>
                <a:effectLst/>
                <a:latin typeface="+mn-lt"/>
                <a:ea typeface="+mn-ea"/>
                <a:cs typeface="+mn-cs"/>
              </a:rPr>
              <a:t>making the largest investment in clean energy transmission and EV infrastructure in history</a:t>
            </a:r>
            <a:r>
              <a:rPr lang="en-US" dirty="0"/>
              <a:t/>
            </a:r>
            <a:br>
              <a:rPr lang="en-US" dirty="0"/>
            </a:br>
            <a:endParaRPr lang="en-US" dirty="0"/>
          </a:p>
          <a:p>
            <a:r>
              <a:rPr lang="en-US" b="1" dirty="0"/>
              <a:t>Reconciliation package</a:t>
            </a:r>
          </a:p>
          <a:p>
            <a:r>
              <a:rPr lang="en-US" b="0" dirty="0"/>
              <a:t>Universal pre-K &amp; child care assistance</a:t>
            </a:r>
          </a:p>
          <a:p>
            <a:r>
              <a:rPr lang="en-US" b="0" dirty="0"/>
              <a:t>Free Community college</a:t>
            </a:r>
          </a:p>
          <a:p>
            <a:r>
              <a:rPr lang="en-US" b="0" dirty="0"/>
              <a:t>Child tax credit</a:t>
            </a:r>
          </a:p>
          <a:p>
            <a:r>
              <a:rPr lang="en-US" b="0" dirty="0"/>
              <a:t>Expand </a:t>
            </a:r>
            <a:r>
              <a:rPr lang="en-US" b="0" dirty="0" err="1"/>
              <a:t>medicare</a:t>
            </a:r>
            <a:r>
              <a:rPr lang="en-US" b="0" dirty="0"/>
              <a:t> to include dental and hearing</a:t>
            </a:r>
          </a:p>
          <a:p>
            <a:r>
              <a:rPr lang="en-US" b="0" dirty="0"/>
              <a:t>Paid family medical leave</a:t>
            </a:r>
          </a:p>
          <a:p>
            <a:r>
              <a:rPr lang="en-US" b="0" dirty="0"/>
              <a:t>Climate change provisions for utility companies and electric vehicle incentives</a:t>
            </a:r>
          </a:p>
        </p:txBody>
      </p:sp>
      <p:sp>
        <p:nvSpPr>
          <p:cNvPr id="4" name="Slide Number Placeholder 3"/>
          <p:cNvSpPr>
            <a:spLocks noGrp="1"/>
          </p:cNvSpPr>
          <p:nvPr>
            <p:ph type="sldNum" sz="quarter" idx="10"/>
          </p:nvPr>
        </p:nvSpPr>
        <p:spPr/>
        <p:txBody>
          <a:bodyPr/>
          <a:lstStyle/>
          <a:p>
            <a:fld id="{E907BCF2-801B-2147-9627-651F8E3697A2}" type="slidenum">
              <a:rPr lang="en-US" smtClean="0"/>
              <a:t>5</a:t>
            </a:fld>
            <a:endParaRPr lang="en-US"/>
          </a:p>
        </p:txBody>
      </p:sp>
      <p:sp>
        <p:nvSpPr>
          <p:cNvPr id="5" name="Date Placeholder 4">
            <a:extLst>
              <a:ext uri="{FF2B5EF4-FFF2-40B4-BE49-F238E27FC236}">
                <a16:creationId xmlns:a16="http://schemas.microsoft.com/office/drawing/2014/main" xmlns="" id="{9756B282-84EE-4BBF-A2E1-36BCC6F331E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980741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E907BCF2-801B-2147-9627-651F8E3697A2}" type="slidenum">
              <a:rPr lang="en-US" smtClean="0"/>
              <a:t>8</a:t>
            </a:fld>
            <a:endParaRPr lang="en-US"/>
          </a:p>
        </p:txBody>
      </p:sp>
      <p:sp>
        <p:nvSpPr>
          <p:cNvPr id="5" name="Date Placeholder 4">
            <a:extLst>
              <a:ext uri="{FF2B5EF4-FFF2-40B4-BE49-F238E27FC236}">
                <a16:creationId xmlns:a16="http://schemas.microsoft.com/office/drawing/2014/main" xmlns="" id="{9756B282-84EE-4BBF-A2E1-36BCC6F331E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1715168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07BCF2-801B-2147-9627-651F8E3697A2}" type="slidenum">
              <a:rPr lang="en-US" smtClean="0"/>
              <a:t>9</a:t>
            </a:fld>
            <a:endParaRPr lang="en-US"/>
          </a:p>
        </p:txBody>
      </p:sp>
    </p:spTree>
    <p:extLst>
      <p:ext uri="{BB962C8B-B14F-4D97-AF65-F5344CB8AC3E}">
        <p14:creationId xmlns:p14="http://schemas.microsoft.com/office/powerpoint/2010/main" val="3807355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12"/>
          </p:nvPr>
        </p:nvSpPr>
        <p:spPr/>
        <p:txBody>
          <a:bodyPr/>
          <a:lstStyle/>
          <a:p>
            <a:fld id="{FAB6352D-F3CA-CE47-9165-3EBDEB08A0E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FAB6352D-F3CA-CE47-9165-3EBDEB08A0E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FAB6352D-F3CA-CE47-9165-3EBDEB08A0E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FAB6352D-F3CA-CE47-9165-3EBDEB08A0E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FAB6352D-F3CA-CE47-9165-3EBDEB08A0E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FAB6352D-F3CA-CE47-9165-3EBDEB08A0E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FAB6352D-F3CA-CE47-9165-3EBDEB08A0E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FAB6352D-F3CA-CE47-9165-3EBDEB08A0E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AB6352D-F3CA-CE47-9165-3EBDEB08A0E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FAB6352D-F3CA-CE47-9165-3EBDEB08A0E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FAB6352D-F3CA-CE47-9165-3EBDEB08A0E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NACEDABkgrdPPT.png"/>
          <p:cNvPicPr>
            <a:picLocks noChangeAspect="1"/>
          </p:cNvPicPr>
          <p:nvPr userDrawn="1"/>
        </p:nvPicPr>
        <p:blipFill>
          <a:blip r:embed="rId13"/>
          <a:stretch>
            <a:fillRect/>
          </a:stretch>
        </p:blipFill>
        <p:spPr>
          <a:xfrm>
            <a:off x="-12700" y="0"/>
            <a:ext cx="9177867" cy="68834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B6352D-F3CA-CE47-9165-3EBDEB08A0E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hyperlink" Target="https://neighborhoodhomesinvestmentact.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xmlns="" id="{35555856-9970-4BC3-9AA9-6A917F53AFB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772955" y="1122302"/>
            <a:ext cx="5370815" cy="5735697"/>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25" name="Picture 24">
            <a:extLst>
              <a:ext uri="{FF2B5EF4-FFF2-40B4-BE49-F238E27FC236}">
                <a16:creationId xmlns:a16="http://schemas.microsoft.com/office/drawing/2014/main" xmlns="" id="{7F487851-BFAF-46D8-A1ED-50CAD6E46F59}"/>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3">
            <a:extLst>
              <a:ext uri="{28A0092B-C50C-407E-A947-70E740481C1C}">
                <a14:useLocalDpi xmlns:a14="http://schemas.microsoft.com/office/drawing/2010/main" val="0"/>
              </a:ext>
            </a:extLst>
          </a:blip>
          <a:srcRect r="10325"/>
          <a:stretch/>
        </p:blipFill>
        <p:spPr>
          <a:xfrm flipH="1">
            <a:off x="0" y="1122301"/>
            <a:ext cx="9144000" cy="5750526"/>
          </a:xfrm>
          <a:prstGeom prst="rect">
            <a:avLst/>
          </a:prstGeom>
        </p:spPr>
      </p:pic>
      <p:sp>
        <p:nvSpPr>
          <p:cNvPr id="4" name="Title 1"/>
          <p:cNvSpPr txBox="1">
            <a:spLocks/>
          </p:cNvSpPr>
          <p:nvPr/>
        </p:nvSpPr>
        <p:spPr>
          <a:xfrm>
            <a:off x="168228" y="3111335"/>
            <a:ext cx="3964385" cy="1422920"/>
          </a:xfrm>
          <a:prstGeom prst="rect">
            <a:avLst/>
          </a:prstGeom>
        </p:spPr>
        <p:txBody>
          <a:bodyPr vert="horz" lIns="91440" tIns="45720" rIns="91440" bIns="45720" rtlCol="0" anchor="t">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defTabSz="914400">
              <a:lnSpc>
                <a:spcPct val="90000"/>
              </a:lnSpc>
              <a:spcAft>
                <a:spcPts val="600"/>
              </a:spcAft>
            </a:pPr>
            <a:r>
              <a:rPr lang="en-US" sz="4000" b="1" dirty="0">
                <a:solidFill>
                  <a:schemeClr val="tx2"/>
                </a:solidFill>
              </a:rPr>
              <a:t>Advocacy Priorities </a:t>
            </a:r>
            <a:endParaRPr lang="en-US" sz="4000" b="1" kern="1200" dirty="0">
              <a:solidFill>
                <a:schemeClr val="tx2"/>
              </a:solidFill>
              <a:latin typeface="+mj-lt"/>
              <a:ea typeface="+mj-ea"/>
              <a:cs typeface="+mj-cs"/>
            </a:endParaRPr>
          </a:p>
          <a:p>
            <a:pPr defTabSz="914400">
              <a:lnSpc>
                <a:spcPct val="90000"/>
              </a:lnSpc>
              <a:spcAft>
                <a:spcPts val="600"/>
              </a:spcAft>
            </a:pPr>
            <a:r>
              <a:rPr lang="en-US" sz="4000" i="1" kern="1200" dirty="0">
                <a:solidFill>
                  <a:schemeClr val="tx2"/>
                </a:solidFill>
                <a:latin typeface="+mj-lt"/>
                <a:ea typeface="+mj-ea"/>
                <a:cs typeface="+mj-cs"/>
              </a:rPr>
              <a:t>2023</a:t>
            </a:r>
          </a:p>
          <a:p>
            <a:pPr algn="l" defTabSz="914400">
              <a:lnSpc>
                <a:spcPct val="90000"/>
              </a:lnSpc>
              <a:spcAft>
                <a:spcPts val="600"/>
              </a:spcAft>
            </a:pPr>
            <a:endParaRPr lang="en-US" sz="3200" dirty="0">
              <a:solidFill>
                <a:schemeClr val="tx2"/>
              </a:solidFill>
            </a:endParaRPr>
          </a:p>
        </p:txBody>
      </p:sp>
      <p:sp>
        <p:nvSpPr>
          <p:cNvPr id="27" name="Freeform 50">
            <a:extLst>
              <a:ext uri="{FF2B5EF4-FFF2-40B4-BE49-F238E27FC236}">
                <a16:creationId xmlns:a16="http://schemas.microsoft.com/office/drawing/2014/main" xmlns="" id="{13722DD7-BA73-4776-93A3-94491FEF726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573441" y="1608355"/>
            <a:ext cx="4570559" cy="5249645"/>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pic>
        <p:nvPicPr>
          <p:cNvPr id="7" name="Picture 6">
            <a:extLst>
              <a:ext uri="{FF2B5EF4-FFF2-40B4-BE49-F238E27FC236}">
                <a16:creationId xmlns:a16="http://schemas.microsoft.com/office/drawing/2014/main" xmlns="" id="{D180CA5C-E847-40FE-9916-12F8DED199A2}"/>
              </a:ext>
            </a:extLst>
          </p:cNvPr>
          <p:cNvPicPr/>
          <p:nvPr/>
        </p:nvPicPr>
        <p:blipFill rotWithShape="1">
          <a:blip r:embed="rId4">
            <a:extLst>
              <a:ext uri="{28A0092B-C50C-407E-A947-70E740481C1C}">
                <a14:useLocalDpi xmlns:a14="http://schemas.microsoft.com/office/drawing/2010/main" val="0"/>
              </a:ext>
            </a:extLst>
          </a:blip>
          <a:srcRect l="14381" t="14272" r="14465"/>
          <a:stretch/>
        </p:blipFill>
        <p:spPr>
          <a:xfrm>
            <a:off x="4914670" y="3619855"/>
            <a:ext cx="4229100" cy="1509551"/>
          </a:xfrm>
          <a:prstGeom prst="rect">
            <a:avLst/>
          </a:prstGeom>
        </p:spPr>
      </p:pic>
    </p:spTree>
    <p:extLst>
      <p:ext uri="{BB962C8B-B14F-4D97-AF65-F5344CB8AC3E}">
        <p14:creationId xmlns:p14="http://schemas.microsoft.com/office/powerpoint/2010/main" val="3535602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176E5D-D4DC-A75D-98DC-A8F7CC85DDAC}"/>
              </a:ext>
            </a:extLst>
          </p:cNvPr>
          <p:cNvSpPr>
            <a:spLocks noGrp="1"/>
          </p:cNvSpPr>
          <p:nvPr>
            <p:ph type="title"/>
          </p:nvPr>
        </p:nvSpPr>
        <p:spPr/>
        <p:txBody>
          <a:bodyPr>
            <a:normAutofit fontScale="90000"/>
          </a:bodyPr>
          <a:lstStyle/>
          <a:p>
            <a:r>
              <a:rPr lang="en-US" b="1" dirty="0">
                <a:solidFill>
                  <a:schemeClr val="tx2"/>
                </a:solidFill>
              </a:rPr>
              <a:t>Neighborhood Homes Investment Act</a:t>
            </a:r>
          </a:p>
        </p:txBody>
      </p:sp>
      <p:sp>
        <p:nvSpPr>
          <p:cNvPr id="3" name="Content Placeholder 2">
            <a:extLst>
              <a:ext uri="{FF2B5EF4-FFF2-40B4-BE49-F238E27FC236}">
                <a16:creationId xmlns:a16="http://schemas.microsoft.com/office/drawing/2014/main" xmlns="" id="{3E3BBB9D-26A0-FE55-559B-9A1A1702D672}"/>
              </a:ext>
            </a:extLst>
          </p:cNvPr>
          <p:cNvSpPr>
            <a:spLocks noGrp="1"/>
          </p:cNvSpPr>
          <p:nvPr>
            <p:ph idx="1"/>
          </p:nvPr>
        </p:nvSpPr>
        <p:spPr>
          <a:xfrm>
            <a:off x="457199" y="1600201"/>
            <a:ext cx="8484919" cy="3149930"/>
          </a:xfrm>
        </p:spPr>
        <p:txBody>
          <a:bodyPr>
            <a:normAutofit lnSpcReduction="10000"/>
          </a:bodyPr>
          <a:lstStyle/>
          <a:p>
            <a:pPr fontAlgn="base"/>
            <a:r>
              <a:rPr lang="en-US" u="sng" dirty="0">
                <a:solidFill>
                  <a:schemeClr val="tx2"/>
                </a:solidFill>
                <a:hlinkClick r:id="rId2">
                  <a:extLst>
                    <a:ext uri="{A12FA001-AC4F-418D-AE19-62706E023703}">
                      <ahyp:hlinkClr xmlns:ahyp="http://schemas.microsoft.com/office/drawing/2018/hyperlinkcolor" xmlns="" val="tx"/>
                    </a:ext>
                  </a:extLst>
                </a:hlinkClick>
              </a:rPr>
              <a:t>www.neighborhoodhomesinvestmentact.org</a:t>
            </a:r>
            <a:endParaRPr lang="en-US" dirty="0">
              <a:solidFill>
                <a:schemeClr val="tx2"/>
              </a:solidFill>
            </a:endParaRPr>
          </a:p>
          <a:p>
            <a:pPr fontAlgn="base"/>
            <a:r>
              <a:rPr lang="en-US" dirty="0">
                <a:solidFill>
                  <a:schemeClr val="tx2"/>
                </a:solidFill>
              </a:rPr>
              <a:t>A new federal tax credit - administered by states - to fill appraisal gaps in distressed communities</a:t>
            </a:r>
          </a:p>
          <a:p>
            <a:pPr fontAlgn="base"/>
            <a:r>
              <a:rPr lang="en-US" dirty="0">
                <a:solidFill>
                  <a:schemeClr val="tx2"/>
                </a:solidFill>
              </a:rPr>
              <a:t>10% nonprofit </a:t>
            </a:r>
            <a:r>
              <a:rPr lang="en-US" dirty="0" err="1">
                <a:solidFill>
                  <a:schemeClr val="tx2"/>
                </a:solidFill>
              </a:rPr>
              <a:t>setaside</a:t>
            </a:r>
            <a:endParaRPr lang="en-US" dirty="0">
              <a:solidFill>
                <a:schemeClr val="tx2"/>
              </a:solidFill>
            </a:endParaRPr>
          </a:p>
          <a:p>
            <a:pPr fontAlgn="base"/>
            <a:r>
              <a:rPr lang="en-US" dirty="0">
                <a:solidFill>
                  <a:schemeClr val="tx2"/>
                </a:solidFill>
              </a:rPr>
              <a:t>Recruiting Senate and House co sponsors now</a:t>
            </a:r>
          </a:p>
          <a:p>
            <a:pPr fontAlgn="base"/>
            <a:r>
              <a:rPr lang="en-US" dirty="0">
                <a:solidFill>
                  <a:schemeClr val="tx2"/>
                </a:solidFill>
              </a:rPr>
              <a:t>Contact NACEDA to learn more about the bill</a:t>
            </a:r>
          </a:p>
          <a:p>
            <a:endParaRPr lang="en-US" dirty="0">
              <a:solidFill>
                <a:schemeClr val="tx2"/>
              </a:solidFill>
            </a:endParaRPr>
          </a:p>
        </p:txBody>
      </p:sp>
    </p:spTree>
    <p:extLst>
      <p:ext uri="{BB962C8B-B14F-4D97-AF65-F5344CB8AC3E}">
        <p14:creationId xmlns:p14="http://schemas.microsoft.com/office/powerpoint/2010/main" val="3321030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90316DDD-DF5F-C27B-C7D7-20CAC1D29F47}"/>
              </a:ext>
            </a:extLst>
          </p:cNvPr>
          <p:cNvSpPr/>
          <p:nvPr/>
        </p:nvSpPr>
        <p:spPr>
          <a:xfrm>
            <a:off x="1576449" y="1985826"/>
            <a:ext cx="5991101" cy="2677656"/>
          </a:xfrm>
          <a:prstGeom prst="rect">
            <a:avLst/>
          </a:prstGeom>
        </p:spPr>
        <p:txBody>
          <a:bodyPr wrap="square">
            <a:spAutoFit/>
          </a:bodyPr>
          <a:lstStyle/>
          <a:p>
            <a:pPr algn="ctr"/>
            <a:r>
              <a:rPr lang="en-US" sz="2400" i="1" dirty="0">
                <a:solidFill>
                  <a:schemeClr val="tx2"/>
                </a:solidFill>
              </a:rPr>
              <a:t>NACEDA’s advocacy priorities continue to focus on maximizing opportunities among federal programs, regulations, and institutions to support the capacity of community-based development organizations and the nonprofit networks (NACEDA members) that represent them at the state and regional level.</a:t>
            </a:r>
          </a:p>
        </p:txBody>
      </p:sp>
    </p:spTree>
    <p:extLst>
      <p:ext uri="{BB962C8B-B14F-4D97-AF65-F5344CB8AC3E}">
        <p14:creationId xmlns:p14="http://schemas.microsoft.com/office/powerpoint/2010/main" val="4268065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498BD6-D835-48CE-9E06-AA90A7AA07F9}"/>
              </a:ext>
            </a:extLst>
          </p:cNvPr>
          <p:cNvSpPr>
            <a:spLocks noGrp="1"/>
          </p:cNvSpPr>
          <p:nvPr>
            <p:ph type="title"/>
          </p:nvPr>
        </p:nvSpPr>
        <p:spPr>
          <a:xfrm>
            <a:off x="457200" y="274638"/>
            <a:ext cx="8229600" cy="1143000"/>
          </a:xfrm>
        </p:spPr>
        <p:txBody>
          <a:bodyPr vert="horz" lIns="91440" tIns="45720" rIns="91440" bIns="45720" rtlCol="0" anchor="ctr">
            <a:normAutofit/>
          </a:bodyPr>
          <a:lstStyle/>
          <a:p>
            <a:pPr marL="514350" defTabSz="914400"/>
            <a:r>
              <a:rPr lang="en-US" b="1" dirty="0">
                <a:solidFill>
                  <a:schemeClr val="tx2"/>
                </a:solidFill>
              </a:rPr>
              <a:t>Opportunities for Engagement</a:t>
            </a:r>
          </a:p>
        </p:txBody>
      </p:sp>
      <p:graphicFrame>
        <p:nvGraphicFramePr>
          <p:cNvPr id="14" name="Content Placeholder 2">
            <a:extLst>
              <a:ext uri="{FF2B5EF4-FFF2-40B4-BE49-F238E27FC236}">
                <a16:creationId xmlns:a16="http://schemas.microsoft.com/office/drawing/2014/main" xmlns="" id="{775E6710-5D07-E5FC-44BB-EC6839DBC57D}"/>
              </a:ext>
            </a:extLst>
          </p:cNvPr>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55597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B4D2E7-0016-4244-A103-F2FAD1B1AC9E}"/>
              </a:ext>
            </a:extLst>
          </p:cNvPr>
          <p:cNvSpPr>
            <a:spLocks noGrp="1"/>
          </p:cNvSpPr>
          <p:nvPr>
            <p:ph type="title"/>
          </p:nvPr>
        </p:nvSpPr>
        <p:spPr/>
        <p:txBody>
          <a:bodyPr>
            <a:normAutofit/>
          </a:bodyPr>
          <a:lstStyle/>
          <a:p>
            <a:r>
              <a:rPr lang="en-US" b="1" dirty="0">
                <a:solidFill>
                  <a:schemeClr val="tx2"/>
                </a:solidFill>
              </a:rPr>
              <a:t>NACEDA Budget Priorities</a:t>
            </a:r>
          </a:p>
        </p:txBody>
      </p:sp>
      <p:sp>
        <p:nvSpPr>
          <p:cNvPr id="3" name="Content Placeholder 2">
            <a:extLst>
              <a:ext uri="{FF2B5EF4-FFF2-40B4-BE49-F238E27FC236}">
                <a16:creationId xmlns:a16="http://schemas.microsoft.com/office/drawing/2014/main" xmlns="" id="{107CC0E4-A5BE-B141-84BB-9216F60D2607}"/>
              </a:ext>
            </a:extLst>
          </p:cNvPr>
          <p:cNvSpPr>
            <a:spLocks noGrp="1"/>
          </p:cNvSpPr>
          <p:nvPr>
            <p:ph idx="1"/>
          </p:nvPr>
        </p:nvSpPr>
        <p:spPr/>
        <p:txBody>
          <a:bodyPr>
            <a:normAutofit/>
          </a:bodyPr>
          <a:lstStyle/>
          <a:p>
            <a:r>
              <a:rPr lang="en-US" b="1" dirty="0">
                <a:solidFill>
                  <a:schemeClr val="tx2"/>
                </a:solidFill>
              </a:rPr>
              <a:t>Topline “302(b)” housing and community development funding</a:t>
            </a:r>
          </a:p>
          <a:p>
            <a:pPr lvl="1"/>
            <a:r>
              <a:rPr lang="en-US" dirty="0">
                <a:solidFill>
                  <a:schemeClr val="tx2"/>
                </a:solidFill>
              </a:rPr>
              <a:t>Organizational sign-on </a:t>
            </a:r>
            <a:r>
              <a:rPr lang="en-US" b="1" dirty="0">
                <a:solidFill>
                  <a:schemeClr val="tx2"/>
                </a:solidFill>
              </a:rPr>
              <a:t>(Spring 2023)</a:t>
            </a:r>
          </a:p>
          <a:p>
            <a:r>
              <a:rPr lang="en-US" b="1" dirty="0">
                <a:solidFill>
                  <a:schemeClr val="tx2"/>
                </a:solidFill>
              </a:rPr>
              <a:t>Community Economic Development Program</a:t>
            </a:r>
          </a:p>
          <a:p>
            <a:pPr lvl="1"/>
            <a:r>
              <a:rPr lang="en-US" dirty="0">
                <a:solidFill>
                  <a:schemeClr val="tx2"/>
                </a:solidFill>
              </a:rPr>
              <a:t>Organizational sign-on </a:t>
            </a:r>
            <a:r>
              <a:rPr lang="en-US" b="1" dirty="0">
                <a:solidFill>
                  <a:schemeClr val="tx2"/>
                </a:solidFill>
              </a:rPr>
              <a:t>(Spring 2023)</a:t>
            </a:r>
          </a:p>
          <a:p>
            <a:pPr lvl="1"/>
            <a:r>
              <a:rPr lang="en-US" dirty="0">
                <a:solidFill>
                  <a:schemeClr val="tx2"/>
                </a:solidFill>
              </a:rPr>
              <a:t>Dear Colleague </a:t>
            </a:r>
            <a:r>
              <a:rPr lang="en-US" b="1" dirty="0">
                <a:solidFill>
                  <a:schemeClr val="tx2"/>
                </a:solidFill>
              </a:rPr>
              <a:t>(Spring 2023)</a:t>
            </a:r>
          </a:p>
          <a:p>
            <a:r>
              <a:rPr lang="en-US" b="1" dirty="0">
                <a:solidFill>
                  <a:schemeClr val="tx2"/>
                </a:solidFill>
              </a:rPr>
              <a:t>HOME Investment Partnership Program</a:t>
            </a:r>
          </a:p>
          <a:p>
            <a:pPr lvl="1"/>
            <a:r>
              <a:rPr lang="en-US" dirty="0">
                <a:solidFill>
                  <a:schemeClr val="tx2"/>
                </a:solidFill>
              </a:rPr>
              <a:t>Organizational sign-on </a:t>
            </a:r>
            <a:r>
              <a:rPr lang="en-US" b="1" dirty="0">
                <a:solidFill>
                  <a:schemeClr val="tx2"/>
                </a:solidFill>
              </a:rPr>
              <a:t>(Spring 2023)</a:t>
            </a:r>
          </a:p>
          <a:p>
            <a:endParaRPr lang="en-US" dirty="0">
              <a:solidFill>
                <a:schemeClr val="tx2"/>
              </a:solidFill>
            </a:endParaRPr>
          </a:p>
          <a:p>
            <a:endParaRPr lang="en-US" dirty="0">
              <a:solidFill>
                <a:schemeClr val="tx2"/>
              </a:solidFill>
            </a:endParaRPr>
          </a:p>
          <a:p>
            <a:endParaRPr lang="en-US" dirty="0">
              <a:solidFill>
                <a:schemeClr val="tx2"/>
              </a:solidFill>
            </a:endParaRPr>
          </a:p>
        </p:txBody>
      </p:sp>
    </p:spTree>
    <p:extLst>
      <p:ext uri="{BB962C8B-B14F-4D97-AF65-F5344CB8AC3E}">
        <p14:creationId xmlns:p14="http://schemas.microsoft.com/office/powerpoint/2010/main" val="38054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498BD6-D835-48CE-9E06-AA90A7AA07F9}"/>
              </a:ext>
            </a:extLst>
          </p:cNvPr>
          <p:cNvSpPr>
            <a:spLocks noGrp="1"/>
          </p:cNvSpPr>
          <p:nvPr>
            <p:ph type="title"/>
          </p:nvPr>
        </p:nvSpPr>
        <p:spPr>
          <a:xfrm>
            <a:off x="457200" y="274638"/>
            <a:ext cx="8229600" cy="1143000"/>
          </a:xfrm>
        </p:spPr>
        <p:txBody>
          <a:bodyPr vert="horz" lIns="91440" tIns="45720" rIns="91440" bIns="45720" rtlCol="0" anchor="ctr">
            <a:normAutofit/>
          </a:bodyPr>
          <a:lstStyle/>
          <a:p>
            <a:pPr marL="514350" defTabSz="914400"/>
            <a:r>
              <a:rPr lang="en-US" b="1" dirty="0">
                <a:solidFill>
                  <a:schemeClr val="tx2"/>
                </a:solidFill>
              </a:rPr>
              <a:t>Opportunities for Engagement</a:t>
            </a:r>
          </a:p>
        </p:txBody>
      </p:sp>
      <p:graphicFrame>
        <p:nvGraphicFramePr>
          <p:cNvPr id="14" name="Content Placeholder 2">
            <a:extLst>
              <a:ext uri="{FF2B5EF4-FFF2-40B4-BE49-F238E27FC236}">
                <a16:creationId xmlns:a16="http://schemas.microsoft.com/office/drawing/2014/main" xmlns="" id="{775E6710-5D07-E5FC-44BB-EC6839DBC57D}"/>
              </a:ext>
            </a:extLst>
          </p:cNvPr>
          <p:cNvGraphicFramePr>
            <a:graphicFrameLocks noGrp="1"/>
          </p:cNvGraphicFramePr>
          <p:nvPr>
            <p:ph idx="1"/>
            <p:extLst>
              <p:ext uri="{D42A27DB-BD31-4B8C-83A1-F6EECF244321}">
                <p14:modId xmlns:p14="http://schemas.microsoft.com/office/powerpoint/2010/main" val="412958699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55719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5051CE-D9DA-9342-8CF4-F0F8CFE33CFF}"/>
              </a:ext>
            </a:extLst>
          </p:cNvPr>
          <p:cNvSpPr>
            <a:spLocks noGrp="1"/>
          </p:cNvSpPr>
          <p:nvPr>
            <p:ph type="title"/>
          </p:nvPr>
        </p:nvSpPr>
        <p:spPr/>
        <p:txBody>
          <a:bodyPr/>
          <a:lstStyle/>
          <a:p>
            <a:r>
              <a:rPr lang="en-US" b="1" dirty="0">
                <a:solidFill>
                  <a:schemeClr val="tx2"/>
                </a:solidFill>
              </a:rPr>
              <a:t>Rebuilding HOME/CHDO</a:t>
            </a:r>
          </a:p>
        </p:txBody>
      </p:sp>
      <p:sp>
        <p:nvSpPr>
          <p:cNvPr id="3" name="Text Placeholder 2">
            <a:extLst>
              <a:ext uri="{FF2B5EF4-FFF2-40B4-BE49-F238E27FC236}">
                <a16:creationId xmlns:a16="http://schemas.microsoft.com/office/drawing/2014/main" xmlns="" id="{F197B62C-0569-F744-AD86-BDDDE5055CB9}"/>
              </a:ext>
            </a:extLst>
          </p:cNvPr>
          <p:cNvSpPr>
            <a:spLocks noGrp="1"/>
          </p:cNvSpPr>
          <p:nvPr>
            <p:ph type="body" idx="1"/>
          </p:nvPr>
        </p:nvSpPr>
        <p:spPr>
          <a:xfrm>
            <a:off x="457200" y="1156494"/>
            <a:ext cx="4040188" cy="639762"/>
          </a:xfrm>
        </p:spPr>
        <p:txBody>
          <a:bodyPr/>
          <a:lstStyle/>
          <a:p>
            <a:r>
              <a:rPr lang="en-US" dirty="0">
                <a:solidFill>
                  <a:schemeClr val="tx2"/>
                </a:solidFill>
              </a:rPr>
              <a:t>Process and timeline</a:t>
            </a:r>
          </a:p>
        </p:txBody>
      </p:sp>
      <p:sp>
        <p:nvSpPr>
          <p:cNvPr id="4" name="Content Placeholder 3">
            <a:extLst>
              <a:ext uri="{FF2B5EF4-FFF2-40B4-BE49-F238E27FC236}">
                <a16:creationId xmlns:a16="http://schemas.microsoft.com/office/drawing/2014/main" xmlns="" id="{3FA128F5-7657-DB48-BA80-357D5890CEB5}"/>
              </a:ext>
            </a:extLst>
          </p:cNvPr>
          <p:cNvSpPr>
            <a:spLocks noGrp="1"/>
          </p:cNvSpPr>
          <p:nvPr>
            <p:ph sz="half" idx="2"/>
          </p:nvPr>
        </p:nvSpPr>
        <p:spPr>
          <a:xfrm>
            <a:off x="457200" y="1796256"/>
            <a:ext cx="4040188" cy="4626314"/>
          </a:xfrm>
        </p:spPr>
        <p:txBody>
          <a:bodyPr>
            <a:normAutofit/>
          </a:bodyPr>
          <a:lstStyle/>
          <a:p>
            <a:r>
              <a:rPr lang="en-US" dirty="0">
                <a:solidFill>
                  <a:schemeClr val="tx2"/>
                </a:solidFill>
              </a:rPr>
              <a:t>HOME Program is due for reauthorization in Congress</a:t>
            </a:r>
          </a:p>
          <a:p>
            <a:r>
              <a:rPr lang="en-US" dirty="0">
                <a:solidFill>
                  <a:schemeClr val="tx2"/>
                </a:solidFill>
              </a:rPr>
              <a:t>Biden Administration prioritizing a rule change</a:t>
            </a:r>
          </a:p>
          <a:p>
            <a:r>
              <a:rPr lang="en-US" dirty="0">
                <a:solidFill>
                  <a:schemeClr val="tx2"/>
                </a:solidFill>
              </a:rPr>
              <a:t>NACEDA working group on CHDO component</a:t>
            </a:r>
          </a:p>
          <a:p>
            <a:r>
              <a:rPr lang="en-US" dirty="0">
                <a:solidFill>
                  <a:schemeClr val="tx2"/>
                </a:solidFill>
              </a:rPr>
              <a:t>HOME Rule ANPR by end of 2022</a:t>
            </a:r>
          </a:p>
        </p:txBody>
      </p:sp>
      <p:sp>
        <p:nvSpPr>
          <p:cNvPr id="5" name="Text Placeholder 4">
            <a:extLst>
              <a:ext uri="{FF2B5EF4-FFF2-40B4-BE49-F238E27FC236}">
                <a16:creationId xmlns:a16="http://schemas.microsoft.com/office/drawing/2014/main" xmlns="" id="{A40445A4-7492-3742-B124-2BBF22BF5212}"/>
              </a:ext>
            </a:extLst>
          </p:cNvPr>
          <p:cNvSpPr>
            <a:spLocks noGrp="1"/>
          </p:cNvSpPr>
          <p:nvPr>
            <p:ph type="body" sz="quarter" idx="3"/>
          </p:nvPr>
        </p:nvSpPr>
        <p:spPr>
          <a:xfrm>
            <a:off x="4645025" y="1156494"/>
            <a:ext cx="4041775" cy="639762"/>
          </a:xfrm>
        </p:spPr>
        <p:txBody>
          <a:bodyPr/>
          <a:lstStyle/>
          <a:p>
            <a:r>
              <a:rPr lang="en-US" dirty="0">
                <a:solidFill>
                  <a:schemeClr val="tx2"/>
                </a:solidFill>
              </a:rPr>
              <a:t>Key Questions</a:t>
            </a:r>
          </a:p>
        </p:txBody>
      </p:sp>
      <p:sp>
        <p:nvSpPr>
          <p:cNvPr id="6" name="Content Placeholder 5">
            <a:extLst>
              <a:ext uri="{FF2B5EF4-FFF2-40B4-BE49-F238E27FC236}">
                <a16:creationId xmlns:a16="http://schemas.microsoft.com/office/drawing/2014/main" xmlns="" id="{7AE1BE5C-B8D7-F34E-B879-81B821FB88B6}"/>
              </a:ext>
            </a:extLst>
          </p:cNvPr>
          <p:cNvSpPr>
            <a:spLocks noGrp="1"/>
          </p:cNvSpPr>
          <p:nvPr>
            <p:ph sz="quarter" idx="4"/>
          </p:nvPr>
        </p:nvSpPr>
        <p:spPr>
          <a:xfrm>
            <a:off x="4645025" y="1796255"/>
            <a:ext cx="4041775" cy="4626315"/>
          </a:xfrm>
        </p:spPr>
        <p:txBody>
          <a:bodyPr>
            <a:normAutofit/>
          </a:bodyPr>
          <a:lstStyle/>
          <a:p>
            <a:r>
              <a:rPr lang="en-US" dirty="0">
                <a:solidFill>
                  <a:schemeClr val="tx2"/>
                </a:solidFill>
              </a:rPr>
              <a:t>Can CHDO be rebuilt and modernized?</a:t>
            </a:r>
          </a:p>
          <a:p>
            <a:r>
              <a:rPr lang="en-US" dirty="0">
                <a:solidFill>
                  <a:schemeClr val="tx2"/>
                </a:solidFill>
              </a:rPr>
              <a:t>What political will does HUD have to implement a CHDO rebuild?</a:t>
            </a:r>
          </a:p>
          <a:p>
            <a:r>
              <a:rPr lang="en-US" dirty="0">
                <a:solidFill>
                  <a:schemeClr val="tx2"/>
                </a:solidFill>
              </a:rPr>
              <a:t>Can advocates agree on the future of CHDO?</a:t>
            </a:r>
          </a:p>
          <a:p>
            <a:r>
              <a:rPr lang="en-US" b="1" dirty="0">
                <a:solidFill>
                  <a:schemeClr val="tx2"/>
                </a:solidFill>
              </a:rPr>
              <a:t>Will HFAs support a new CHDO Program?</a:t>
            </a:r>
          </a:p>
        </p:txBody>
      </p:sp>
    </p:spTree>
    <p:extLst>
      <p:ext uri="{BB962C8B-B14F-4D97-AF65-F5344CB8AC3E}">
        <p14:creationId xmlns:p14="http://schemas.microsoft.com/office/powerpoint/2010/main" val="725035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5051CE-D9DA-9342-8CF4-F0F8CFE33CFF}"/>
              </a:ext>
            </a:extLst>
          </p:cNvPr>
          <p:cNvSpPr>
            <a:spLocks noGrp="1"/>
          </p:cNvSpPr>
          <p:nvPr>
            <p:ph type="title"/>
          </p:nvPr>
        </p:nvSpPr>
        <p:spPr>
          <a:xfrm>
            <a:off x="457200" y="273050"/>
            <a:ext cx="3008313" cy="1162050"/>
          </a:xfrm>
        </p:spPr>
        <p:txBody>
          <a:bodyPr anchor="b">
            <a:normAutofit fontScale="90000"/>
          </a:bodyPr>
          <a:lstStyle/>
          <a:p>
            <a:r>
              <a:rPr lang="en-US" sz="3200" b="1" dirty="0">
                <a:solidFill>
                  <a:schemeClr val="tx2"/>
                </a:solidFill>
              </a:rPr>
              <a:t>Community Reinvestment Act</a:t>
            </a:r>
          </a:p>
        </p:txBody>
      </p:sp>
      <p:sp>
        <p:nvSpPr>
          <p:cNvPr id="3" name="Text Placeholder 2">
            <a:extLst>
              <a:ext uri="{FF2B5EF4-FFF2-40B4-BE49-F238E27FC236}">
                <a16:creationId xmlns:a16="http://schemas.microsoft.com/office/drawing/2014/main" xmlns="" id="{F197B62C-0569-F744-AD86-BDDDE5055CB9}"/>
              </a:ext>
            </a:extLst>
          </p:cNvPr>
          <p:cNvSpPr>
            <a:spLocks noGrp="1"/>
          </p:cNvSpPr>
          <p:nvPr>
            <p:ph type="body" sz="half" idx="2"/>
          </p:nvPr>
        </p:nvSpPr>
        <p:spPr>
          <a:xfrm>
            <a:off x="457200" y="1435100"/>
            <a:ext cx="3008313" cy="4691063"/>
          </a:xfrm>
        </p:spPr>
        <p:txBody>
          <a:bodyPr>
            <a:normAutofit/>
          </a:bodyPr>
          <a:lstStyle/>
          <a:p>
            <a:r>
              <a:rPr lang="en-US" sz="1800" i="1" dirty="0">
                <a:solidFill>
                  <a:schemeClr val="tx2"/>
                </a:solidFill>
              </a:rPr>
              <a:t>Process and timeline</a:t>
            </a:r>
          </a:p>
        </p:txBody>
      </p:sp>
      <p:graphicFrame>
        <p:nvGraphicFramePr>
          <p:cNvPr id="7" name="Content Placeholder 3">
            <a:extLst>
              <a:ext uri="{FF2B5EF4-FFF2-40B4-BE49-F238E27FC236}">
                <a16:creationId xmlns:a16="http://schemas.microsoft.com/office/drawing/2014/main" xmlns="" id="{66E97A86-5B10-75F1-B617-88E1AD2A26C9}"/>
              </a:ext>
            </a:extLst>
          </p:cNvPr>
          <p:cNvGraphicFramePr>
            <a:graphicFrameLocks noGrp="1"/>
          </p:cNvGraphicFramePr>
          <p:nvPr>
            <p:ph idx="1"/>
            <p:extLst>
              <p:ext uri="{D42A27DB-BD31-4B8C-83A1-F6EECF244321}">
                <p14:modId xmlns:p14="http://schemas.microsoft.com/office/powerpoint/2010/main" val="3404335968"/>
              </p:ext>
            </p:extLst>
          </p:nvPr>
        </p:nvGraphicFramePr>
        <p:xfrm>
          <a:off x="3575050" y="273050"/>
          <a:ext cx="5111750" cy="5853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7632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498BD6-D835-48CE-9E06-AA90A7AA07F9}"/>
              </a:ext>
            </a:extLst>
          </p:cNvPr>
          <p:cNvSpPr>
            <a:spLocks noGrp="1"/>
          </p:cNvSpPr>
          <p:nvPr>
            <p:ph type="title"/>
          </p:nvPr>
        </p:nvSpPr>
        <p:spPr>
          <a:xfrm>
            <a:off x="457200" y="274638"/>
            <a:ext cx="8229600" cy="1143000"/>
          </a:xfrm>
        </p:spPr>
        <p:txBody>
          <a:bodyPr vert="horz" lIns="91440" tIns="45720" rIns="91440" bIns="45720" rtlCol="0" anchor="ctr">
            <a:normAutofit/>
          </a:bodyPr>
          <a:lstStyle/>
          <a:p>
            <a:pPr marL="514350" defTabSz="914400"/>
            <a:r>
              <a:rPr lang="en-US" b="1" dirty="0">
                <a:solidFill>
                  <a:schemeClr val="tx2"/>
                </a:solidFill>
              </a:rPr>
              <a:t>Opportunities for Engagement</a:t>
            </a:r>
          </a:p>
        </p:txBody>
      </p:sp>
      <p:graphicFrame>
        <p:nvGraphicFramePr>
          <p:cNvPr id="14" name="Content Placeholder 2">
            <a:extLst>
              <a:ext uri="{FF2B5EF4-FFF2-40B4-BE49-F238E27FC236}">
                <a16:creationId xmlns:a16="http://schemas.microsoft.com/office/drawing/2014/main" xmlns="" id="{775E6710-5D07-E5FC-44BB-EC6839DBC57D}"/>
              </a:ext>
            </a:extLst>
          </p:cNvPr>
          <p:cNvGraphicFramePr>
            <a:graphicFrameLocks noGrp="1"/>
          </p:cNvGraphicFramePr>
          <p:nvPr>
            <p:ph idx="1"/>
            <p:extLst>
              <p:ext uri="{D42A27DB-BD31-4B8C-83A1-F6EECF244321}">
                <p14:modId xmlns:p14="http://schemas.microsoft.com/office/powerpoint/2010/main" val="356961956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66652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3AF71B-2C78-7327-FF0D-3F80537B9530}"/>
              </a:ext>
            </a:extLst>
          </p:cNvPr>
          <p:cNvSpPr>
            <a:spLocks noGrp="1"/>
          </p:cNvSpPr>
          <p:nvPr>
            <p:ph type="title"/>
          </p:nvPr>
        </p:nvSpPr>
        <p:spPr/>
        <p:txBody>
          <a:bodyPr/>
          <a:lstStyle/>
          <a:p>
            <a:r>
              <a:rPr lang="en-US" b="1" dirty="0">
                <a:solidFill>
                  <a:schemeClr val="tx2"/>
                </a:solidFill>
              </a:rPr>
              <a:t>Environmental Justice Grants</a:t>
            </a:r>
          </a:p>
        </p:txBody>
      </p:sp>
      <p:sp>
        <p:nvSpPr>
          <p:cNvPr id="3" name="Content Placeholder 2">
            <a:extLst>
              <a:ext uri="{FF2B5EF4-FFF2-40B4-BE49-F238E27FC236}">
                <a16:creationId xmlns:a16="http://schemas.microsoft.com/office/drawing/2014/main" xmlns="" id="{2CCEA44D-81CD-C8A3-3063-F78BBD48E422}"/>
              </a:ext>
            </a:extLst>
          </p:cNvPr>
          <p:cNvSpPr>
            <a:spLocks noGrp="1"/>
          </p:cNvSpPr>
          <p:nvPr>
            <p:ph idx="1"/>
          </p:nvPr>
        </p:nvSpPr>
        <p:spPr/>
        <p:txBody>
          <a:bodyPr>
            <a:noAutofit/>
          </a:bodyPr>
          <a:lstStyle/>
          <a:p>
            <a:pPr algn="l">
              <a:buFont typeface="Arial" panose="020B0604020202020204" pitchFamily="34" charset="0"/>
              <a:buChar char="•"/>
            </a:pPr>
            <a:r>
              <a:rPr lang="en-US" sz="2400" b="0" i="0" dirty="0">
                <a:solidFill>
                  <a:schemeClr val="tx2"/>
                </a:solidFill>
                <a:effectLst/>
                <a:latin typeface="Calibri" panose="020F0502020204030204" pitchFamily="34" charset="0"/>
                <a:cs typeface="Calibri" panose="020F0502020204030204" pitchFamily="34" charset="0"/>
              </a:rPr>
              <a:t>The Environmental Protection Agency recently launched an office that will focus on supporting and delivering grant money to minority communities in the U.S. disproportionally affected by pollution and other environmental issues.</a:t>
            </a:r>
          </a:p>
          <a:p>
            <a:pPr algn="l">
              <a:buFont typeface="Arial" panose="020B0604020202020204" pitchFamily="34" charset="0"/>
              <a:buChar char="•"/>
            </a:pPr>
            <a:r>
              <a:rPr lang="en-US" sz="2400" b="0" i="0" dirty="0">
                <a:solidFill>
                  <a:schemeClr val="tx2"/>
                </a:solidFill>
                <a:effectLst/>
                <a:latin typeface="Calibri" panose="020F0502020204030204" pitchFamily="34" charset="0"/>
                <a:cs typeface="Calibri" panose="020F0502020204030204" pitchFamily="34" charset="0"/>
              </a:rPr>
              <a:t>The office will oversee the delivery of a $3 billion climate and environmental justice block grant program created by the recently passed Inflation Reduction Act.</a:t>
            </a:r>
          </a:p>
          <a:p>
            <a:pPr algn="l">
              <a:buFont typeface="Arial" panose="020B0604020202020204" pitchFamily="34" charset="0"/>
              <a:buChar char="•"/>
            </a:pPr>
            <a:r>
              <a:rPr lang="en-US" sz="2400" dirty="0">
                <a:solidFill>
                  <a:schemeClr val="tx2"/>
                </a:solidFill>
                <a:latin typeface="Calibri" panose="020F0502020204030204" pitchFamily="34" charset="0"/>
                <a:cs typeface="Calibri" panose="020F0502020204030204" pitchFamily="34" charset="0"/>
              </a:rPr>
              <a:t>Grants are designated for community organizations</a:t>
            </a:r>
          </a:p>
          <a:p>
            <a:pPr algn="l">
              <a:buFont typeface="Arial" panose="020B0604020202020204" pitchFamily="34" charset="0"/>
              <a:buChar char="•"/>
            </a:pPr>
            <a:r>
              <a:rPr lang="en-US" sz="2400" b="0" i="0" dirty="0">
                <a:solidFill>
                  <a:schemeClr val="tx2"/>
                </a:solidFill>
                <a:effectLst/>
                <a:latin typeface="Calibri" panose="020F0502020204030204" pitchFamily="34" charset="0"/>
                <a:cs typeface="Calibri" panose="020F0502020204030204" pitchFamily="34" charset="0"/>
              </a:rPr>
              <a:t>Lots of details to be worked out.</a:t>
            </a:r>
          </a:p>
        </p:txBody>
      </p:sp>
    </p:spTree>
    <p:extLst>
      <p:ext uri="{BB962C8B-B14F-4D97-AF65-F5344CB8AC3E}">
        <p14:creationId xmlns:p14="http://schemas.microsoft.com/office/powerpoint/2010/main" val="22663025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1917</TotalTime>
  <Words>404</Words>
  <Application>Microsoft Office PowerPoint</Application>
  <PresentationFormat>On-screen Show (4:3)</PresentationFormat>
  <Paragraphs>85</Paragraphs>
  <Slides>10</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PowerPoint Presentation</vt:lpstr>
      <vt:lpstr>PowerPoint Presentation</vt:lpstr>
      <vt:lpstr>Opportunities for Engagement</vt:lpstr>
      <vt:lpstr>NACEDA Budget Priorities</vt:lpstr>
      <vt:lpstr>Opportunities for Engagement</vt:lpstr>
      <vt:lpstr>Rebuilding HOME/CHDO</vt:lpstr>
      <vt:lpstr>Community Reinvestment Act</vt:lpstr>
      <vt:lpstr>Opportunities for Engagement</vt:lpstr>
      <vt:lpstr>Environmental Justice Grants</vt:lpstr>
      <vt:lpstr>Neighborhood Homes Investment Act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Frank Woodruff</dc:creator>
  <cp:lastModifiedBy>Arnold Cohen</cp:lastModifiedBy>
  <cp:revision>55</cp:revision>
  <dcterms:created xsi:type="dcterms:W3CDTF">2019-11-26T13:32:01Z</dcterms:created>
  <dcterms:modified xsi:type="dcterms:W3CDTF">2022-10-24T20:07:37Z</dcterms:modified>
</cp:coreProperties>
</file>