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716"/>
  </p:normalViewPr>
  <p:slideViewPr>
    <p:cSldViewPr>
      <p:cViewPr varScale="1">
        <p:scale>
          <a:sx n="82" d="100"/>
          <a:sy n="82" d="100"/>
        </p:scale>
        <p:origin x="144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4590B8"/>
                </a:solidFill>
                <a:latin typeface="Trebuchet MS"/>
                <a:cs typeface="Trebuchet MS"/>
              </a:defRPr>
            </a:lvl1pPr>
          </a:lstStyle>
          <a:p>
            <a:pPr marL="158115">
              <a:lnSpc>
                <a:spcPts val="1864"/>
              </a:lnSpc>
            </a:pPr>
            <a:fld id="{81D60167-4931-47E6-BA6A-407CBD079E47}" type="slidenum">
              <a:rPr spc="-5" dirty="0">
                <a:solidFill>
                  <a:srgbClr val="006FC0"/>
                </a:solidFill>
                <a:latin typeface="Calibri"/>
                <a:cs typeface="Calibri"/>
              </a:rPr>
              <a:t>‹#›</a:t>
            </a:fld>
            <a:endParaRPr spc="-5" dirty="0">
              <a:solidFill>
                <a:srgbClr val="006F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33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4590B8"/>
                </a:solidFill>
                <a:latin typeface="Trebuchet MS"/>
                <a:cs typeface="Trebuchet MS"/>
              </a:defRPr>
            </a:lvl1pPr>
          </a:lstStyle>
          <a:p>
            <a:pPr marL="158115">
              <a:lnSpc>
                <a:spcPts val="1864"/>
              </a:lnSpc>
            </a:pPr>
            <a:fld id="{81D60167-4931-47E6-BA6A-407CBD079E47}" type="slidenum">
              <a:rPr spc="-5" dirty="0">
                <a:solidFill>
                  <a:srgbClr val="006FC0"/>
                </a:solidFill>
                <a:latin typeface="Calibri"/>
                <a:cs typeface="Calibri"/>
              </a:rPr>
              <a:t>‹#›</a:t>
            </a:fld>
            <a:endParaRPr spc="-5" dirty="0">
              <a:solidFill>
                <a:srgbClr val="006F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33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4590B8"/>
                </a:solidFill>
                <a:latin typeface="Trebuchet MS"/>
                <a:cs typeface="Trebuchet MS"/>
              </a:defRPr>
            </a:lvl1pPr>
          </a:lstStyle>
          <a:p>
            <a:pPr marL="158115">
              <a:lnSpc>
                <a:spcPts val="1864"/>
              </a:lnSpc>
            </a:pPr>
            <a:fld id="{81D60167-4931-47E6-BA6A-407CBD079E47}" type="slidenum">
              <a:rPr spc="-5" dirty="0">
                <a:solidFill>
                  <a:srgbClr val="006FC0"/>
                </a:solidFill>
                <a:latin typeface="Calibri"/>
                <a:cs typeface="Calibri"/>
              </a:rPr>
              <a:t>‹#›</a:t>
            </a:fld>
            <a:endParaRPr spc="-5" dirty="0">
              <a:solidFill>
                <a:srgbClr val="006F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5B9BD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33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4590B8"/>
                </a:solidFill>
                <a:latin typeface="Trebuchet MS"/>
                <a:cs typeface="Trebuchet MS"/>
              </a:defRPr>
            </a:lvl1pPr>
          </a:lstStyle>
          <a:p>
            <a:pPr marL="158115">
              <a:lnSpc>
                <a:spcPts val="1864"/>
              </a:lnSpc>
            </a:pPr>
            <a:fld id="{81D60167-4931-47E6-BA6A-407CBD079E47}" type="slidenum">
              <a:rPr spc="-5" dirty="0">
                <a:solidFill>
                  <a:srgbClr val="006FC0"/>
                </a:solidFill>
                <a:latin typeface="Calibri"/>
                <a:cs typeface="Calibri"/>
              </a:rPr>
              <a:t>‹#›</a:t>
            </a:fld>
            <a:endParaRPr spc="-5" dirty="0">
              <a:solidFill>
                <a:srgbClr val="006F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4590B8"/>
                </a:solidFill>
                <a:latin typeface="Trebuchet MS"/>
                <a:cs typeface="Trebuchet MS"/>
              </a:defRPr>
            </a:lvl1pPr>
          </a:lstStyle>
          <a:p>
            <a:pPr marL="158115">
              <a:lnSpc>
                <a:spcPts val="1864"/>
              </a:lnSpc>
            </a:pPr>
            <a:fld id="{81D60167-4931-47E6-BA6A-407CBD079E47}" type="slidenum">
              <a:rPr spc="-5" dirty="0">
                <a:solidFill>
                  <a:srgbClr val="006FC0"/>
                </a:solidFill>
                <a:latin typeface="Calibri"/>
                <a:cs typeface="Calibri"/>
              </a:rPr>
              <a:t>‹#›</a:t>
            </a:fld>
            <a:endParaRPr spc="-5" dirty="0">
              <a:solidFill>
                <a:srgbClr val="006F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907" y="21159"/>
            <a:ext cx="8862110" cy="112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33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9176" y="1393316"/>
            <a:ext cx="11239500" cy="4049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59057" y="6299733"/>
            <a:ext cx="312547" cy="260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4590B8"/>
                </a:solidFill>
                <a:latin typeface="Trebuchet MS"/>
                <a:cs typeface="Trebuchet MS"/>
              </a:defRPr>
            </a:lvl1pPr>
          </a:lstStyle>
          <a:p>
            <a:pPr marL="158115">
              <a:lnSpc>
                <a:spcPts val="1864"/>
              </a:lnSpc>
            </a:pPr>
            <a:fld id="{81D60167-4931-47E6-BA6A-407CBD079E47}" type="slidenum">
              <a:rPr spc="-5" dirty="0">
                <a:solidFill>
                  <a:srgbClr val="006FC0"/>
                </a:solidFill>
                <a:latin typeface="Calibri"/>
                <a:cs typeface="Calibri"/>
              </a:rPr>
              <a:t>‹#›</a:t>
            </a:fld>
            <a:endParaRPr spc="-5" dirty="0">
              <a:solidFill>
                <a:srgbClr val="006FC0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12" Type="http://schemas.openxmlformats.org/officeDocument/2006/relationships/image" Target="../media/image3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mailto:NLBinfo@investnewark.or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stnewark.org/land-ban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027" y="3192526"/>
            <a:ext cx="61861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300" dirty="0">
                <a:solidFill>
                  <a:srgbClr val="1A315F"/>
                </a:solidFill>
                <a:latin typeface="Trebuchet MS"/>
                <a:cs typeface="Trebuchet MS"/>
              </a:rPr>
              <a:t>NEWARK</a:t>
            </a:r>
            <a:r>
              <a:rPr sz="4800" spc="-100" dirty="0">
                <a:solidFill>
                  <a:srgbClr val="1A315F"/>
                </a:solidFill>
                <a:latin typeface="Trebuchet MS"/>
                <a:cs typeface="Trebuchet MS"/>
              </a:rPr>
              <a:t> </a:t>
            </a:r>
            <a:r>
              <a:rPr sz="4800" spc="395" dirty="0">
                <a:solidFill>
                  <a:srgbClr val="1A315F"/>
                </a:solidFill>
                <a:latin typeface="Trebuchet MS"/>
                <a:cs typeface="Trebuchet MS"/>
              </a:rPr>
              <a:t>LAND</a:t>
            </a:r>
            <a:r>
              <a:rPr sz="4800" spc="-95" dirty="0">
                <a:solidFill>
                  <a:srgbClr val="1A315F"/>
                </a:solidFill>
                <a:latin typeface="Trebuchet MS"/>
                <a:cs typeface="Trebuchet MS"/>
              </a:rPr>
              <a:t> </a:t>
            </a:r>
            <a:r>
              <a:rPr sz="4800" spc="350" dirty="0">
                <a:solidFill>
                  <a:srgbClr val="1A315F"/>
                </a:solidFill>
                <a:latin typeface="Trebuchet MS"/>
                <a:cs typeface="Trebuchet MS"/>
              </a:rPr>
              <a:t>BANK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63482" y="2730830"/>
            <a:ext cx="29692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5785" algn="l"/>
                <a:tab pos="2466975" algn="l"/>
              </a:tabLst>
            </a:pPr>
            <a:r>
              <a:rPr sz="2400" b="1" dirty="0">
                <a:solidFill>
                  <a:srgbClr val="4590B8"/>
                </a:solidFill>
                <a:latin typeface="Trebuchet MS"/>
                <a:cs typeface="Trebuchet MS"/>
              </a:rPr>
              <a:t>(</a:t>
            </a:r>
            <a:r>
              <a:rPr sz="2400" b="1" spc="-395" dirty="0">
                <a:solidFill>
                  <a:srgbClr val="4590B8"/>
                </a:solidFill>
                <a:latin typeface="Trebuchet MS"/>
                <a:cs typeface="Trebuchet MS"/>
              </a:rPr>
              <a:t> </a:t>
            </a:r>
            <a:r>
              <a:rPr sz="2400" b="1" spc="295" dirty="0">
                <a:solidFill>
                  <a:srgbClr val="4590B8"/>
                </a:solidFill>
                <a:latin typeface="Trebuchet MS"/>
                <a:cs typeface="Trebuchet MS"/>
              </a:rPr>
              <a:t>A</a:t>
            </a:r>
            <a:r>
              <a:rPr sz="2400" b="1" dirty="0">
                <a:solidFill>
                  <a:srgbClr val="4590B8"/>
                </a:solidFill>
                <a:latin typeface="Trebuchet MS"/>
                <a:cs typeface="Trebuchet MS"/>
              </a:rPr>
              <a:t>	</a:t>
            </a:r>
            <a:r>
              <a:rPr sz="2400" b="1" spc="500" dirty="0">
                <a:solidFill>
                  <a:srgbClr val="4590B8"/>
                </a:solidFill>
                <a:latin typeface="Trebuchet MS"/>
                <a:cs typeface="Trebuchet MS"/>
              </a:rPr>
              <a:t>DIVISION</a:t>
            </a:r>
            <a:r>
              <a:rPr sz="2400" b="1" dirty="0">
                <a:solidFill>
                  <a:srgbClr val="4590B8"/>
                </a:solidFill>
                <a:latin typeface="Trebuchet MS"/>
                <a:cs typeface="Trebuchet MS"/>
              </a:rPr>
              <a:t>	</a:t>
            </a:r>
            <a:r>
              <a:rPr sz="2400" b="1" spc="345" dirty="0">
                <a:solidFill>
                  <a:srgbClr val="4590B8"/>
                </a:solidFill>
                <a:latin typeface="Trebuchet MS"/>
                <a:cs typeface="Trebuchet MS"/>
              </a:rPr>
              <a:t>OF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63482" y="3097148"/>
            <a:ext cx="362851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65" dirty="0">
                <a:solidFill>
                  <a:srgbClr val="4590B8"/>
                </a:solidFill>
                <a:latin typeface="Trebuchet MS"/>
                <a:cs typeface="Trebuchet MS"/>
              </a:rPr>
              <a:t>INVEST</a:t>
            </a:r>
            <a:r>
              <a:rPr lang="en-US" sz="2400" b="1" spc="465" dirty="0">
                <a:solidFill>
                  <a:srgbClr val="4590B8"/>
                </a:solidFill>
                <a:latin typeface="Trebuchet MS"/>
                <a:cs typeface="Trebuchet MS"/>
              </a:rPr>
              <a:t> </a:t>
            </a:r>
            <a:r>
              <a:rPr sz="2400" b="1" spc="500" dirty="0">
                <a:solidFill>
                  <a:srgbClr val="4590B8"/>
                </a:solidFill>
                <a:latin typeface="Trebuchet MS"/>
                <a:cs typeface="Trebuchet MS"/>
              </a:rPr>
              <a:t>NEWARK)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30540" y="1507236"/>
            <a:ext cx="91440" cy="3703320"/>
          </a:xfrm>
          <a:custGeom>
            <a:avLst/>
            <a:gdLst/>
            <a:ahLst/>
            <a:cxnLst/>
            <a:rect l="l" t="t" r="r" b="b"/>
            <a:pathLst>
              <a:path w="91440" h="3703320">
                <a:moveTo>
                  <a:pt x="91440" y="0"/>
                </a:moveTo>
                <a:lnTo>
                  <a:pt x="0" y="0"/>
                </a:lnTo>
                <a:lnTo>
                  <a:pt x="0" y="3703320"/>
                </a:lnTo>
                <a:lnTo>
                  <a:pt x="91440" y="3703320"/>
                </a:lnTo>
                <a:lnTo>
                  <a:pt x="91440" y="0"/>
                </a:lnTo>
                <a:close/>
              </a:path>
            </a:pathLst>
          </a:custGeom>
          <a:solidFill>
            <a:srgbClr val="459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1543" y="5017008"/>
            <a:ext cx="7660437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5870" algn="l"/>
                <a:tab pos="4524375" algn="l"/>
                <a:tab pos="4874260" algn="l"/>
              </a:tabLst>
            </a:pPr>
            <a:r>
              <a:rPr sz="2400" spc="150" dirty="0">
                <a:latin typeface="Trebuchet MS"/>
                <a:cs typeface="Trebuchet MS"/>
              </a:rPr>
              <a:t>Marc</a:t>
            </a:r>
            <a:r>
              <a:rPr sz="2400" spc="-409" dirty="0">
                <a:latin typeface="Trebuchet MS"/>
                <a:cs typeface="Trebuchet MS"/>
              </a:rPr>
              <a:t> </a:t>
            </a:r>
            <a:r>
              <a:rPr sz="2400" spc="35" dirty="0">
                <a:latin typeface="Trebuchet MS"/>
                <a:cs typeface="Trebuchet MS"/>
              </a:rPr>
              <a:t>us</a:t>
            </a:r>
            <a:r>
              <a:rPr sz="2400" dirty="0">
                <a:latin typeface="Trebuchet MS"/>
                <a:cs typeface="Trebuchet MS"/>
              </a:rPr>
              <a:t>	</a:t>
            </a:r>
            <a:r>
              <a:rPr sz="2400" spc="145" dirty="0">
                <a:latin typeface="Trebuchet MS"/>
                <a:cs typeface="Trebuchet MS"/>
              </a:rPr>
              <a:t>Randol</a:t>
            </a:r>
            <a:r>
              <a:rPr sz="2400" spc="-4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ph,</a:t>
            </a:r>
            <a:r>
              <a:rPr sz="2400" spc="275" dirty="0">
                <a:latin typeface="Trebuchet MS"/>
                <a:cs typeface="Trebuchet MS"/>
              </a:rPr>
              <a:t> </a:t>
            </a:r>
            <a:r>
              <a:rPr sz="2400" spc="85" dirty="0">
                <a:latin typeface="Trebuchet MS"/>
                <a:cs typeface="Trebuchet MS"/>
              </a:rPr>
              <a:t>Pre</a:t>
            </a:r>
            <a:r>
              <a:rPr sz="2400" spc="-425" dirty="0">
                <a:latin typeface="Trebuchet MS"/>
                <a:cs typeface="Trebuchet MS"/>
              </a:rPr>
              <a:t> </a:t>
            </a:r>
            <a:r>
              <a:rPr sz="2400" spc="-55" dirty="0">
                <a:latin typeface="Trebuchet MS"/>
                <a:cs typeface="Trebuchet MS"/>
              </a:rPr>
              <a:t>s</a:t>
            </a:r>
            <a:r>
              <a:rPr sz="2400" spc="-425" dirty="0">
                <a:latin typeface="Trebuchet MS"/>
                <a:cs typeface="Trebuchet MS"/>
              </a:rPr>
              <a:t> </a:t>
            </a:r>
            <a:r>
              <a:rPr sz="2400" spc="-170" dirty="0">
                <a:latin typeface="Trebuchet MS"/>
                <a:cs typeface="Trebuchet MS"/>
              </a:rPr>
              <a:t>i</a:t>
            </a:r>
            <a:r>
              <a:rPr sz="2400" spc="-4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de</a:t>
            </a:r>
            <a:r>
              <a:rPr sz="2400" spc="-42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nt</a:t>
            </a:r>
            <a:r>
              <a:rPr sz="2400" dirty="0">
                <a:latin typeface="Trebuchet MS"/>
                <a:cs typeface="Trebuchet MS"/>
              </a:rPr>
              <a:t>	</a:t>
            </a:r>
            <a:r>
              <a:rPr sz="2400" spc="-50" dirty="0">
                <a:latin typeface="Trebuchet MS"/>
                <a:cs typeface="Trebuchet MS"/>
              </a:rPr>
              <a:t>&amp;</a:t>
            </a:r>
            <a:r>
              <a:rPr sz="2400" dirty="0">
                <a:latin typeface="Trebuchet MS"/>
                <a:cs typeface="Trebuchet MS"/>
              </a:rPr>
              <a:t>	</a:t>
            </a:r>
            <a:r>
              <a:rPr sz="2400" spc="345" dirty="0">
                <a:latin typeface="Trebuchet MS"/>
                <a:cs typeface="Trebuchet MS"/>
              </a:rPr>
              <a:t>CEO</a:t>
            </a:r>
            <a:endParaRPr lang="en-US" sz="2400" spc="345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5870" algn="l"/>
                <a:tab pos="4524375" algn="l"/>
                <a:tab pos="4874260" algn="l"/>
              </a:tabLst>
            </a:pPr>
            <a:r>
              <a:rPr lang="en-US" sz="2400" spc="345" dirty="0">
                <a:latin typeface="Trebuchet MS"/>
                <a:cs typeface="Trebuchet MS"/>
              </a:rPr>
              <a:t>Roy Southerland, Chief Investment Officer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239520" algn="l"/>
                <a:tab pos="2875915" algn="l"/>
                <a:tab pos="3736975" algn="l"/>
                <a:tab pos="4609465" algn="l"/>
              </a:tabLst>
            </a:pPr>
            <a:r>
              <a:rPr sz="2400" spc="170" dirty="0">
                <a:latin typeface="Trebuchet MS"/>
                <a:cs typeface="Trebuchet MS"/>
              </a:rPr>
              <a:t>Mar</a:t>
            </a:r>
            <a:r>
              <a:rPr sz="2400" spc="-380" dirty="0">
                <a:latin typeface="Trebuchet MS"/>
                <a:cs typeface="Trebuchet MS"/>
              </a:rPr>
              <a:t> </a:t>
            </a:r>
            <a:r>
              <a:rPr sz="2400" spc="-160" dirty="0">
                <a:latin typeface="Trebuchet MS"/>
                <a:cs typeface="Trebuchet MS"/>
              </a:rPr>
              <a:t>t</a:t>
            </a:r>
            <a:r>
              <a:rPr sz="2400" spc="-41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ha</a:t>
            </a:r>
            <a:r>
              <a:rPr sz="2400" dirty="0">
                <a:latin typeface="Trebuchet MS"/>
                <a:cs typeface="Trebuchet MS"/>
              </a:rPr>
              <a:t>	</a:t>
            </a:r>
            <a:r>
              <a:rPr sz="2400" spc="-20" dirty="0">
                <a:latin typeface="Trebuchet MS"/>
                <a:cs typeface="Trebuchet MS"/>
              </a:rPr>
              <a:t>B</a:t>
            </a:r>
            <a:r>
              <a:rPr sz="2400" spc="-4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aez,</a:t>
            </a:r>
            <a:r>
              <a:rPr sz="2400" spc="260" dirty="0">
                <a:latin typeface="Trebuchet MS"/>
                <a:cs typeface="Trebuchet MS"/>
              </a:rPr>
              <a:t> </a:t>
            </a:r>
            <a:r>
              <a:rPr sz="2400" spc="-65" dirty="0">
                <a:latin typeface="Trebuchet MS"/>
                <a:cs typeface="Trebuchet MS"/>
              </a:rPr>
              <a:t>S</a:t>
            </a:r>
            <a:r>
              <a:rPr sz="2400" spc="-425" dirty="0">
                <a:latin typeface="Trebuchet MS"/>
                <a:cs typeface="Trebuchet MS"/>
              </a:rPr>
              <a:t> </a:t>
            </a:r>
            <a:r>
              <a:rPr sz="2400" spc="75" dirty="0">
                <a:latin typeface="Trebuchet MS"/>
                <a:cs typeface="Trebuchet MS"/>
              </a:rPr>
              <a:t>VP</a:t>
            </a:r>
            <a:r>
              <a:rPr sz="2400" dirty="0">
                <a:latin typeface="Trebuchet MS"/>
                <a:cs typeface="Trebuchet MS"/>
              </a:rPr>
              <a:t>	</a:t>
            </a:r>
            <a:r>
              <a:rPr sz="2400" spc="65" dirty="0">
                <a:latin typeface="Trebuchet MS"/>
                <a:cs typeface="Trebuchet MS"/>
              </a:rPr>
              <a:t>Land</a:t>
            </a:r>
            <a:r>
              <a:rPr sz="2400" dirty="0">
                <a:latin typeface="Trebuchet MS"/>
                <a:cs typeface="Trebuchet MS"/>
              </a:rPr>
              <a:t>	</a:t>
            </a:r>
            <a:r>
              <a:rPr sz="2400" spc="-20" dirty="0">
                <a:latin typeface="Trebuchet MS"/>
                <a:cs typeface="Trebuchet MS"/>
              </a:rPr>
              <a:t>B</a:t>
            </a:r>
            <a:r>
              <a:rPr sz="2400" spc="-420" dirty="0">
                <a:latin typeface="Trebuchet MS"/>
                <a:cs typeface="Trebuchet MS"/>
              </a:rPr>
              <a:t> </a:t>
            </a:r>
            <a:r>
              <a:rPr sz="2400" spc="30" dirty="0">
                <a:latin typeface="Trebuchet MS"/>
                <a:cs typeface="Trebuchet MS"/>
              </a:rPr>
              <a:t>ank</a:t>
            </a:r>
            <a:r>
              <a:rPr sz="2400" dirty="0">
                <a:latin typeface="Trebuchet MS"/>
                <a:cs typeface="Trebuchet MS"/>
              </a:rPr>
              <a:t>	</a:t>
            </a:r>
            <a:r>
              <a:rPr sz="2400" spc="185" dirty="0">
                <a:latin typeface="Trebuchet MS"/>
                <a:cs typeface="Trebuchet MS"/>
              </a:rPr>
              <a:t>Operat</a:t>
            </a:r>
            <a:r>
              <a:rPr sz="2400" spc="-420" dirty="0">
                <a:latin typeface="Trebuchet MS"/>
                <a:cs typeface="Trebuchet MS"/>
              </a:rPr>
              <a:t> </a:t>
            </a:r>
            <a:r>
              <a:rPr sz="2400" spc="-170" dirty="0">
                <a:latin typeface="Trebuchet MS"/>
                <a:cs typeface="Trebuchet MS"/>
              </a:rPr>
              <a:t>i</a:t>
            </a:r>
            <a:r>
              <a:rPr sz="2400" spc="-415" dirty="0">
                <a:latin typeface="Trebuchet MS"/>
                <a:cs typeface="Trebuchet MS"/>
              </a:rPr>
              <a:t> </a:t>
            </a:r>
            <a:r>
              <a:rPr sz="2400" spc="120" dirty="0">
                <a:latin typeface="Trebuchet MS"/>
                <a:cs typeface="Trebuchet MS"/>
              </a:rPr>
              <a:t>ons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0606" y="640168"/>
            <a:ext cx="2227852" cy="20998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1264" y="3488944"/>
            <a:ext cx="1981709" cy="15280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459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61415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Invest</a:t>
            </a:r>
            <a:r>
              <a:rPr spc="-35" dirty="0"/>
              <a:t> </a:t>
            </a:r>
            <a:r>
              <a:rPr spc="-30" dirty="0"/>
              <a:t>Newark</a:t>
            </a:r>
            <a:r>
              <a:rPr spc="-15" dirty="0"/>
              <a:t> </a:t>
            </a:r>
            <a:r>
              <a:rPr spc="-220" dirty="0"/>
              <a:t>Staff</a:t>
            </a:r>
            <a:r>
              <a:rPr spc="-20" dirty="0"/>
              <a:t> </a:t>
            </a:r>
            <a:r>
              <a:rPr spc="-160" dirty="0"/>
              <a:t>will</a:t>
            </a:r>
            <a:r>
              <a:rPr spc="-30" dirty="0"/>
              <a:t> </a:t>
            </a:r>
            <a:r>
              <a:rPr spc="-140" dirty="0"/>
              <a:t>administer</a:t>
            </a:r>
            <a:r>
              <a:rPr spc="-20" dirty="0"/>
              <a:t> </a:t>
            </a:r>
            <a:r>
              <a:rPr spc="-175" dirty="0"/>
              <a:t>land</a:t>
            </a:r>
            <a:r>
              <a:rPr spc="-25" dirty="0"/>
              <a:t> </a:t>
            </a:r>
            <a:r>
              <a:rPr spc="-145" dirty="0"/>
              <a:t>bank</a:t>
            </a:r>
            <a:r>
              <a:rPr spc="-15" dirty="0"/>
              <a:t> </a:t>
            </a:r>
            <a:r>
              <a:rPr spc="-125" dirty="0"/>
              <a:t>operations;</a:t>
            </a:r>
            <a:r>
              <a:rPr spc="-275" dirty="0"/>
              <a:t> </a:t>
            </a:r>
            <a:r>
              <a:rPr spc="-155" dirty="0"/>
              <a:t>including</a:t>
            </a:r>
            <a:r>
              <a:rPr spc="-35" dirty="0"/>
              <a:t> </a:t>
            </a:r>
            <a:r>
              <a:rPr spc="-140" dirty="0"/>
              <a:t>acquisition</a:t>
            </a:r>
            <a:r>
              <a:rPr spc="-25" dirty="0"/>
              <a:t> and </a:t>
            </a:r>
            <a:r>
              <a:rPr spc="-95" dirty="0"/>
              <a:t>disposition</a:t>
            </a:r>
            <a:r>
              <a:rPr spc="-80" dirty="0"/>
              <a:t> </a:t>
            </a:r>
            <a:r>
              <a:rPr spc="-20" dirty="0"/>
              <a:t>programs.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/>
          </a:p>
          <a:p>
            <a:pPr marL="12700" marR="443865">
              <a:lnSpc>
                <a:spcPct val="100000"/>
              </a:lnSpc>
            </a:pPr>
            <a:r>
              <a:rPr spc="-140" dirty="0"/>
              <a:t>Invest</a:t>
            </a:r>
            <a:r>
              <a:rPr spc="-60" dirty="0"/>
              <a:t> </a:t>
            </a:r>
            <a:r>
              <a:rPr spc="-30" dirty="0"/>
              <a:t>Newark</a:t>
            </a:r>
            <a:r>
              <a:rPr spc="-40" dirty="0"/>
              <a:t> </a:t>
            </a:r>
            <a:r>
              <a:rPr spc="-70" dirty="0"/>
              <a:t>Board</a:t>
            </a:r>
            <a:r>
              <a:rPr spc="-45" dirty="0"/>
              <a:t> </a:t>
            </a:r>
            <a:r>
              <a:rPr spc="-135" dirty="0"/>
              <a:t>of</a:t>
            </a:r>
            <a:r>
              <a:rPr spc="-35" dirty="0"/>
              <a:t> Directors</a:t>
            </a:r>
            <a:r>
              <a:rPr spc="-45" dirty="0"/>
              <a:t> </a:t>
            </a:r>
            <a:r>
              <a:rPr spc="-125" dirty="0"/>
              <a:t>consisting</a:t>
            </a:r>
            <a:r>
              <a:rPr spc="-50" dirty="0"/>
              <a:t> </a:t>
            </a:r>
            <a:r>
              <a:rPr spc="-140" dirty="0"/>
              <a:t>of</a:t>
            </a:r>
            <a:r>
              <a:rPr spc="-55" dirty="0"/>
              <a:t> </a:t>
            </a:r>
            <a:r>
              <a:rPr spc="-160" dirty="0"/>
              <a:t>public</a:t>
            </a:r>
            <a:r>
              <a:rPr spc="-30" dirty="0"/>
              <a:t> </a:t>
            </a:r>
            <a:r>
              <a:rPr spc="-210" dirty="0"/>
              <a:t>&amp;</a:t>
            </a:r>
            <a:r>
              <a:rPr spc="-45" dirty="0"/>
              <a:t> </a:t>
            </a:r>
            <a:r>
              <a:rPr spc="-145" dirty="0"/>
              <a:t>private</a:t>
            </a:r>
            <a:r>
              <a:rPr spc="-50" dirty="0"/>
              <a:t> </a:t>
            </a:r>
            <a:r>
              <a:rPr spc="-155" dirty="0"/>
              <a:t>civic</a:t>
            </a:r>
            <a:r>
              <a:rPr spc="-50" dirty="0"/>
              <a:t> </a:t>
            </a:r>
            <a:r>
              <a:rPr spc="-175" dirty="0"/>
              <a:t>leaders,</a:t>
            </a:r>
            <a:r>
              <a:rPr spc="-285" dirty="0"/>
              <a:t> </a:t>
            </a:r>
            <a:r>
              <a:rPr spc="-40" dirty="0"/>
              <a:t>economic </a:t>
            </a:r>
            <a:r>
              <a:rPr spc="-160" dirty="0"/>
              <a:t>and</a:t>
            </a:r>
            <a:r>
              <a:rPr spc="-30" dirty="0"/>
              <a:t> </a:t>
            </a:r>
            <a:r>
              <a:rPr spc="-165" dirty="0"/>
              <a:t>real</a:t>
            </a:r>
            <a:r>
              <a:rPr spc="-40" dirty="0"/>
              <a:t> </a:t>
            </a:r>
            <a:r>
              <a:rPr spc="-165" dirty="0"/>
              <a:t>estate</a:t>
            </a:r>
            <a:r>
              <a:rPr spc="-30" dirty="0"/>
              <a:t> </a:t>
            </a:r>
            <a:r>
              <a:rPr spc="-145" dirty="0"/>
              <a:t>development</a:t>
            </a:r>
            <a:r>
              <a:rPr spc="-45" dirty="0"/>
              <a:t> </a:t>
            </a:r>
            <a:r>
              <a:rPr spc="-125" dirty="0"/>
              <a:t>professionals</a:t>
            </a:r>
            <a:r>
              <a:rPr spc="-35" dirty="0"/>
              <a:t> </a:t>
            </a:r>
            <a:r>
              <a:rPr spc="-160" dirty="0"/>
              <a:t>will</a:t>
            </a:r>
            <a:r>
              <a:rPr spc="-35" dirty="0"/>
              <a:t> </a:t>
            </a:r>
            <a:r>
              <a:rPr spc="-114" dirty="0"/>
              <a:t>provide</a:t>
            </a:r>
            <a:r>
              <a:rPr spc="-20" dirty="0"/>
              <a:t> </a:t>
            </a:r>
            <a:r>
              <a:rPr spc="-114" dirty="0"/>
              <a:t>oversight</a:t>
            </a:r>
            <a:r>
              <a:rPr spc="-35" dirty="0"/>
              <a:t> </a:t>
            </a:r>
            <a:r>
              <a:rPr spc="-30" dirty="0"/>
              <a:t>to</a:t>
            </a:r>
            <a:r>
              <a:rPr spc="-45" dirty="0"/>
              <a:t> </a:t>
            </a:r>
            <a:r>
              <a:rPr spc="-150" dirty="0"/>
              <a:t>the</a:t>
            </a:r>
            <a:r>
              <a:rPr spc="-25" dirty="0"/>
              <a:t> </a:t>
            </a:r>
            <a:r>
              <a:rPr spc="-180" dirty="0"/>
              <a:t>land</a:t>
            </a:r>
            <a:r>
              <a:rPr spc="-40" dirty="0"/>
              <a:t> </a:t>
            </a:r>
            <a:r>
              <a:rPr spc="-10" dirty="0"/>
              <a:t>bank.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/>
          </a:p>
          <a:p>
            <a:pPr marL="12700">
              <a:lnSpc>
                <a:spcPct val="100000"/>
              </a:lnSpc>
            </a:pPr>
            <a:r>
              <a:rPr spc="-70" dirty="0"/>
              <a:t>The</a:t>
            </a:r>
            <a:r>
              <a:rPr spc="-114" dirty="0"/>
              <a:t> </a:t>
            </a:r>
            <a:r>
              <a:rPr spc="-140" dirty="0"/>
              <a:t>Land</a:t>
            </a:r>
            <a:r>
              <a:rPr spc="-65" dirty="0"/>
              <a:t> </a:t>
            </a:r>
            <a:r>
              <a:rPr spc="-114" dirty="0"/>
              <a:t>Bank</a:t>
            </a:r>
            <a:r>
              <a:rPr spc="-65" dirty="0"/>
              <a:t> </a:t>
            </a:r>
            <a:r>
              <a:rPr spc="-155" dirty="0"/>
              <a:t>will</a:t>
            </a:r>
            <a:r>
              <a:rPr spc="-60" dirty="0"/>
              <a:t> </a:t>
            </a:r>
            <a:r>
              <a:rPr spc="-65" dirty="0"/>
              <a:t>report</a:t>
            </a:r>
            <a:r>
              <a:rPr spc="-114" dirty="0"/>
              <a:t> </a:t>
            </a:r>
            <a:r>
              <a:rPr dirty="0"/>
              <a:t>KPIs</a:t>
            </a:r>
            <a:r>
              <a:rPr spc="-110" dirty="0"/>
              <a:t> </a:t>
            </a:r>
            <a:r>
              <a:rPr spc="-20" dirty="0"/>
              <a:t>to</a:t>
            </a:r>
            <a:r>
              <a:rPr spc="-85" dirty="0"/>
              <a:t> </a:t>
            </a:r>
            <a:r>
              <a:rPr spc="-30" dirty="0"/>
              <a:t>Newark</a:t>
            </a:r>
            <a:r>
              <a:rPr spc="-90" dirty="0"/>
              <a:t> </a:t>
            </a:r>
            <a:r>
              <a:rPr spc="-40" dirty="0"/>
              <a:t>City</a:t>
            </a:r>
            <a:r>
              <a:rPr spc="-100" dirty="0"/>
              <a:t> </a:t>
            </a:r>
            <a:r>
              <a:rPr spc="-60" dirty="0"/>
              <a:t>Council</a:t>
            </a:r>
            <a:r>
              <a:rPr spc="-80" dirty="0"/>
              <a:t> </a:t>
            </a:r>
            <a:r>
              <a:rPr spc="-215" dirty="0"/>
              <a:t>at</a:t>
            </a:r>
            <a:r>
              <a:rPr spc="-60" dirty="0"/>
              <a:t> </a:t>
            </a:r>
            <a:r>
              <a:rPr spc="-170" dirty="0"/>
              <a:t>least</a:t>
            </a:r>
            <a:r>
              <a:rPr spc="-60" dirty="0"/>
              <a:t> </a:t>
            </a:r>
            <a:r>
              <a:rPr spc="-45" dirty="0"/>
              <a:t>quarterly.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/>
          </a:p>
          <a:p>
            <a:pPr marL="12700" marR="5080">
              <a:lnSpc>
                <a:spcPct val="100000"/>
              </a:lnSpc>
            </a:pPr>
            <a:r>
              <a:rPr spc="-70" dirty="0"/>
              <a:t>The</a:t>
            </a:r>
            <a:r>
              <a:rPr spc="-55" dirty="0"/>
              <a:t> </a:t>
            </a:r>
            <a:r>
              <a:rPr spc="-140" dirty="0"/>
              <a:t>Land</a:t>
            </a:r>
            <a:r>
              <a:rPr spc="-55" dirty="0"/>
              <a:t> </a:t>
            </a:r>
            <a:r>
              <a:rPr spc="-114" dirty="0"/>
              <a:t>Bank</a:t>
            </a:r>
            <a:r>
              <a:rPr spc="-50" dirty="0"/>
              <a:t> </a:t>
            </a:r>
            <a:r>
              <a:rPr spc="-145" dirty="0"/>
              <a:t>has</a:t>
            </a:r>
            <a:r>
              <a:rPr spc="-50" dirty="0"/>
              <a:t> </a:t>
            </a:r>
            <a:r>
              <a:rPr spc="-245" dirty="0"/>
              <a:t>a</a:t>
            </a:r>
            <a:r>
              <a:rPr spc="-45" dirty="0"/>
              <a:t> </a:t>
            </a:r>
            <a:r>
              <a:rPr spc="-90" dirty="0"/>
              <a:t>Community</a:t>
            </a:r>
            <a:r>
              <a:rPr spc="-310" dirty="0"/>
              <a:t> </a:t>
            </a:r>
            <a:r>
              <a:rPr spc="-30" dirty="0"/>
              <a:t>Advisory</a:t>
            </a:r>
            <a:r>
              <a:rPr spc="-50" dirty="0"/>
              <a:t> </a:t>
            </a:r>
            <a:r>
              <a:rPr spc="-70" dirty="0"/>
              <a:t>Board</a:t>
            </a:r>
            <a:r>
              <a:rPr spc="-50" dirty="0"/>
              <a:t> </a:t>
            </a:r>
            <a:r>
              <a:rPr spc="-114" dirty="0"/>
              <a:t>consisting</a:t>
            </a:r>
            <a:r>
              <a:rPr spc="-45" dirty="0"/>
              <a:t> </a:t>
            </a:r>
            <a:r>
              <a:rPr spc="-150" dirty="0"/>
              <a:t>of</a:t>
            </a:r>
            <a:r>
              <a:rPr spc="-50" dirty="0"/>
              <a:t> </a:t>
            </a:r>
            <a:r>
              <a:rPr spc="-130" dirty="0"/>
              <a:t>recognized</a:t>
            </a:r>
            <a:r>
              <a:rPr spc="-60" dirty="0"/>
              <a:t> </a:t>
            </a:r>
            <a:r>
              <a:rPr spc="-10" dirty="0"/>
              <a:t>businesses, </a:t>
            </a:r>
            <a:r>
              <a:rPr spc="-130" dirty="0"/>
              <a:t>community</a:t>
            </a:r>
            <a:r>
              <a:rPr spc="-45" dirty="0"/>
              <a:t> </a:t>
            </a:r>
            <a:r>
              <a:rPr spc="-135" dirty="0"/>
              <a:t>associations,</a:t>
            </a:r>
            <a:r>
              <a:rPr spc="-280" dirty="0"/>
              <a:t> </a:t>
            </a:r>
            <a:r>
              <a:rPr spc="-160" dirty="0"/>
              <a:t>and</a:t>
            </a:r>
            <a:r>
              <a:rPr spc="-25" dirty="0"/>
              <a:t> </a:t>
            </a:r>
            <a:r>
              <a:rPr spc="-110" dirty="0"/>
              <a:t>nonprofit</a:t>
            </a:r>
            <a:r>
              <a:rPr spc="-25" dirty="0"/>
              <a:t> </a:t>
            </a:r>
            <a:r>
              <a:rPr spc="-125" dirty="0"/>
              <a:t>organizations</a:t>
            </a:r>
            <a:r>
              <a:rPr spc="-10" dirty="0"/>
              <a:t> </a:t>
            </a:r>
            <a:r>
              <a:rPr spc="-20" dirty="0"/>
              <a:t>to</a:t>
            </a:r>
            <a:r>
              <a:rPr spc="-30" dirty="0"/>
              <a:t> </a:t>
            </a:r>
            <a:r>
              <a:rPr spc="-114" dirty="0"/>
              <a:t>provide</a:t>
            </a:r>
            <a:r>
              <a:rPr spc="-20" dirty="0"/>
              <a:t> </a:t>
            </a:r>
            <a:r>
              <a:rPr spc="-175" dirty="0"/>
              <a:t>valued</a:t>
            </a:r>
            <a:r>
              <a:rPr spc="-50" dirty="0"/>
              <a:t> </a:t>
            </a:r>
            <a:r>
              <a:rPr spc="-145" dirty="0"/>
              <a:t>input</a:t>
            </a:r>
            <a:r>
              <a:rPr spc="-20" dirty="0"/>
              <a:t> </a:t>
            </a:r>
            <a:r>
              <a:rPr spc="-110" dirty="0"/>
              <a:t>into</a:t>
            </a:r>
            <a:r>
              <a:rPr spc="-40" dirty="0"/>
              <a:t> </a:t>
            </a:r>
            <a:r>
              <a:rPr spc="-175" dirty="0"/>
              <a:t>land</a:t>
            </a:r>
            <a:r>
              <a:rPr spc="-30" dirty="0"/>
              <a:t> </a:t>
            </a:r>
            <a:r>
              <a:rPr spc="-35" dirty="0"/>
              <a:t>bank </a:t>
            </a:r>
            <a:r>
              <a:rPr spc="-100" dirty="0"/>
              <a:t>programs</a:t>
            </a:r>
            <a:r>
              <a:rPr spc="-65" dirty="0"/>
              <a:t> </a:t>
            </a:r>
            <a:r>
              <a:rPr dirty="0"/>
              <a:t>on</a:t>
            </a:r>
            <a:r>
              <a:rPr spc="-65" dirty="0"/>
              <a:t> </a:t>
            </a:r>
            <a:r>
              <a:rPr spc="-190" dirty="0"/>
              <a:t>an</a:t>
            </a:r>
            <a:r>
              <a:rPr spc="-70" dirty="0"/>
              <a:t> </a:t>
            </a:r>
            <a:r>
              <a:rPr spc="-110" dirty="0"/>
              <a:t>ongoing</a:t>
            </a:r>
            <a:r>
              <a:rPr spc="-60" dirty="0"/>
              <a:t> </a:t>
            </a:r>
            <a:r>
              <a:rPr spc="-10" dirty="0"/>
              <a:t>basis.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0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30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30" dirty="0">
                <a:solidFill>
                  <a:srgbClr val="000000"/>
                </a:solidFill>
              </a:rPr>
              <a:t>THE </a:t>
            </a:r>
            <a:r>
              <a:rPr sz="3600" spc="254" dirty="0">
                <a:solidFill>
                  <a:srgbClr val="000000"/>
                </a:solidFill>
              </a:rPr>
              <a:t>CHECKS</a:t>
            </a:r>
            <a:r>
              <a:rPr sz="3600" spc="155" dirty="0">
                <a:solidFill>
                  <a:srgbClr val="000000"/>
                </a:solidFill>
              </a:rPr>
              <a:t> </a:t>
            </a:r>
            <a:r>
              <a:rPr sz="3600" spc="-305" dirty="0">
                <a:solidFill>
                  <a:srgbClr val="000000"/>
                </a:solidFill>
              </a:rPr>
              <a:t>&amp;</a:t>
            </a:r>
            <a:r>
              <a:rPr sz="3600" spc="120" dirty="0">
                <a:solidFill>
                  <a:srgbClr val="000000"/>
                </a:solidFill>
              </a:rPr>
              <a:t> </a:t>
            </a:r>
            <a:r>
              <a:rPr sz="3600" spc="215" dirty="0">
                <a:solidFill>
                  <a:srgbClr val="000000"/>
                </a:solidFill>
              </a:rPr>
              <a:t>BALANCES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82340"/>
            <a:ext cx="2405380" cy="3136900"/>
            <a:chOff x="0" y="3482340"/>
            <a:chExt cx="2405380" cy="3136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811" y="3520440"/>
              <a:ext cx="1965960" cy="26212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1761" y="3501390"/>
              <a:ext cx="2004060" cy="2659380"/>
            </a:xfrm>
            <a:custGeom>
              <a:avLst/>
              <a:gdLst/>
              <a:ahLst/>
              <a:cxnLst/>
              <a:rect l="l" t="t" r="r" b="b"/>
              <a:pathLst>
                <a:path w="2004060" h="2659379">
                  <a:moveTo>
                    <a:pt x="0" y="2659380"/>
                  </a:moveTo>
                  <a:lnTo>
                    <a:pt x="2004060" y="2659380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2659380"/>
                  </a:lnTo>
                  <a:close/>
                </a:path>
              </a:pathLst>
            </a:custGeom>
            <a:ln w="381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567" rIns="0" bIns="0" rtlCol="0">
            <a:spAutoFit/>
          </a:bodyPr>
          <a:lstStyle/>
          <a:p>
            <a:pPr marL="2442845">
              <a:lnSpc>
                <a:spcPct val="100000"/>
              </a:lnSpc>
              <a:spcBef>
                <a:spcPts val="95"/>
              </a:spcBef>
            </a:pPr>
            <a:r>
              <a:rPr sz="3400" b="1" spc="55" dirty="0">
                <a:solidFill>
                  <a:srgbClr val="1F3863"/>
                </a:solidFill>
                <a:latin typeface="Calibri"/>
                <a:cs typeface="Calibri"/>
              </a:rPr>
              <a:t>SECTION</a:t>
            </a:r>
            <a:r>
              <a:rPr sz="3400" b="1" spc="2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1F3863"/>
                </a:solidFill>
                <a:latin typeface="Calibri"/>
                <a:cs typeface="Calibri"/>
              </a:rPr>
              <a:t>8</a:t>
            </a:r>
            <a:r>
              <a:rPr sz="3400" b="1" spc="2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1F3863"/>
                </a:solidFill>
                <a:latin typeface="Calibri"/>
                <a:cs typeface="Calibri"/>
              </a:rPr>
              <a:t>-</a:t>
            </a:r>
            <a:r>
              <a:rPr sz="3400" b="1" spc="2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1F3863"/>
                </a:solidFill>
                <a:latin typeface="Calibri"/>
                <a:cs typeface="Calibri"/>
              </a:rPr>
              <a:t>223</a:t>
            </a:r>
            <a:r>
              <a:rPr sz="3400" b="1" spc="2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400" b="1" spc="55" dirty="0">
                <a:solidFill>
                  <a:srgbClr val="1F3863"/>
                </a:solidFill>
                <a:latin typeface="Calibri"/>
                <a:cs typeface="Calibri"/>
              </a:rPr>
              <a:t>PESHINE</a:t>
            </a:r>
            <a:r>
              <a:rPr sz="3400" b="1" spc="2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400" b="1" spc="-10" dirty="0">
                <a:solidFill>
                  <a:srgbClr val="1F3863"/>
                </a:solidFill>
                <a:latin typeface="Calibri"/>
                <a:cs typeface="Calibri"/>
              </a:rPr>
              <a:t>AVENUE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47188" y="655319"/>
            <a:ext cx="2042160" cy="2702560"/>
            <a:chOff x="2647188" y="655319"/>
            <a:chExt cx="2042160" cy="27025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5288" y="693419"/>
              <a:ext cx="1965960" cy="26258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66238" y="674369"/>
              <a:ext cx="2004060" cy="2664460"/>
            </a:xfrm>
            <a:custGeom>
              <a:avLst/>
              <a:gdLst/>
              <a:ahLst/>
              <a:cxnLst/>
              <a:rect l="l" t="t" r="r" b="b"/>
              <a:pathLst>
                <a:path w="2004060" h="2664460">
                  <a:moveTo>
                    <a:pt x="0" y="2663952"/>
                  </a:moveTo>
                  <a:lnTo>
                    <a:pt x="2004060" y="2663952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2663952"/>
                  </a:lnTo>
                  <a:close/>
                </a:path>
              </a:pathLst>
            </a:custGeom>
            <a:ln w="38099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913376" y="675131"/>
            <a:ext cx="2042160" cy="2700655"/>
            <a:chOff x="4913376" y="675131"/>
            <a:chExt cx="2042160" cy="270065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1476" y="713231"/>
              <a:ext cx="1965960" cy="26243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932426" y="694181"/>
              <a:ext cx="2004060" cy="2662555"/>
            </a:xfrm>
            <a:custGeom>
              <a:avLst/>
              <a:gdLst/>
              <a:ahLst/>
              <a:cxnLst/>
              <a:rect l="l" t="t" r="r" b="b"/>
              <a:pathLst>
                <a:path w="2004059" h="2662554">
                  <a:moveTo>
                    <a:pt x="0" y="2662428"/>
                  </a:moveTo>
                  <a:lnTo>
                    <a:pt x="2004060" y="2662428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2662428"/>
                  </a:lnTo>
                  <a:close/>
                </a:path>
              </a:pathLst>
            </a:custGeom>
            <a:ln w="381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214616" y="681227"/>
            <a:ext cx="2042160" cy="2702560"/>
            <a:chOff x="7214616" y="681227"/>
            <a:chExt cx="2042160" cy="270256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2716" y="719327"/>
              <a:ext cx="1965960" cy="262585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233666" y="700277"/>
              <a:ext cx="2004060" cy="2664460"/>
            </a:xfrm>
            <a:custGeom>
              <a:avLst/>
              <a:gdLst/>
              <a:ahLst/>
              <a:cxnLst/>
              <a:rect l="l" t="t" r="r" b="b"/>
              <a:pathLst>
                <a:path w="2004059" h="2664460">
                  <a:moveTo>
                    <a:pt x="0" y="2663952"/>
                  </a:moveTo>
                  <a:lnTo>
                    <a:pt x="2004060" y="2663952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2663952"/>
                  </a:lnTo>
                  <a:close/>
                </a:path>
              </a:pathLst>
            </a:custGeom>
            <a:ln w="381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64236" y="655319"/>
            <a:ext cx="2042160" cy="2700655"/>
            <a:chOff x="364236" y="655319"/>
            <a:chExt cx="2042160" cy="270065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336" y="693419"/>
              <a:ext cx="1965895" cy="262432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83286" y="674369"/>
              <a:ext cx="2004060" cy="2662555"/>
            </a:xfrm>
            <a:custGeom>
              <a:avLst/>
              <a:gdLst/>
              <a:ahLst/>
              <a:cxnLst/>
              <a:rect l="l" t="t" r="r" b="b"/>
              <a:pathLst>
                <a:path w="2004060" h="2662554">
                  <a:moveTo>
                    <a:pt x="0" y="2662428"/>
                  </a:moveTo>
                  <a:lnTo>
                    <a:pt x="2004060" y="2662428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2662428"/>
                  </a:lnTo>
                  <a:close/>
                </a:path>
              </a:pathLst>
            </a:custGeom>
            <a:ln w="381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190231" y="3456432"/>
            <a:ext cx="2042160" cy="2700655"/>
            <a:chOff x="7190231" y="3456432"/>
            <a:chExt cx="2042160" cy="270065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8331" y="3494532"/>
              <a:ext cx="1965960" cy="262432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209281" y="3475482"/>
              <a:ext cx="2004060" cy="2662555"/>
            </a:xfrm>
            <a:custGeom>
              <a:avLst/>
              <a:gdLst/>
              <a:ahLst/>
              <a:cxnLst/>
              <a:rect l="l" t="t" r="r" b="b"/>
              <a:pathLst>
                <a:path w="2004059" h="2662554">
                  <a:moveTo>
                    <a:pt x="0" y="2662428"/>
                  </a:moveTo>
                  <a:lnTo>
                    <a:pt x="2004060" y="2662428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2662428"/>
                  </a:lnTo>
                  <a:close/>
                </a:path>
              </a:pathLst>
            </a:custGeom>
            <a:ln w="381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9540240" y="655319"/>
            <a:ext cx="2042160" cy="2700655"/>
            <a:chOff x="9540240" y="655319"/>
            <a:chExt cx="2042160" cy="2700655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78340" y="693419"/>
              <a:ext cx="1965959" cy="262432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559290" y="674369"/>
              <a:ext cx="2004060" cy="2662555"/>
            </a:xfrm>
            <a:custGeom>
              <a:avLst/>
              <a:gdLst/>
              <a:ahLst/>
              <a:cxnLst/>
              <a:rect l="l" t="t" r="r" b="b"/>
              <a:pathLst>
                <a:path w="2004059" h="2662554">
                  <a:moveTo>
                    <a:pt x="0" y="2662428"/>
                  </a:moveTo>
                  <a:lnTo>
                    <a:pt x="2004059" y="2662428"/>
                  </a:lnTo>
                  <a:lnTo>
                    <a:pt x="2004059" y="0"/>
                  </a:lnTo>
                  <a:lnTo>
                    <a:pt x="0" y="0"/>
                  </a:lnTo>
                  <a:lnTo>
                    <a:pt x="0" y="2662428"/>
                  </a:lnTo>
                  <a:close/>
                </a:path>
              </a:pathLst>
            </a:custGeom>
            <a:ln w="381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550907" y="3456432"/>
            <a:ext cx="2042160" cy="2700655"/>
            <a:chOff x="9550907" y="3456432"/>
            <a:chExt cx="2042160" cy="2700655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89007" y="3494532"/>
              <a:ext cx="1965960" cy="262432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569957" y="3475482"/>
              <a:ext cx="2004060" cy="2662555"/>
            </a:xfrm>
            <a:custGeom>
              <a:avLst/>
              <a:gdLst/>
              <a:ahLst/>
              <a:cxnLst/>
              <a:rect l="l" t="t" r="r" b="b"/>
              <a:pathLst>
                <a:path w="2004059" h="2662554">
                  <a:moveTo>
                    <a:pt x="0" y="2662428"/>
                  </a:moveTo>
                  <a:lnTo>
                    <a:pt x="2004059" y="2662428"/>
                  </a:lnTo>
                  <a:lnTo>
                    <a:pt x="2004059" y="0"/>
                  </a:lnTo>
                  <a:lnTo>
                    <a:pt x="0" y="0"/>
                  </a:lnTo>
                  <a:lnTo>
                    <a:pt x="0" y="2662428"/>
                  </a:lnTo>
                  <a:close/>
                </a:path>
              </a:pathLst>
            </a:custGeom>
            <a:ln w="381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638044" y="3456432"/>
            <a:ext cx="2042160" cy="2700655"/>
            <a:chOff x="2638044" y="3456432"/>
            <a:chExt cx="2042160" cy="2700655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76144" y="3494532"/>
              <a:ext cx="1965959" cy="262432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657094" y="3475482"/>
              <a:ext cx="2004060" cy="2662555"/>
            </a:xfrm>
            <a:custGeom>
              <a:avLst/>
              <a:gdLst/>
              <a:ahLst/>
              <a:cxnLst/>
              <a:rect l="l" t="t" r="r" b="b"/>
              <a:pathLst>
                <a:path w="2004060" h="2662554">
                  <a:moveTo>
                    <a:pt x="0" y="2662428"/>
                  </a:moveTo>
                  <a:lnTo>
                    <a:pt x="2004059" y="2662428"/>
                  </a:lnTo>
                  <a:lnTo>
                    <a:pt x="2004059" y="0"/>
                  </a:lnTo>
                  <a:lnTo>
                    <a:pt x="0" y="0"/>
                  </a:lnTo>
                  <a:lnTo>
                    <a:pt x="0" y="2662428"/>
                  </a:lnTo>
                  <a:close/>
                </a:path>
              </a:pathLst>
            </a:custGeom>
            <a:ln w="381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922520" y="3456432"/>
            <a:ext cx="2042160" cy="2700655"/>
            <a:chOff x="4922520" y="3456432"/>
            <a:chExt cx="2042160" cy="2700655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60620" y="3494532"/>
              <a:ext cx="1965960" cy="262432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941570" y="3475482"/>
              <a:ext cx="2004060" cy="2662555"/>
            </a:xfrm>
            <a:custGeom>
              <a:avLst/>
              <a:gdLst/>
              <a:ahLst/>
              <a:cxnLst/>
              <a:rect l="l" t="t" r="r" b="b"/>
              <a:pathLst>
                <a:path w="2004059" h="2662554">
                  <a:moveTo>
                    <a:pt x="0" y="2662428"/>
                  </a:moveTo>
                  <a:lnTo>
                    <a:pt x="2004060" y="2662428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2662428"/>
                  </a:lnTo>
                  <a:close/>
                </a:path>
              </a:pathLst>
            </a:custGeom>
            <a:ln w="381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0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10811"/>
            <a:ext cx="2917190" cy="2407920"/>
            <a:chOff x="0" y="4210811"/>
            <a:chExt cx="2917190" cy="2407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492" y="4248911"/>
              <a:ext cx="2752344" cy="18379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7442" y="4229861"/>
              <a:ext cx="2790825" cy="1876425"/>
            </a:xfrm>
            <a:custGeom>
              <a:avLst/>
              <a:gdLst/>
              <a:ahLst/>
              <a:cxnLst/>
              <a:rect l="l" t="t" r="r" b="b"/>
              <a:pathLst>
                <a:path w="2790825" h="1876425">
                  <a:moveTo>
                    <a:pt x="0" y="1876044"/>
                  </a:moveTo>
                  <a:lnTo>
                    <a:pt x="2790444" y="1876044"/>
                  </a:lnTo>
                  <a:lnTo>
                    <a:pt x="2790444" y="0"/>
                  </a:lnTo>
                  <a:lnTo>
                    <a:pt x="0" y="0"/>
                  </a:lnTo>
                  <a:lnTo>
                    <a:pt x="0" y="1876044"/>
                  </a:lnTo>
                  <a:close/>
                </a:path>
              </a:pathLst>
            </a:custGeom>
            <a:ln w="38099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567" rIns="0" bIns="0" rtlCol="0">
            <a:spAutoFit/>
          </a:bodyPr>
          <a:lstStyle/>
          <a:p>
            <a:pPr marL="2442845">
              <a:lnSpc>
                <a:spcPct val="100000"/>
              </a:lnSpc>
              <a:spcBef>
                <a:spcPts val="95"/>
              </a:spcBef>
            </a:pPr>
            <a:r>
              <a:rPr sz="3400" b="1" spc="55" dirty="0">
                <a:solidFill>
                  <a:srgbClr val="1F3863"/>
                </a:solidFill>
                <a:latin typeface="Calibri"/>
                <a:cs typeface="Calibri"/>
              </a:rPr>
              <a:t>SECTION</a:t>
            </a:r>
            <a:r>
              <a:rPr sz="3400" b="1" spc="2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1F3863"/>
                </a:solidFill>
                <a:latin typeface="Calibri"/>
                <a:cs typeface="Calibri"/>
              </a:rPr>
              <a:t>8</a:t>
            </a:r>
            <a:r>
              <a:rPr sz="3400" b="1" spc="2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1F3863"/>
                </a:solidFill>
                <a:latin typeface="Calibri"/>
                <a:cs typeface="Calibri"/>
              </a:rPr>
              <a:t>-</a:t>
            </a:r>
            <a:r>
              <a:rPr sz="3400" b="1" spc="2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1F3863"/>
                </a:solidFill>
                <a:latin typeface="Calibri"/>
                <a:cs typeface="Calibri"/>
              </a:rPr>
              <a:t>223</a:t>
            </a:r>
            <a:r>
              <a:rPr sz="3400" b="1" spc="2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400" b="1" spc="55" dirty="0">
                <a:solidFill>
                  <a:srgbClr val="1F3863"/>
                </a:solidFill>
                <a:latin typeface="Calibri"/>
                <a:cs typeface="Calibri"/>
              </a:rPr>
              <a:t>PESHINE</a:t>
            </a:r>
            <a:r>
              <a:rPr sz="3400" b="1" spc="2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400" b="1" spc="-10" dirty="0">
                <a:solidFill>
                  <a:srgbClr val="1F3863"/>
                </a:solidFill>
                <a:latin typeface="Calibri"/>
                <a:cs typeface="Calibri"/>
              </a:rPr>
              <a:t>AVENUE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936735" y="702563"/>
            <a:ext cx="2832100" cy="1912620"/>
            <a:chOff x="8936735" y="702563"/>
            <a:chExt cx="2832100" cy="19126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74835" y="740663"/>
              <a:ext cx="2755392" cy="18364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955785" y="721613"/>
              <a:ext cx="2794000" cy="1874520"/>
            </a:xfrm>
            <a:custGeom>
              <a:avLst/>
              <a:gdLst/>
              <a:ahLst/>
              <a:cxnLst/>
              <a:rect l="l" t="t" r="r" b="b"/>
              <a:pathLst>
                <a:path w="2794000" h="1874520">
                  <a:moveTo>
                    <a:pt x="0" y="1874519"/>
                  </a:moveTo>
                  <a:lnTo>
                    <a:pt x="2793492" y="1874519"/>
                  </a:lnTo>
                  <a:lnTo>
                    <a:pt x="2793492" y="0"/>
                  </a:lnTo>
                  <a:lnTo>
                    <a:pt x="0" y="0"/>
                  </a:lnTo>
                  <a:lnTo>
                    <a:pt x="0" y="1874519"/>
                  </a:lnTo>
                  <a:close/>
                </a:path>
              </a:pathLst>
            </a:custGeom>
            <a:ln w="381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967227" y="4210811"/>
            <a:ext cx="2828925" cy="1914525"/>
            <a:chOff x="2967227" y="4210811"/>
            <a:chExt cx="2828925" cy="191452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5327" y="4248911"/>
              <a:ext cx="2752344" cy="18379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86277" y="4229861"/>
              <a:ext cx="2790825" cy="1876425"/>
            </a:xfrm>
            <a:custGeom>
              <a:avLst/>
              <a:gdLst/>
              <a:ahLst/>
              <a:cxnLst/>
              <a:rect l="l" t="t" r="r" b="b"/>
              <a:pathLst>
                <a:path w="2790825" h="1876425">
                  <a:moveTo>
                    <a:pt x="0" y="1876044"/>
                  </a:moveTo>
                  <a:lnTo>
                    <a:pt x="2790444" y="1876044"/>
                  </a:lnTo>
                  <a:lnTo>
                    <a:pt x="2790444" y="0"/>
                  </a:lnTo>
                  <a:lnTo>
                    <a:pt x="0" y="0"/>
                  </a:lnTo>
                  <a:lnTo>
                    <a:pt x="0" y="1876044"/>
                  </a:lnTo>
                  <a:close/>
                </a:path>
              </a:pathLst>
            </a:custGeom>
            <a:ln w="381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913120" y="4732020"/>
            <a:ext cx="2828925" cy="1914525"/>
            <a:chOff x="5913120" y="4732020"/>
            <a:chExt cx="2828925" cy="191452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1220" y="4770120"/>
              <a:ext cx="2752344" cy="18379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932170" y="4751070"/>
              <a:ext cx="2790825" cy="1876425"/>
            </a:xfrm>
            <a:custGeom>
              <a:avLst/>
              <a:gdLst/>
              <a:ahLst/>
              <a:cxnLst/>
              <a:rect l="l" t="t" r="r" b="b"/>
              <a:pathLst>
                <a:path w="2790825" h="1876425">
                  <a:moveTo>
                    <a:pt x="0" y="1876043"/>
                  </a:moveTo>
                  <a:lnTo>
                    <a:pt x="2790444" y="1876043"/>
                  </a:lnTo>
                  <a:lnTo>
                    <a:pt x="2790444" y="0"/>
                  </a:lnTo>
                  <a:lnTo>
                    <a:pt x="0" y="0"/>
                  </a:lnTo>
                  <a:lnTo>
                    <a:pt x="0" y="1876043"/>
                  </a:lnTo>
                  <a:close/>
                </a:path>
              </a:pathLst>
            </a:custGeom>
            <a:ln w="381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936735" y="2740151"/>
            <a:ext cx="2832100" cy="1914525"/>
            <a:chOff x="8936735" y="2740151"/>
            <a:chExt cx="2832100" cy="191452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74835" y="2778251"/>
              <a:ext cx="2755392" cy="18379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955785" y="2759201"/>
              <a:ext cx="2794000" cy="1876425"/>
            </a:xfrm>
            <a:custGeom>
              <a:avLst/>
              <a:gdLst/>
              <a:ahLst/>
              <a:cxnLst/>
              <a:rect l="l" t="t" r="r" b="b"/>
              <a:pathLst>
                <a:path w="2794000" h="1876425">
                  <a:moveTo>
                    <a:pt x="0" y="1876044"/>
                  </a:moveTo>
                  <a:lnTo>
                    <a:pt x="2793492" y="1876044"/>
                  </a:lnTo>
                  <a:lnTo>
                    <a:pt x="2793492" y="0"/>
                  </a:lnTo>
                  <a:lnTo>
                    <a:pt x="0" y="0"/>
                  </a:lnTo>
                  <a:lnTo>
                    <a:pt x="0" y="1876044"/>
                  </a:lnTo>
                  <a:close/>
                </a:path>
              </a:pathLst>
            </a:custGeom>
            <a:ln w="381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90727" y="723900"/>
            <a:ext cx="4761230" cy="3200400"/>
            <a:chOff x="490727" y="723900"/>
            <a:chExt cx="4761230" cy="320040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8827" y="762000"/>
              <a:ext cx="4684776" cy="31242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09777" y="742950"/>
              <a:ext cx="4723130" cy="3162300"/>
            </a:xfrm>
            <a:custGeom>
              <a:avLst/>
              <a:gdLst/>
              <a:ahLst/>
              <a:cxnLst/>
              <a:rect l="l" t="t" r="r" b="b"/>
              <a:pathLst>
                <a:path w="4723130" h="3162300">
                  <a:moveTo>
                    <a:pt x="0" y="3162300"/>
                  </a:moveTo>
                  <a:lnTo>
                    <a:pt x="4722876" y="3162300"/>
                  </a:lnTo>
                  <a:lnTo>
                    <a:pt x="4722876" y="0"/>
                  </a:lnTo>
                  <a:lnTo>
                    <a:pt x="0" y="0"/>
                  </a:lnTo>
                  <a:lnTo>
                    <a:pt x="0" y="3162300"/>
                  </a:lnTo>
                  <a:close/>
                </a:path>
              </a:pathLst>
            </a:custGeom>
            <a:ln w="381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8936735" y="4808220"/>
            <a:ext cx="2832100" cy="1912620"/>
            <a:chOff x="8936735" y="4808220"/>
            <a:chExt cx="2832100" cy="191262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74835" y="4846320"/>
              <a:ext cx="2755392" cy="183642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955785" y="4827270"/>
              <a:ext cx="2794000" cy="1874520"/>
            </a:xfrm>
            <a:custGeom>
              <a:avLst/>
              <a:gdLst/>
              <a:ahLst/>
              <a:cxnLst/>
              <a:rect l="l" t="t" r="r" b="b"/>
              <a:pathLst>
                <a:path w="2794000" h="1874520">
                  <a:moveTo>
                    <a:pt x="0" y="1874519"/>
                  </a:moveTo>
                  <a:lnTo>
                    <a:pt x="2793492" y="1874519"/>
                  </a:lnTo>
                  <a:lnTo>
                    <a:pt x="2793492" y="0"/>
                  </a:lnTo>
                  <a:lnTo>
                    <a:pt x="0" y="0"/>
                  </a:lnTo>
                  <a:lnTo>
                    <a:pt x="0" y="1874519"/>
                  </a:lnTo>
                  <a:close/>
                </a:path>
              </a:pathLst>
            </a:custGeom>
            <a:ln w="381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913120" y="2746248"/>
            <a:ext cx="2828925" cy="1914525"/>
            <a:chOff x="5913120" y="2746248"/>
            <a:chExt cx="2828925" cy="1914525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51220" y="2784348"/>
              <a:ext cx="2752344" cy="183794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932170" y="2765298"/>
              <a:ext cx="2790825" cy="1876425"/>
            </a:xfrm>
            <a:custGeom>
              <a:avLst/>
              <a:gdLst/>
              <a:ahLst/>
              <a:cxnLst/>
              <a:rect l="l" t="t" r="r" b="b"/>
              <a:pathLst>
                <a:path w="2790825" h="1876425">
                  <a:moveTo>
                    <a:pt x="0" y="1876044"/>
                  </a:moveTo>
                  <a:lnTo>
                    <a:pt x="2790444" y="1876044"/>
                  </a:lnTo>
                  <a:lnTo>
                    <a:pt x="2790444" y="0"/>
                  </a:lnTo>
                  <a:lnTo>
                    <a:pt x="0" y="0"/>
                  </a:lnTo>
                  <a:lnTo>
                    <a:pt x="0" y="1876044"/>
                  </a:lnTo>
                  <a:close/>
                </a:path>
              </a:pathLst>
            </a:custGeom>
            <a:ln w="381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913120" y="707136"/>
            <a:ext cx="2828925" cy="1911350"/>
            <a:chOff x="5913120" y="707136"/>
            <a:chExt cx="2828925" cy="1911350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51220" y="745236"/>
              <a:ext cx="2752344" cy="183489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932170" y="726186"/>
              <a:ext cx="2790825" cy="1873250"/>
            </a:xfrm>
            <a:custGeom>
              <a:avLst/>
              <a:gdLst/>
              <a:ahLst/>
              <a:cxnLst/>
              <a:rect l="l" t="t" r="r" b="b"/>
              <a:pathLst>
                <a:path w="2790825" h="1873250">
                  <a:moveTo>
                    <a:pt x="0" y="1872995"/>
                  </a:moveTo>
                  <a:lnTo>
                    <a:pt x="2790444" y="1872995"/>
                  </a:lnTo>
                  <a:lnTo>
                    <a:pt x="2790444" y="0"/>
                  </a:lnTo>
                  <a:lnTo>
                    <a:pt x="0" y="0"/>
                  </a:lnTo>
                  <a:lnTo>
                    <a:pt x="0" y="1872995"/>
                  </a:lnTo>
                  <a:close/>
                </a:path>
              </a:pathLst>
            </a:custGeom>
            <a:ln w="381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0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31876"/>
            <a:ext cx="11942445" cy="6200140"/>
            <a:chOff x="0" y="531876"/>
            <a:chExt cx="11942445" cy="6200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07" y="3186683"/>
              <a:ext cx="2057400" cy="24231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057" y="3167633"/>
              <a:ext cx="2095500" cy="2461260"/>
            </a:xfrm>
            <a:custGeom>
              <a:avLst/>
              <a:gdLst/>
              <a:ahLst/>
              <a:cxnLst/>
              <a:rect l="l" t="t" r="r" b="b"/>
              <a:pathLst>
                <a:path w="2095500" h="2461260">
                  <a:moveTo>
                    <a:pt x="0" y="2461260"/>
                  </a:moveTo>
                  <a:lnTo>
                    <a:pt x="2095500" y="2461260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2461260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0031" y="4270247"/>
              <a:ext cx="2057399" cy="24231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60981" y="4251197"/>
              <a:ext cx="2095500" cy="2461260"/>
            </a:xfrm>
            <a:custGeom>
              <a:avLst/>
              <a:gdLst/>
              <a:ahLst/>
              <a:cxnLst/>
              <a:rect l="l" t="t" r="r" b="b"/>
              <a:pathLst>
                <a:path w="2095500" h="2461259">
                  <a:moveTo>
                    <a:pt x="0" y="2461260"/>
                  </a:moveTo>
                  <a:lnTo>
                    <a:pt x="2095499" y="2461260"/>
                  </a:lnTo>
                  <a:lnTo>
                    <a:pt x="2095499" y="0"/>
                  </a:lnTo>
                  <a:lnTo>
                    <a:pt x="0" y="0"/>
                  </a:lnTo>
                  <a:lnTo>
                    <a:pt x="0" y="2461260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3719" y="958595"/>
              <a:ext cx="2057400" cy="24262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74669" y="939545"/>
              <a:ext cx="2095500" cy="2464435"/>
            </a:xfrm>
            <a:custGeom>
              <a:avLst/>
              <a:gdLst/>
              <a:ahLst/>
              <a:cxnLst/>
              <a:rect l="l" t="t" r="r" b="b"/>
              <a:pathLst>
                <a:path w="2095500" h="2464435">
                  <a:moveTo>
                    <a:pt x="0" y="2464307"/>
                  </a:moveTo>
                  <a:lnTo>
                    <a:pt x="2095500" y="2464307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2464307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2528" y="2994659"/>
              <a:ext cx="2057400" cy="24231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43478" y="2975609"/>
              <a:ext cx="2095500" cy="2461260"/>
            </a:xfrm>
            <a:custGeom>
              <a:avLst/>
              <a:gdLst/>
              <a:ahLst/>
              <a:cxnLst/>
              <a:rect l="l" t="t" r="r" b="b"/>
              <a:pathLst>
                <a:path w="2095500" h="2461260">
                  <a:moveTo>
                    <a:pt x="0" y="2461260"/>
                  </a:moveTo>
                  <a:lnTo>
                    <a:pt x="2095500" y="2461260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2461260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82840" y="1402079"/>
              <a:ext cx="2057400" cy="24231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463790" y="1383029"/>
              <a:ext cx="2095500" cy="2461260"/>
            </a:xfrm>
            <a:custGeom>
              <a:avLst/>
              <a:gdLst/>
              <a:ahLst/>
              <a:cxnLst/>
              <a:rect l="l" t="t" r="r" b="b"/>
              <a:pathLst>
                <a:path w="2095500" h="2461260">
                  <a:moveTo>
                    <a:pt x="0" y="2461260"/>
                  </a:moveTo>
                  <a:lnTo>
                    <a:pt x="2095500" y="2461260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2461260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22975" y="757428"/>
              <a:ext cx="2057400" cy="242620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503925" y="738378"/>
              <a:ext cx="2095500" cy="2464435"/>
            </a:xfrm>
            <a:custGeom>
              <a:avLst/>
              <a:gdLst/>
              <a:ahLst/>
              <a:cxnLst/>
              <a:rect l="l" t="t" r="r" b="b"/>
              <a:pathLst>
                <a:path w="2095500" h="2464435">
                  <a:moveTo>
                    <a:pt x="0" y="2464308"/>
                  </a:moveTo>
                  <a:lnTo>
                    <a:pt x="2095500" y="2464308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2464308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46563" y="3200399"/>
              <a:ext cx="2057400" cy="242316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827513" y="3181349"/>
              <a:ext cx="2095500" cy="2461260"/>
            </a:xfrm>
            <a:custGeom>
              <a:avLst/>
              <a:gdLst/>
              <a:ahLst/>
              <a:cxnLst/>
              <a:rect l="l" t="t" r="r" b="b"/>
              <a:pathLst>
                <a:path w="2095500" h="2461260">
                  <a:moveTo>
                    <a:pt x="0" y="2461260"/>
                  </a:moveTo>
                  <a:lnTo>
                    <a:pt x="2095500" y="2461260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2461260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89163" y="4003547"/>
              <a:ext cx="2057400" cy="24231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770113" y="3984497"/>
              <a:ext cx="2095500" cy="2461260"/>
            </a:xfrm>
            <a:custGeom>
              <a:avLst/>
              <a:gdLst/>
              <a:ahLst/>
              <a:cxnLst/>
              <a:rect l="l" t="t" r="r" b="b"/>
              <a:pathLst>
                <a:path w="2095500" h="2461260">
                  <a:moveTo>
                    <a:pt x="0" y="2461260"/>
                  </a:moveTo>
                  <a:lnTo>
                    <a:pt x="2095500" y="2461260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2461260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91471" y="569976"/>
              <a:ext cx="2057400" cy="24231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472421" y="550926"/>
              <a:ext cx="2095500" cy="2461260"/>
            </a:xfrm>
            <a:custGeom>
              <a:avLst/>
              <a:gdLst/>
              <a:ahLst/>
              <a:cxnLst/>
              <a:rect l="l" t="t" r="r" b="b"/>
              <a:pathLst>
                <a:path w="2095500" h="2461260">
                  <a:moveTo>
                    <a:pt x="0" y="2461260"/>
                  </a:moveTo>
                  <a:lnTo>
                    <a:pt x="2095500" y="2461260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2461260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6879" y="3674364"/>
              <a:ext cx="2057400" cy="242316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497829" y="3655314"/>
              <a:ext cx="2095500" cy="2461260"/>
            </a:xfrm>
            <a:custGeom>
              <a:avLst/>
              <a:gdLst/>
              <a:ahLst/>
              <a:cxnLst/>
              <a:rect l="l" t="t" r="r" b="b"/>
              <a:pathLst>
                <a:path w="2095500" h="2461260">
                  <a:moveTo>
                    <a:pt x="0" y="2461260"/>
                  </a:moveTo>
                  <a:lnTo>
                    <a:pt x="2095500" y="2461260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2461260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438" rIns="0" bIns="0" rtlCol="0">
            <a:spAutoFit/>
          </a:bodyPr>
          <a:lstStyle/>
          <a:p>
            <a:pPr marL="2749550">
              <a:lnSpc>
                <a:spcPct val="100000"/>
              </a:lnSpc>
              <a:spcBef>
                <a:spcPts val="95"/>
              </a:spcBef>
            </a:pPr>
            <a:r>
              <a:rPr sz="3400" b="1" dirty="0">
                <a:solidFill>
                  <a:srgbClr val="1F3863"/>
                </a:solidFill>
                <a:latin typeface="Calibri"/>
                <a:cs typeface="Calibri"/>
              </a:rPr>
              <a:t>VACANT</a:t>
            </a:r>
            <a:r>
              <a:rPr sz="3400" b="1" spc="30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1F3863"/>
                </a:solidFill>
                <a:latin typeface="Calibri"/>
                <a:cs typeface="Calibri"/>
              </a:rPr>
              <a:t>LOT-</a:t>
            </a:r>
            <a:r>
              <a:rPr sz="3400" b="1" spc="28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1F3863"/>
                </a:solidFill>
                <a:latin typeface="Calibri"/>
                <a:cs typeface="Calibri"/>
              </a:rPr>
              <a:t>320</a:t>
            </a:r>
            <a:r>
              <a:rPr sz="3400" b="1" spc="28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1F3863"/>
                </a:solidFill>
                <a:latin typeface="Calibri"/>
                <a:cs typeface="Calibri"/>
              </a:rPr>
              <a:t>S</a:t>
            </a:r>
            <a:r>
              <a:rPr sz="3400" b="1" spc="2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400" b="1" spc="50" dirty="0">
                <a:solidFill>
                  <a:srgbClr val="1F3863"/>
                </a:solidFill>
                <a:latin typeface="Calibri"/>
                <a:cs typeface="Calibri"/>
              </a:rPr>
              <a:t>7</a:t>
            </a:r>
            <a:r>
              <a:rPr sz="3375" b="1" spc="75" baseline="24691" dirty="0">
                <a:solidFill>
                  <a:srgbClr val="1F3863"/>
                </a:solidFill>
                <a:latin typeface="Calibri"/>
                <a:cs typeface="Calibri"/>
              </a:rPr>
              <a:t>TH</a:t>
            </a:r>
            <a:r>
              <a:rPr sz="3375" b="1" spc="719" baseline="2469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400" b="1" spc="40" dirty="0">
                <a:solidFill>
                  <a:srgbClr val="1F3863"/>
                </a:solidFill>
                <a:latin typeface="Calibri"/>
                <a:cs typeface="Calibri"/>
              </a:rPr>
              <a:t>STREET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41604" y="598931"/>
            <a:ext cx="2133600" cy="2502535"/>
            <a:chOff x="641604" y="598931"/>
            <a:chExt cx="2133600" cy="2502535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704" y="637031"/>
              <a:ext cx="2057400" cy="242620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60654" y="617981"/>
              <a:ext cx="2095500" cy="2464435"/>
            </a:xfrm>
            <a:custGeom>
              <a:avLst/>
              <a:gdLst/>
              <a:ahLst/>
              <a:cxnLst/>
              <a:rect l="l" t="t" r="r" b="b"/>
              <a:pathLst>
                <a:path w="2095500" h="2464435">
                  <a:moveTo>
                    <a:pt x="0" y="2464308"/>
                  </a:moveTo>
                  <a:lnTo>
                    <a:pt x="2095500" y="2464308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2464308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0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82751"/>
            <a:ext cx="4273550" cy="5935980"/>
            <a:chOff x="0" y="682751"/>
            <a:chExt cx="4273550" cy="5935980"/>
          </a:xfrm>
        </p:grpSpPr>
        <p:sp>
          <p:nvSpPr>
            <p:cNvPr id="4" name="object 4"/>
            <p:cNvSpPr/>
            <p:nvPr/>
          </p:nvSpPr>
          <p:spPr>
            <a:xfrm>
              <a:off x="0" y="4600955"/>
              <a:ext cx="1014094" cy="2018030"/>
            </a:xfrm>
            <a:custGeom>
              <a:avLst/>
              <a:gdLst/>
              <a:ahLst/>
              <a:cxnLst/>
              <a:rect l="l" t="t" r="r" b="b"/>
              <a:pathLst>
                <a:path w="1014094" h="2018029">
                  <a:moveTo>
                    <a:pt x="1014056" y="1370545"/>
                  </a:moveTo>
                  <a:lnTo>
                    <a:pt x="832510" y="1189012"/>
                  </a:lnTo>
                  <a:lnTo>
                    <a:pt x="1013460" y="1008888"/>
                  </a:lnTo>
                  <a:lnTo>
                    <a:pt x="0" y="0"/>
                  </a:lnTo>
                  <a:lnTo>
                    <a:pt x="0" y="2017776"/>
                  </a:lnTo>
                  <a:lnTo>
                    <a:pt x="488391" y="1531594"/>
                  </a:lnTo>
                  <a:lnTo>
                    <a:pt x="670699" y="1713903"/>
                  </a:lnTo>
                  <a:lnTo>
                    <a:pt x="1014056" y="1370545"/>
                  </a:lnTo>
                  <a:close/>
                </a:path>
              </a:pathLst>
            </a:custGeom>
            <a:solidFill>
              <a:srgbClr val="5B9BD4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39" y="720851"/>
              <a:ext cx="4067555" cy="54239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8589" y="701801"/>
              <a:ext cx="4105910" cy="5462270"/>
            </a:xfrm>
            <a:custGeom>
              <a:avLst/>
              <a:gdLst/>
              <a:ahLst/>
              <a:cxnLst/>
              <a:rect l="l" t="t" r="r" b="b"/>
              <a:pathLst>
                <a:path w="4105910" h="5462270">
                  <a:moveTo>
                    <a:pt x="0" y="5462016"/>
                  </a:moveTo>
                  <a:lnTo>
                    <a:pt x="4105655" y="5462016"/>
                  </a:lnTo>
                  <a:lnTo>
                    <a:pt x="4105655" y="0"/>
                  </a:lnTo>
                  <a:lnTo>
                    <a:pt x="0" y="0"/>
                  </a:lnTo>
                  <a:lnTo>
                    <a:pt x="0" y="5462016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438" rIns="0" bIns="0" rtlCol="0">
            <a:spAutoFit/>
          </a:bodyPr>
          <a:lstStyle/>
          <a:p>
            <a:pPr marL="2749550">
              <a:lnSpc>
                <a:spcPct val="100000"/>
              </a:lnSpc>
              <a:spcBef>
                <a:spcPts val="95"/>
              </a:spcBef>
            </a:pPr>
            <a:r>
              <a:rPr sz="3400" b="1" dirty="0">
                <a:solidFill>
                  <a:srgbClr val="1F3863"/>
                </a:solidFill>
                <a:latin typeface="Calibri"/>
                <a:cs typeface="Calibri"/>
              </a:rPr>
              <a:t>VACANT</a:t>
            </a:r>
            <a:r>
              <a:rPr sz="3400" b="1" spc="30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1F3863"/>
                </a:solidFill>
                <a:latin typeface="Calibri"/>
                <a:cs typeface="Calibri"/>
              </a:rPr>
              <a:t>LOT-</a:t>
            </a:r>
            <a:r>
              <a:rPr sz="3400" b="1" spc="28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1F3863"/>
                </a:solidFill>
                <a:latin typeface="Calibri"/>
                <a:cs typeface="Calibri"/>
              </a:rPr>
              <a:t>320</a:t>
            </a:r>
            <a:r>
              <a:rPr sz="3400" b="1" spc="28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1F3863"/>
                </a:solidFill>
                <a:latin typeface="Calibri"/>
                <a:cs typeface="Calibri"/>
              </a:rPr>
              <a:t>S</a:t>
            </a:r>
            <a:r>
              <a:rPr sz="3400" b="1" spc="2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400" b="1" spc="50" dirty="0">
                <a:solidFill>
                  <a:srgbClr val="1F3863"/>
                </a:solidFill>
                <a:latin typeface="Calibri"/>
                <a:cs typeface="Calibri"/>
              </a:rPr>
              <a:t>7</a:t>
            </a:r>
            <a:r>
              <a:rPr sz="3375" b="1" spc="75" baseline="24691" dirty="0">
                <a:solidFill>
                  <a:srgbClr val="1F3863"/>
                </a:solidFill>
                <a:latin typeface="Calibri"/>
                <a:cs typeface="Calibri"/>
              </a:rPr>
              <a:t>TH</a:t>
            </a:r>
            <a:r>
              <a:rPr sz="3375" b="1" spc="719" baseline="2469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400" b="1" spc="40" dirty="0">
                <a:solidFill>
                  <a:srgbClr val="1F3863"/>
                </a:solidFill>
                <a:latin typeface="Calibri"/>
                <a:cs typeface="Calibri"/>
              </a:rPr>
              <a:t>STREET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87596" y="3464052"/>
            <a:ext cx="3596640" cy="2682240"/>
            <a:chOff x="4387596" y="3464052"/>
            <a:chExt cx="3596640" cy="26822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5696" y="3502152"/>
              <a:ext cx="3520440" cy="26060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87596" y="3464052"/>
              <a:ext cx="3596640" cy="2682240"/>
            </a:xfrm>
            <a:custGeom>
              <a:avLst/>
              <a:gdLst/>
              <a:ahLst/>
              <a:cxnLst/>
              <a:rect l="l" t="t" r="r" b="b"/>
              <a:pathLst>
                <a:path w="3596640" h="2682240">
                  <a:moveTo>
                    <a:pt x="3577589" y="0"/>
                  </a:moveTo>
                  <a:lnTo>
                    <a:pt x="19050" y="0"/>
                  </a:ln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0" y="2663190"/>
                  </a:lnTo>
                  <a:lnTo>
                    <a:pt x="1494" y="2670602"/>
                  </a:lnTo>
                  <a:lnTo>
                    <a:pt x="5572" y="2676658"/>
                  </a:lnTo>
                  <a:lnTo>
                    <a:pt x="11626" y="2680742"/>
                  </a:lnTo>
                  <a:lnTo>
                    <a:pt x="19050" y="2682240"/>
                  </a:lnTo>
                  <a:lnTo>
                    <a:pt x="3577589" y="2682240"/>
                  </a:lnTo>
                  <a:lnTo>
                    <a:pt x="3585013" y="2680742"/>
                  </a:lnTo>
                  <a:lnTo>
                    <a:pt x="3591067" y="2676658"/>
                  </a:lnTo>
                  <a:lnTo>
                    <a:pt x="3591585" y="2675890"/>
                  </a:lnTo>
                  <a:lnTo>
                    <a:pt x="12064" y="2675890"/>
                  </a:lnTo>
                  <a:lnTo>
                    <a:pt x="6350" y="2670200"/>
                  </a:lnTo>
                  <a:lnTo>
                    <a:pt x="6350" y="12064"/>
                  </a:lnTo>
                  <a:lnTo>
                    <a:pt x="12064" y="6350"/>
                  </a:lnTo>
                  <a:lnTo>
                    <a:pt x="3591591" y="6350"/>
                  </a:lnTo>
                  <a:lnTo>
                    <a:pt x="3591067" y="5572"/>
                  </a:lnTo>
                  <a:lnTo>
                    <a:pt x="3585013" y="1494"/>
                  </a:lnTo>
                  <a:lnTo>
                    <a:pt x="3577589" y="0"/>
                  </a:lnTo>
                  <a:close/>
                </a:path>
                <a:path w="3596640" h="2682240">
                  <a:moveTo>
                    <a:pt x="3591591" y="6350"/>
                  </a:moveTo>
                  <a:lnTo>
                    <a:pt x="3584575" y="6350"/>
                  </a:lnTo>
                  <a:lnTo>
                    <a:pt x="3590289" y="12064"/>
                  </a:lnTo>
                  <a:lnTo>
                    <a:pt x="3590289" y="2670200"/>
                  </a:lnTo>
                  <a:lnTo>
                    <a:pt x="3584575" y="2675890"/>
                  </a:lnTo>
                  <a:lnTo>
                    <a:pt x="3591585" y="2675890"/>
                  </a:lnTo>
                  <a:lnTo>
                    <a:pt x="3595145" y="2670602"/>
                  </a:lnTo>
                  <a:lnTo>
                    <a:pt x="3596639" y="2663190"/>
                  </a:lnTo>
                  <a:lnTo>
                    <a:pt x="3596639" y="19050"/>
                  </a:lnTo>
                  <a:lnTo>
                    <a:pt x="3595145" y="11626"/>
                  </a:lnTo>
                  <a:lnTo>
                    <a:pt x="3591591" y="6350"/>
                  </a:lnTo>
                  <a:close/>
                </a:path>
                <a:path w="3596640" h="2682240">
                  <a:moveTo>
                    <a:pt x="3581146" y="12700"/>
                  </a:moveTo>
                  <a:lnTo>
                    <a:pt x="15493" y="12700"/>
                  </a:lnTo>
                  <a:lnTo>
                    <a:pt x="12700" y="15494"/>
                  </a:lnTo>
                  <a:lnTo>
                    <a:pt x="12700" y="2666695"/>
                  </a:lnTo>
                  <a:lnTo>
                    <a:pt x="15493" y="2669540"/>
                  </a:lnTo>
                  <a:lnTo>
                    <a:pt x="3581146" y="2669540"/>
                  </a:lnTo>
                  <a:lnTo>
                    <a:pt x="3583939" y="2666695"/>
                  </a:lnTo>
                  <a:lnTo>
                    <a:pt x="3583939" y="2656840"/>
                  </a:lnTo>
                  <a:lnTo>
                    <a:pt x="25400" y="2656840"/>
                  </a:lnTo>
                  <a:lnTo>
                    <a:pt x="25400" y="25400"/>
                  </a:lnTo>
                  <a:lnTo>
                    <a:pt x="3583939" y="25400"/>
                  </a:lnTo>
                  <a:lnTo>
                    <a:pt x="3583939" y="15494"/>
                  </a:lnTo>
                  <a:lnTo>
                    <a:pt x="3581146" y="12700"/>
                  </a:lnTo>
                  <a:close/>
                </a:path>
                <a:path w="3596640" h="2682240">
                  <a:moveTo>
                    <a:pt x="3583939" y="25400"/>
                  </a:moveTo>
                  <a:lnTo>
                    <a:pt x="3571239" y="25400"/>
                  </a:lnTo>
                  <a:lnTo>
                    <a:pt x="3571239" y="2656840"/>
                  </a:lnTo>
                  <a:lnTo>
                    <a:pt x="3583939" y="2656840"/>
                  </a:lnTo>
                  <a:lnTo>
                    <a:pt x="3583939" y="25400"/>
                  </a:lnTo>
                  <a:close/>
                </a:path>
                <a:path w="3596640" h="2682240">
                  <a:moveTo>
                    <a:pt x="3564889" y="31750"/>
                  </a:moveTo>
                  <a:lnTo>
                    <a:pt x="31750" y="31750"/>
                  </a:lnTo>
                  <a:lnTo>
                    <a:pt x="31750" y="2650490"/>
                  </a:lnTo>
                  <a:lnTo>
                    <a:pt x="3564889" y="2650490"/>
                  </a:lnTo>
                  <a:lnTo>
                    <a:pt x="3564889" y="2644140"/>
                  </a:lnTo>
                  <a:lnTo>
                    <a:pt x="38100" y="2644140"/>
                  </a:lnTo>
                  <a:lnTo>
                    <a:pt x="38100" y="38100"/>
                  </a:lnTo>
                  <a:lnTo>
                    <a:pt x="3564889" y="38100"/>
                  </a:lnTo>
                  <a:lnTo>
                    <a:pt x="3564889" y="31750"/>
                  </a:lnTo>
                  <a:close/>
                </a:path>
                <a:path w="3596640" h="2682240">
                  <a:moveTo>
                    <a:pt x="3564889" y="38100"/>
                  </a:moveTo>
                  <a:lnTo>
                    <a:pt x="3558539" y="38100"/>
                  </a:lnTo>
                  <a:lnTo>
                    <a:pt x="3558539" y="2644140"/>
                  </a:lnTo>
                  <a:lnTo>
                    <a:pt x="3564889" y="2644140"/>
                  </a:lnTo>
                  <a:lnTo>
                    <a:pt x="3564889" y="381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164068" y="711708"/>
            <a:ext cx="3596640" cy="2682240"/>
            <a:chOff x="8164068" y="711708"/>
            <a:chExt cx="3596640" cy="268224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2168" y="749808"/>
              <a:ext cx="3520439" cy="26060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183118" y="730758"/>
              <a:ext cx="3558540" cy="2644140"/>
            </a:xfrm>
            <a:custGeom>
              <a:avLst/>
              <a:gdLst/>
              <a:ahLst/>
              <a:cxnLst/>
              <a:rect l="l" t="t" r="r" b="b"/>
              <a:pathLst>
                <a:path w="3558540" h="2644140">
                  <a:moveTo>
                    <a:pt x="0" y="2644140"/>
                  </a:moveTo>
                  <a:lnTo>
                    <a:pt x="3558539" y="2644140"/>
                  </a:lnTo>
                  <a:lnTo>
                    <a:pt x="3558539" y="0"/>
                  </a:lnTo>
                  <a:lnTo>
                    <a:pt x="0" y="0"/>
                  </a:lnTo>
                  <a:lnTo>
                    <a:pt x="0" y="2644140"/>
                  </a:lnTo>
                  <a:close/>
                </a:path>
              </a:pathLst>
            </a:custGeom>
            <a:ln w="380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410455" y="711708"/>
            <a:ext cx="3596640" cy="2682240"/>
            <a:chOff x="4410455" y="711708"/>
            <a:chExt cx="3596640" cy="268224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8555" y="749808"/>
              <a:ext cx="3520440" cy="260604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429505" y="730758"/>
              <a:ext cx="3558540" cy="2644140"/>
            </a:xfrm>
            <a:custGeom>
              <a:avLst/>
              <a:gdLst/>
              <a:ahLst/>
              <a:cxnLst/>
              <a:rect l="l" t="t" r="r" b="b"/>
              <a:pathLst>
                <a:path w="3558540" h="2644140">
                  <a:moveTo>
                    <a:pt x="0" y="2644140"/>
                  </a:moveTo>
                  <a:lnTo>
                    <a:pt x="3558540" y="2644140"/>
                  </a:lnTo>
                  <a:lnTo>
                    <a:pt x="3558540" y="0"/>
                  </a:lnTo>
                  <a:lnTo>
                    <a:pt x="0" y="0"/>
                  </a:lnTo>
                  <a:lnTo>
                    <a:pt x="0" y="2644140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201406" y="3539490"/>
            <a:ext cx="3515995" cy="2606040"/>
          </a:xfrm>
          <a:prstGeom prst="rect">
            <a:avLst/>
          </a:prstGeom>
          <a:solidFill>
            <a:srgbClr val="004E7C"/>
          </a:solidFill>
          <a:ln w="38100">
            <a:solidFill>
              <a:srgbClr val="FFC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92075" marR="1591945">
              <a:lnSpc>
                <a:spcPct val="114999"/>
              </a:lnSpc>
            </a:pPr>
            <a:r>
              <a:rPr sz="1100" b="1" dirty="0">
                <a:solidFill>
                  <a:srgbClr val="FFC000"/>
                </a:solidFill>
                <a:latin typeface="Times New Roman"/>
                <a:cs typeface="Times New Roman"/>
              </a:rPr>
              <a:t>Program:</a:t>
            </a:r>
            <a:r>
              <a:rPr sz="1100" b="1" spc="229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C000"/>
                </a:solidFill>
                <a:latin typeface="Times New Roman"/>
                <a:cs typeface="Times New Roman"/>
              </a:rPr>
              <a:t>Vacant</a:t>
            </a:r>
            <a:r>
              <a:rPr sz="1100" spc="-25" dirty="0">
                <a:solidFill>
                  <a:srgbClr val="FFC000"/>
                </a:solidFill>
                <a:latin typeface="Times New Roman"/>
                <a:cs typeface="Times New Roman"/>
              </a:rPr>
              <a:t> Lot </a:t>
            </a:r>
            <a:r>
              <a:rPr sz="1100" b="1" dirty="0">
                <a:solidFill>
                  <a:srgbClr val="FFC000"/>
                </a:solidFill>
                <a:latin typeface="Times New Roman"/>
                <a:cs typeface="Times New Roman"/>
              </a:rPr>
              <a:t>Buyer/Developer:</a:t>
            </a:r>
            <a:r>
              <a:rPr sz="1100" b="1" spc="-4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C000"/>
                </a:solidFill>
                <a:latin typeface="Times New Roman"/>
                <a:cs typeface="Times New Roman"/>
              </a:rPr>
              <a:t>Harsh</a:t>
            </a:r>
            <a:r>
              <a:rPr sz="1100" spc="-3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FFC000"/>
                </a:solidFill>
                <a:latin typeface="Times New Roman"/>
                <a:cs typeface="Times New Roman"/>
              </a:rPr>
              <a:t>Realty </a:t>
            </a:r>
            <a:r>
              <a:rPr sz="1100" b="1" dirty="0">
                <a:solidFill>
                  <a:srgbClr val="FFC000"/>
                </a:solidFill>
                <a:latin typeface="Times New Roman"/>
                <a:cs typeface="Times New Roman"/>
              </a:rPr>
              <a:t>Sold:</a:t>
            </a:r>
            <a:r>
              <a:rPr sz="1100" b="1" spc="-4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C000"/>
                </a:solidFill>
                <a:latin typeface="Times New Roman"/>
                <a:cs typeface="Times New Roman"/>
              </a:rPr>
              <a:t>September</a:t>
            </a:r>
            <a:r>
              <a:rPr sz="1100" spc="-2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C000"/>
                </a:solidFill>
                <a:latin typeface="Times New Roman"/>
                <a:cs typeface="Times New Roman"/>
              </a:rPr>
              <a:t>22,</a:t>
            </a:r>
            <a:r>
              <a:rPr sz="1100" spc="-20" dirty="0">
                <a:solidFill>
                  <a:srgbClr val="FFC000"/>
                </a:solidFill>
                <a:latin typeface="Times New Roman"/>
                <a:cs typeface="Times New Roman"/>
              </a:rPr>
              <a:t> 2021</a:t>
            </a:r>
            <a:endParaRPr sz="11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190"/>
              </a:spcBef>
            </a:pPr>
            <a:r>
              <a:rPr sz="1100" b="1" dirty="0">
                <a:solidFill>
                  <a:srgbClr val="FFC000"/>
                </a:solidFill>
                <a:latin typeface="Times New Roman"/>
                <a:cs typeface="Times New Roman"/>
              </a:rPr>
              <a:t>Lot</a:t>
            </a:r>
            <a:r>
              <a:rPr sz="1100" b="1" spc="-1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C000"/>
                </a:solidFill>
                <a:latin typeface="Times New Roman"/>
                <a:cs typeface="Times New Roman"/>
              </a:rPr>
              <a:t>Size:</a:t>
            </a:r>
            <a:r>
              <a:rPr sz="11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C000"/>
                </a:solidFill>
                <a:latin typeface="Times New Roman"/>
                <a:cs typeface="Times New Roman"/>
              </a:rPr>
              <a:t>25</a:t>
            </a:r>
            <a:r>
              <a:rPr sz="1100" spc="-2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C000"/>
                </a:solidFill>
                <a:latin typeface="Times New Roman"/>
                <a:cs typeface="Times New Roman"/>
              </a:rPr>
              <a:t>X</a:t>
            </a:r>
            <a:r>
              <a:rPr sz="1100" spc="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FFC000"/>
                </a:solidFill>
                <a:latin typeface="Times New Roman"/>
                <a:cs typeface="Times New Roman"/>
              </a:rPr>
              <a:t>100</a:t>
            </a:r>
            <a:endParaRPr sz="11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204"/>
              </a:spcBef>
            </a:pPr>
            <a:r>
              <a:rPr sz="1100" b="1" dirty="0">
                <a:solidFill>
                  <a:srgbClr val="FFC000"/>
                </a:solidFill>
                <a:latin typeface="Times New Roman"/>
                <a:cs typeface="Times New Roman"/>
              </a:rPr>
              <a:t>Construction</a:t>
            </a:r>
            <a:r>
              <a:rPr sz="1100" b="1" spc="-6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time:</a:t>
            </a:r>
            <a:endParaRPr sz="11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195"/>
              </a:spcBef>
            </a:pPr>
            <a:r>
              <a:rPr sz="1100" dirty="0">
                <a:solidFill>
                  <a:srgbClr val="FFC000"/>
                </a:solidFill>
                <a:latin typeface="Times New Roman"/>
                <a:cs typeface="Times New Roman"/>
              </a:rPr>
              <a:t>12 </a:t>
            </a:r>
            <a:r>
              <a:rPr sz="1100" spc="-10" dirty="0">
                <a:solidFill>
                  <a:srgbClr val="FFC000"/>
                </a:solidFill>
                <a:latin typeface="Times New Roman"/>
                <a:cs typeface="Times New Roman"/>
              </a:rPr>
              <a:t>months</a:t>
            </a:r>
            <a:endParaRPr sz="11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204"/>
              </a:spcBef>
            </a:pPr>
            <a:r>
              <a:rPr sz="1100" b="1" dirty="0">
                <a:solidFill>
                  <a:srgbClr val="FFC000"/>
                </a:solidFill>
                <a:latin typeface="Times New Roman"/>
                <a:cs typeface="Times New Roman"/>
              </a:rPr>
              <a:t>Construction</a:t>
            </a:r>
            <a:r>
              <a:rPr sz="1100" b="1" spc="-6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Type:</a:t>
            </a:r>
            <a:endParaRPr sz="11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190"/>
              </a:spcBef>
            </a:pPr>
            <a:r>
              <a:rPr sz="1100" spc="-10" dirty="0">
                <a:solidFill>
                  <a:srgbClr val="FFC000"/>
                </a:solidFill>
                <a:latin typeface="Times New Roman"/>
                <a:cs typeface="Times New Roman"/>
              </a:rPr>
              <a:t>2-</a:t>
            </a:r>
            <a:r>
              <a:rPr sz="1100" dirty="0">
                <a:solidFill>
                  <a:srgbClr val="FFC000"/>
                </a:solidFill>
                <a:latin typeface="Times New Roman"/>
                <a:cs typeface="Times New Roman"/>
              </a:rPr>
              <a:t>family</a:t>
            </a:r>
            <a:r>
              <a:rPr sz="1100" spc="-4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FFC000"/>
                </a:solidFill>
                <a:latin typeface="Times New Roman"/>
                <a:cs typeface="Times New Roman"/>
              </a:rPr>
              <a:t>home</a:t>
            </a:r>
            <a:endParaRPr sz="1100">
              <a:latin typeface="Times New Roman"/>
              <a:cs typeface="Times New Roman"/>
            </a:endParaRPr>
          </a:p>
          <a:p>
            <a:pPr marL="92075" marR="267335">
              <a:lnSpc>
                <a:spcPct val="114500"/>
              </a:lnSpc>
              <a:spcBef>
                <a:spcPts val="15"/>
              </a:spcBef>
            </a:pPr>
            <a:r>
              <a:rPr sz="1100" b="1" dirty="0">
                <a:solidFill>
                  <a:srgbClr val="FFC000"/>
                </a:solidFill>
                <a:latin typeface="Times New Roman"/>
                <a:cs typeface="Times New Roman"/>
              </a:rPr>
              <a:t>Features:</a:t>
            </a:r>
            <a:r>
              <a:rPr sz="1100" b="1" spc="-4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C000"/>
                </a:solidFill>
                <a:latin typeface="Times New Roman"/>
                <a:cs typeface="Times New Roman"/>
              </a:rPr>
              <a:t>3</a:t>
            </a:r>
            <a:r>
              <a:rPr sz="1100" spc="-2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C000"/>
                </a:solidFill>
                <a:latin typeface="Times New Roman"/>
                <a:cs typeface="Times New Roman"/>
              </a:rPr>
              <a:t>bedrooms,</a:t>
            </a:r>
            <a:r>
              <a:rPr sz="1100" spc="-1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C000"/>
                </a:solidFill>
                <a:latin typeface="Times New Roman"/>
                <a:cs typeface="Times New Roman"/>
              </a:rPr>
              <a:t>2</a:t>
            </a:r>
            <a:r>
              <a:rPr sz="1100" spc="-1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C000"/>
                </a:solidFill>
                <a:latin typeface="Times New Roman"/>
                <a:cs typeface="Times New Roman"/>
              </a:rPr>
              <a:t>baths,</a:t>
            </a:r>
            <a:r>
              <a:rPr sz="1100" spc="-2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C000"/>
                </a:solidFill>
                <a:latin typeface="Times New Roman"/>
                <a:cs typeface="Times New Roman"/>
              </a:rPr>
              <a:t>finished</a:t>
            </a:r>
            <a:r>
              <a:rPr sz="1100" spc="-4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C000"/>
                </a:solidFill>
                <a:latin typeface="Times New Roman"/>
                <a:cs typeface="Times New Roman"/>
              </a:rPr>
              <a:t>basement,</a:t>
            </a:r>
            <a:r>
              <a:rPr sz="1100" spc="-4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FFC000"/>
                </a:solidFill>
                <a:latin typeface="Times New Roman"/>
                <a:cs typeface="Times New Roman"/>
              </a:rPr>
              <a:t>Roof deck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0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114" dirty="0">
                <a:solidFill>
                  <a:srgbClr val="000000"/>
                </a:solidFill>
              </a:rPr>
              <a:t>THE</a:t>
            </a:r>
            <a:r>
              <a:rPr sz="3400" spc="-290" dirty="0">
                <a:solidFill>
                  <a:srgbClr val="000000"/>
                </a:solidFill>
              </a:rPr>
              <a:t> </a:t>
            </a:r>
            <a:r>
              <a:rPr sz="3400" spc="100" dirty="0">
                <a:solidFill>
                  <a:srgbClr val="000000"/>
                </a:solidFill>
              </a:rPr>
              <a:t>WEBSITE</a:t>
            </a:r>
            <a:endParaRPr sz="3400"/>
          </a:p>
        </p:txBody>
      </p:sp>
      <p:grpSp>
        <p:nvGrpSpPr>
          <p:cNvPr id="3" name="object 3"/>
          <p:cNvGrpSpPr/>
          <p:nvPr/>
        </p:nvGrpSpPr>
        <p:grpSpPr>
          <a:xfrm>
            <a:off x="201168" y="655319"/>
            <a:ext cx="11764010" cy="5044440"/>
            <a:chOff x="201168" y="655319"/>
            <a:chExt cx="11764010" cy="5044440"/>
          </a:xfrm>
        </p:grpSpPr>
        <p:sp>
          <p:nvSpPr>
            <p:cNvPr id="4" name="object 4"/>
            <p:cNvSpPr/>
            <p:nvPr/>
          </p:nvSpPr>
          <p:spPr>
            <a:xfrm>
              <a:off x="1399031" y="5064252"/>
              <a:ext cx="615950" cy="617220"/>
            </a:xfrm>
            <a:custGeom>
              <a:avLst/>
              <a:gdLst/>
              <a:ahLst/>
              <a:cxnLst/>
              <a:rect l="l" t="t" r="r" b="b"/>
              <a:pathLst>
                <a:path w="615950" h="617220">
                  <a:moveTo>
                    <a:pt x="307848" y="0"/>
                  </a:moveTo>
                  <a:lnTo>
                    <a:pt x="262348" y="3346"/>
                  </a:lnTo>
                  <a:lnTo>
                    <a:pt x="218925" y="13066"/>
                  </a:lnTo>
                  <a:lnTo>
                    <a:pt x="178052" y="28684"/>
                  </a:lnTo>
                  <a:lnTo>
                    <a:pt x="140206" y="49720"/>
                  </a:lnTo>
                  <a:lnTo>
                    <a:pt x="105863" y="75699"/>
                  </a:lnTo>
                  <a:lnTo>
                    <a:pt x="75498" y="106141"/>
                  </a:lnTo>
                  <a:lnTo>
                    <a:pt x="49587" y="140571"/>
                  </a:lnTo>
                  <a:lnTo>
                    <a:pt x="28606" y="178510"/>
                  </a:lnTo>
                  <a:lnTo>
                    <a:pt x="13031" y="219481"/>
                  </a:lnTo>
                  <a:lnTo>
                    <a:pt x="3337" y="263007"/>
                  </a:lnTo>
                  <a:lnTo>
                    <a:pt x="0" y="308610"/>
                  </a:lnTo>
                  <a:lnTo>
                    <a:pt x="3337" y="354212"/>
                  </a:lnTo>
                  <a:lnTo>
                    <a:pt x="13031" y="397738"/>
                  </a:lnTo>
                  <a:lnTo>
                    <a:pt x="28606" y="438709"/>
                  </a:lnTo>
                  <a:lnTo>
                    <a:pt x="49587" y="476648"/>
                  </a:lnTo>
                  <a:lnTo>
                    <a:pt x="75498" y="511078"/>
                  </a:lnTo>
                  <a:lnTo>
                    <a:pt x="105863" y="541520"/>
                  </a:lnTo>
                  <a:lnTo>
                    <a:pt x="140206" y="567499"/>
                  </a:lnTo>
                  <a:lnTo>
                    <a:pt x="178052" y="588535"/>
                  </a:lnTo>
                  <a:lnTo>
                    <a:pt x="218925" y="604153"/>
                  </a:lnTo>
                  <a:lnTo>
                    <a:pt x="262348" y="613873"/>
                  </a:lnTo>
                  <a:lnTo>
                    <a:pt x="307848" y="617220"/>
                  </a:lnTo>
                  <a:lnTo>
                    <a:pt x="353347" y="613873"/>
                  </a:lnTo>
                  <a:lnTo>
                    <a:pt x="396770" y="604153"/>
                  </a:lnTo>
                  <a:lnTo>
                    <a:pt x="437643" y="588535"/>
                  </a:lnTo>
                  <a:lnTo>
                    <a:pt x="475489" y="567499"/>
                  </a:lnTo>
                  <a:lnTo>
                    <a:pt x="509832" y="541520"/>
                  </a:lnTo>
                  <a:lnTo>
                    <a:pt x="540197" y="511078"/>
                  </a:lnTo>
                  <a:lnTo>
                    <a:pt x="566108" y="476648"/>
                  </a:lnTo>
                  <a:lnTo>
                    <a:pt x="587089" y="438709"/>
                  </a:lnTo>
                  <a:lnTo>
                    <a:pt x="602664" y="397738"/>
                  </a:lnTo>
                  <a:lnTo>
                    <a:pt x="612358" y="354212"/>
                  </a:lnTo>
                  <a:lnTo>
                    <a:pt x="615695" y="308610"/>
                  </a:lnTo>
                  <a:lnTo>
                    <a:pt x="612358" y="263007"/>
                  </a:lnTo>
                  <a:lnTo>
                    <a:pt x="602664" y="219481"/>
                  </a:lnTo>
                  <a:lnTo>
                    <a:pt x="587089" y="178510"/>
                  </a:lnTo>
                  <a:lnTo>
                    <a:pt x="566108" y="140571"/>
                  </a:lnTo>
                  <a:lnTo>
                    <a:pt x="540197" y="106141"/>
                  </a:lnTo>
                  <a:lnTo>
                    <a:pt x="509832" y="75699"/>
                  </a:lnTo>
                  <a:lnTo>
                    <a:pt x="475489" y="49720"/>
                  </a:lnTo>
                  <a:lnTo>
                    <a:pt x="437643" y="28684"/>
                  </a:lnTo>
                  <a:lnTo>
                    <a:pt x="396770" y="13066"/>
                  </a:lnTo>
                  <a:lnTo>
                    <a:pt x="353347" y="3346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459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127" y="5224462"/>
              <a:ext cx="393700" cy="274955"/>
            </a:xfrm>
            <a:custGeom>
              <a:avLst/>
              <a:gdLst/>
              <a:ahLst/>
              <a:cxnLst/>
              <a:rect l="l" t="t" r="r" b="b"/>
              <a:pathLst>
                <a:path w="393700" h="274954">
                  <a:moveTo>
                    <a:pt x="393268" y="0"/>
                  </a:moveTo>
                  <a:lnTo>
                    <a:pt x="363778" y="0"/>
                  </a:lnTo>
                  <a:lnTo>
                    <a:pt x="363778" y="29222"/>
                  </a:lnTo>
                  <a:lnTo>
                    <a:pt x="363778" y="87642"/>
                  </a:lnTo>
                  <a:lnTo>
                    <a:pt x="363778" y="107975"/>
                  </a:lnTo>
                  <a:lnTo>
                    <a:pt x="363778" y="166408"/>
                  </a:lnTo>
                  <a:lnTo>
                    <a:pt x="363778" y="186728"/>
                  </a:lnTo>
                  <a:lnTo>
                    <a:pt x="363778" y="245160"/>
                  </a:lnTo>
                  <a:lnTo>
                    <a:pt x="265455" y="245160"/>
                  </a:lnTo>
                  <a:lnTo>
                    <a:pt x="265455" y="186728"/>
                  </a:lnTo>
                  <a:lnTo>
                    <a:pt x="363778" y="186728"/>
                  </a:lnTo>
                  <a:lnTo>
                    <a:pt x="363778" y="166408"/>
                  </a:lnTo>
                  <a:lnTo>
                    <a:pt x="265455" y="166408"/>
                  </a:lnTo>
                  <a:lnTo>
                    <a:pt x="265455" y="107975"/>
                  </a:lnTo>
                  <a:lnTo>
                    <a:pt x="363778" y="107975"/>
                  </a:lnTo>
                  <a:lnTo>
                    <a:pt x="363778" y="87642"/>
                  </a:lnTo>
                  <a:lnTo>
                    <a:pt x="265455" y="87642"/>
                  </a:lnTo>
                  <a:lnTo>
                    <a:pt x="265455" y="29222"/>
                  </a:lnTo>
                  <a:lnTo>
                    <a:pt x="363778" y="29222"/>
                  </a:lnTo>
                  <a:lnTo>
                    <a:pt x="363778" y="0"/>
                  </a:lnTo>
                  <a:lnTo>
                    <a:pt x="245795" y="0"/>
                  </a:lnTo>
                  <a:lnTo>
                    <a:pt x="245795" y="29222"/>
                  </a:lnTo>
                  <a:lnTo>
                    <a:pt x="245795" y="87642"/>
                  </a:lnTo>
                  <a:lnTo>
                    <a:pt x="245795" y="107975"/>
                  </a:lnTo>
                  <a:lnTo>
                    <a:pt x="245795" y="166408"/>
                  </a:lnTo>
                  <a:lnTo>
                    <a:pt x="245795" y="186728"/>
                  </a:lnTo>
                  <a:lnTo>
                    <a:pt x="245795" y="245160"/>
                  </a:lnTo>
                  <a:lnTo>
                    <a:pt x="147472" y="245160"/>
                  </a:lnTo>
                  <a:lnTo>
                    <a:pt x="147472" y="186728"/>
                  </a:lnTo>
                  <a:lnTo>
                    <a:pt x="245795" y="186728"/>
                  </a:lnTo>
                  <a:lnTo>
                    <a:pt x="245795" y="166408"/>
                  </a:lnTo>
                  <a:lnTo>
                    <a:pt x="147472" y="166408"/>
                  </a:lnTo>
                  <a:lnTo>
                    <a:pt x="147472" y="107975"/>
                  </a:lnTo>
                  <a:lnTo>
                    <a:pt x="245795" y="107975"/>
                  </a:lnTo>
                  <a:lnTo>
                    <a:pt x="245795" y="87642"/>
                  </a:lnTo>
                  <a:lnTo>
                    <a:pt x="147472" y="87642"/>
                  </a:lnTo>
                  <a:lnTo>
                    <a:pt x="147472" y="29222"/>
                  </a:lnTo>
                  <a:lnTo>
                    <a:pt x="245795" y="29222"/>
                  </a:lnTo>
                  <a:lnTo>
                    <a:pt x="245795" y="0"/>
                  </a:lnTo>
                  <a:lnTo>
                    <a:pt x="127812" y="0"/>
                  </a:lnTo>
                  <a:lnTo>
                    <a:pt x="127812" y="29222"/>
                  </a:lnTo>
                  <a:lnTo>
                    <a:pt x="127812" y="87642"/>
                  </a:lnTo>
                  <a:lnTo>
                    <a:pt x="127812" y="107975"/>
                  </a:lnTo>
                  <a:lnTo>
                    <a:pt x="127812" y="166408"/>
                  </a:lnTo>
                  <a:lnTo>
                    <a:pt x="127812" y="186728"/>
                  </a:lnTo>
                  <a:lnTo>
                    <a:pt x="127812" y="245160"/>
                  </a:lnTo>
                  <a:lnTo>
                    <a:pt x="29489" y="245160"/>
                  </a:lnTo>
                  <a:lnTo>
                    <a:pt x="29489" y="186728"/>
                  </a:lnTo>
                  <a:lnTo>
                    <a:pt x="127812" y="186728"/>
                  </a:lnTo>
                  <a:lnTo>
                    <a:pt x="127812" y="166408"/>
                  </a:lnTo>
                  <a:lnTo>
                    <a:pt x="29489" y="166408"/>
                  </a:lnTo>
                  <a:lnTo>
                    <a:pt x="29489" y="107975"/>
                  </a:lnTo>
                  <a:lnTo>
                    <a:pt x="127812" y="107975"/>
                  </a:lnTo>
                  <a:lnTo>
                    <a:pt x="127812" y="87642"/>
                  </a:lnTo>
                  <a:lnTo>
                    <a:pt x="29489" y="87642"/>
                  </a:lnTo>
                  <a:lnTo>
                    <a:pt x="29489" y="29222"/>
                  </a:lnTo>
                  <a:lnTo>
                    <a:pt x="127812" y="29222"/>
                  </a:lnTo>
                  <a:lnTo>
                    <a:pt x="127812" y="0"/>
                  </a:lnTo>
                  <a:lnTo>
                    <a:pt x="0" y="0"/>
                  </a:lnTo>
                  <a:lnTo>
                    <a:pt x="0" y="29222"/>
                  </a:lnTo>
                  <a:lnTo>
                    <a:pt x="0" y="87642"/>
                  </a:lnTo>
                  <a:lnTo>
                    <a:pt x="0" y="274370"/>
                  </a:lnTo>
                  <a:lnTo>
                    <a:pt x="393268" y="274370"/>
                  </a:lnTo>
                  <a:lnTo>
                    <a:pt x="393268" y="29044"/>
                  </a:lnTo>
                  <a:lnTo>
                    <a:pt x="393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78139" y="5077967"/>
              <a:ext cx="615950" cy="617220"/>
            </a:xfrm>
            <a:custGeom>
              <a:avLst/>
              <a:gdLst/>
              <a:ahLst/>
              <a:cxnLst/>
              <a:rect l="l" t="t" r="r" b="b"/>
              <a:pathLst>
                <a:path w="615950" h="617220">
                  <a:moveTo>
                    <a:pt x="307848" y="0"/>
                  </a:moveTo>
                  <a:lnTo>
                    <a:pt x="262348" y="3346"/>
                  </a:lnTo>
                  <a:lnTo>
                    <a:pt x="218925" y="13066"/>
                  </a:lnTo>
                  <a:lnTo>
                    <a:pt x="178052" y="28684"/>
                  </a:lnTo>
                  <a:lnTo>
                    <a:pt x="140206" y="49720"/>
                  </a:lnTo>
                  <a:lnTo>
                    <a:pt x="105863" y="75699"/>
                  </a:lnTo>
                  <a:lnTo>
                    <a:pt x="75498" y="106141"/>
                  </a:lnTo>
                  <a:lnTo>
                    <a:pt x="49587" y="140571"/>
                  </a:lnTo>
                  <a:lnTo>
                    <a:pt x="28606" y="178510"/>
                  </a:lnTo>
                  <a:lnTo>
                    <a:pt x="13031" y="219481"/>
                  </a:lnTo>
                  <a:lnTo>
                    <a:pt x="3337" y="263007"/>
                  </a:lnTo>
                  <a:lnTo>
                    <a:pt x="0" y="308609"/>
                  </a:lnTo>
                  <a:lnTo>
                    <a:pt x="3337" y="354212"/>
                  </a:lnTo>
                  <a:lnTo>
                    <a:pt x="13031" y="397738"/>
                  </a:lnTo>
                  <a:lnTo>
                    <a:pt x="28606" y="438709"/>
                  </a:lnTo>
                  <a:lnTo>
                    <a:pt x="49587" y="476648"/>
                  </a:lnTo>
                  <a:lnTo>
                    <a:pt x="75498" y="511078"/>
                  </a:lnTo>
                  <a:lnTo>
                    <a:pt x="105863" y="541520"/>
                  </a:lnTo>
                  <a:lnTo>
                    <a:pt x="140206" y="567499"/>
                  </a:lnTo>
                  <a:lnTo>
                    <a:pt x="178052" y="588535"/>
                  </a:lnTo>
                  <a:lnTo>
                    <a:pt x="218925" y="604153"/>
                  </a:lnTo>
                  <a:lnTo>
                    <a:pt x="262348" y="613873"/>
                  </a:lnTo>
                  <a:lnTo>
                    <a:pt x="307848" y="617219"/>
                  </a:lnTo>
                  <a:lnTo>
                    <a:pt x="353347" y="613873"/>
                  </a:lnTo>
                  <a:lnTo>
                    <a:pt x="396770" y="604153"/>
                  </a:lnTo>
                  <a:lnTo>
                    <a:pt x="437643" y="588535"/>
                  </a:lnTo>
                  <a:lnTo>
                    <a:pt x="475489" y="567499"/>
                  </a:lnTo>
                  <a:lnTo>
                    <a:pt x="509832" y="541520"/>
                  </a:lnTo>
                  <a:lnTo>
                    <a:pt x="540197" y="511078"/>
                  </a:lnTo>
                  <a:lnTo>
                    <a:pt x="566108" y="476648"/>
                  </a:lnTo>
                  <a:lnTo>
                    <a:pt x="587089" y="438709"/>
                  </a:lnTo>
                  <a:lnTo>
                    <a:pt x="602664" y="397738"/>
                  </a:lnTo>
                  <a:lnTo>
                    <a:pt x="612358" y="354212"/>
                  </a:lnTo>
                  <a:lnTo>
                    <a:pt x="615695" y="308609"/>
                  </a:lnTo>
                  <a:lnTo>
                    <a:pt x="612358" y="263007"/>
                  </a:lnTo>
                  <a:lnTo>
                    <a:pt x="602664" y="219481"/>
                  </a:lnTo>
                  <a:lnTo>
                    <a:pt x="587089" y="178510"/>
                  </a:lnTo>
                  <a:lnTo>
                    <a:pt x="566108" y="140571"/>
                  </a:lnTo>
                  <a:lnTo>
                    <a:pt x="540197" y="106141"/>
                  </a:lnTo>
                  <a:lnTo>
                    <a:pt x="509832" y="75699"/>
                  </a:lnTo>
                  <a:lnTo>
                    <a:pt x="475489" y="49720"/>
                  </a:lnTo>
                  <a:lnTo>
                    <a:pt x="437643" y="28684"/>
                  </a:lnTo>
                  <a:lnTo>
                    <a:pt x="396770" y="13066"/>
                  </a:lnTo>
                  <a:lnTo>
                    <a:pt x="353347" y="3346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8FB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1396" y="5210555"/>
              <a:ext cx="330707" cy="33223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19215" y="5082540"/>
              <a:ext cx="615950" cy="617220"/>
            </a:xfrm>
            <a:custGeom>
              <a:avLst/>
              <a:gdLst/>
              <a:ahLst/>
              <a:cxnLst/>
              <a:rect l="l" t="t" r="r" b="b"/>
              <a:pathLst>
                <a:path w="615950" h="617220">
                  <a:moveTo>
                    <a:pt x="307848" y="0"/>
                  </a:moveTo>
                  <a:lnTo>
                    <a:pt x="262348" y="3346"/>
                  </a:lnTo>
                  <a:lnTo>
                    <a:pt x="218925" y="13066"/>
                  </a:lnTo>
                  <a:lnTo>
                    <a:pt x="178052" y="28684"/>
                  </a:lnTo>
                  <a:lnTo>
                    <a:pt x="140206" y="49720"/>
                  </a:lnTo>
                  <a:lnTo>
                    <a:pt x="105863" y="75699"/>
                  </a:lnTo>
                  <a:lnTo>
                    <a:pt x="75498" y="106141"/>
                  </a:lnTo>
                  <a:lnTo>
                    <a:pt x="49587" y="140571"/>
                  </a:lnTo>
                  <a:lnTo>
                    <a:pt x="28606" y="178510"/>
                  </a:lnTo>
                  <a:lnTo>
                    <a:pt x="13031" y="219481"/>
                  </a:lnTo>
                  <a:lnTo>
                    <a:pt x="3337" y="263007"/>
                  </a:lnTo>
                  <a:lnTo>
                    <a:pt x="0" y="308610"/>
                  </a:lnTo>
                  <a:lnTo>
                    <a:pt x="3337" y="354212"/>
                  </a:lnTo>
                  <a:lnTo>
                    <a:pt x="13031" y="397738"/>
                  </a:lnTo>
                  <a:lnTo>
                    <a:pt x="28606" y="438709"/>
                  </a:lnTo>
                  <a:lnTo>
                    <a:pt x="49587" y="476648"/>
                  </a:lnTo>
                  <a:lnTo>
                    <a:pt x="75498" y="511078"/>
                  </a:lnTo>
                  <a:lnTo>
                    <a:pt x="105863" y="541520"/>
                  </a:lnTo>
                  <a:lnTo>
                    <a:pt x="140206" y="567499"/>
                  </a:lnTo>
                  <a:lnTo>
                    <a:pt x="178052" y="588535"/>
                  </a:lnTo>
                  <a:lnTo>
                    <a:pt x="218925" y="604153"/>
                  </a:lnTo>
                  <a:lnTo>
                    <a:pt x="262348" y="613873"/>
                  </a:lnTo>
                  <a:lnTo>
                    <a:pt x="307848" y="617220"/>
                  </a:lnTo>
                  <a:lnTo>
                    <a:pt x="353347" y="613873"/>
                  </a:lnTo>
                  <a:lnTo>
                    <a:pt x="396770" y="604153"/>
                  </a:lnTo>
                  <a:lnTo>
                    <a:pt x="437643" y="588535"/>
                  </a:lnTo>
                  <a:lnTo>
                    <a:pt x="475489" y="567499"/>
                  </a:lnTo>
                  <a:lnTo>
                    <a:pt x="509832" y="541520"/>
                  </a:lnTo>
                  <a:lnTo>
                    <a:pt x="540197" y="511078"/>
                  </a:lnTo>
                  <a:lnTo>
                    <a:pt x="566108" y="476648"/>
                  </a:lnTo>
                  <a:lnTo>
                    <a:pt x="587089" y="438709"/>
                  </a:lnTo>
                  <a:lnTo>
                    <a:pt x="602664" y="397738"/>
                  </a:lnTo>
                  <a:lnTo>
                    <a:pt x="612358" y="354212"/>
                  </a:lnTo>
                  <a:lnTo>
                    <a:pt x="615695" y="308610"/>
                  </a:lnTo>
                  <a:lnTo>
                    <a:pt x="612358" y="263007"/>
                  </a:lnTo>
                  <a:lnTo>
                    <a:pt x="602664" y="219481"/>
                  </a:lnTo>
                  <a:lnTo>
                    <a:pt x="587089" y="178510"/>
                  </a:lnTo>
                  <a:lnTo>
                    <a:pt x="566108" y="140571"/>
                  </a:lnTo>
                  <a:lnTo>
                    <a:pt x="540197" y="106141"/>
                  </a:lnTo>
                  <a:lnTo>
                    <a:pt x="509832" y="75699"/>
                  </a:lnTo>
                  <a:lnTo>
                    <a:pt x="475489" y="49720"/>
                  </a:lnTo>
                  <a:lnTo>
                    <a:pt x="437643" y="28684"/>
                  </a:lnTo>
                  <a:lnTo>
                    <a:pt x="396770" y="13066"/>
                  </a:lnTo>
                  <a:lnTo>
                    <a:pt x="353347" y="3346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959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80938" y="5197602"/>
              <a:ext cx="304800" cy="394970"/>
            </a:xfrm>
            <a:custGeom>
              <a:avLst/>
              <a:gdLst/>
              <a:ahLst/>
              <a:cxnLst/>
              <a:rect l="l" t="t" r="r" b="b"/>
              <a:pathLst>
                <a:path w="304800" h="394970">
                  <a:moveTo>
                    <a:pt x="152387" y="187007"/>
                  </a:moveTo>
                  <a:lnTo>
                    <a:pt x="58991" y="187007"/>
                  </a:lnTo>
                  <a:lnTo>
                    <a:pt x="58991" y="206730"/>
                  </a:lnTo>
                  <a:lnTo>
                    <a:pt x="152387" y="206730"/>
                  </a:lnTo>
                  <a:lnTo>
                    <a:pt x="152387" y="187007"/>
                  </a:lnTo>
                  <a:close/>
                </a:path>
                <a:path w="304800" h="394970">
                  <a:moveTo>
                    <a:pt x="245783" y="147535"/>
                  </a:moveTo>
                  <a:lnTo>
                    <a:pt x="58991" y="147535"/>
                  </a:lnTo>
                  <a:lnTo>
                    <a:pt x="58991" y="167271"/>
                  </a:lnTo>
                  <a:lnTo>
                    <a:pt x="245783" y="167271"/>
                  </a:lnTo>
                  <a:lnTo>
                    <a:pt x="245783" y="147535"/>
                  </a:lnTo>
                  <a:close/>
                </a:path>
                <a:path w="304800" h="394970">
                  <a:moveTo>
                    <a:pt x="245783" y="108064"/>
                  </a:moveTo>
                  <a:lnTo>
                    <a:pt x="58991" y="108064"/>
                  </a:lnTo>
                  <a:lnTo>
                    <a:pt x="58991" y="127800"/>
                  </a:lnTo>
                  <a:lnTo>
                    <a:pt x="245783" y="127800"/>
                  </a:lnTo>
                  <a:lnTo>
                    <a:pt x="245783" y="108064"/>
                  </a:lnTo>
                  <a:close/>
                </a:path>
                <a:path w="304800" h="394970">
                  <a:moveTo>
                    <a:pt x="245783" y="68605"/>
                  </a:moveTo>
                  <a:lnTo>
                    <a:pt x="58991" y="68605"/>
                  </a:lnTo>
                  <a:lnTo>
                    <a:pt x="58991" y="88341"/>
                  </a:lnTo>
                  <a:lnTo>
                    <a:pt x="245783" y="88341"/>
                  </a:lnTo>
                  <a:lnTo>
                    <a:pt x="245783" y="68605"/>
                  </a:lnTo>
                  <a:close/>
                </a:path>
                <a:path w="304800" h="394970">
                  <a:moveTo>
                    <a:pt x="245795" y="285661"/>
                  </a:moveTo>
                  <a:lnTo>
                    <a:pt x="157302" y="285661"/>
                  </a:lnTo>
                  <a:lnTo>
                    <a:pt x="157302" y="305396"/>
                  </a:lnTo>
                  <a:lnTo>
                    <a:pt x="245795" y="305396"/>
                  </a:lnTo>
                  <a:lnTo>
                    <a:pt x="245795" y="285661"/>
                  </a:lnTo>
                  <a:close/>
                </a:path>
                <a:path w="304800" h="394970">
                  <a:moveTo>
                    <a:pt x="304774" y="0"/>
                  </a:moveTo>
                  <a:lnTo>
                    <a:pt x="0" y="0"/>
                  </a:lnTo>
                  <a:lnTo>
                    <a:pt x="0" y="29260"/>
                  </a:lnTo>
                  <a:lnTo>
                    <a:pt x="0" y="365137"/>
                  </a:lnTo>
                  <a:lnTo>
                    <a:pt x="0" y="394398"/>
                  </a:lnTo>
                  <a:lnTo>
                    <a:pt x="304774" y="394398"/>
                  </a:lnTo>
                  <a:lnTo>
                    <a:pt x="304774" y="365137"/>
                  </a:lnTo>
                  <a:lnTo>
                    <a:pt x="29489" y="365137"/>
                  </a:lnTo>
                  <a:lnTo>
                    <a:pt x="29489" y="29260"/>
                  </a:lnTo>
                  <a:lnTo>
                    <a:pt x="275285" y="29260"/>
                  </a:lnTo>
                  <a:lnTo>
                    <a:pt x="275285" y="364604"/>
                  </a:lnTo>
                  <a:lnTo>
                    <a:pt x="304774" y="364604"/>
                  </a:lnTo>
                  <a:lnTo>
                    <a:pt x="304774" y="29260"/>
                  </a:lnTo>
                  <a:lnTo>
                    <a:pt x="304774" y="29133"/>
                  </a:lnTo>
                  <a:lnTo>
                    <a:pt x="304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9930" y="5458596"/>
              <a:ext cx="68822" cy="690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706368" y="5073396"/>
              <a:ext cx="622300" cy="622300"/>
            </a:xfrm>
            <a:custGeom>
              <a:avLst/>
              <a:gdLst/>
              <a:ahLst/>
              <a:cxnLst/>
              <a:rect l="l" t="t" r="r" b="b"/>
              <a:pathLst>
                <a:path w="622300" h="622300">
                  <a:moveTo>
                    <a:pt x="310896" y="0"/>
                  </a:moveTo>
                  <a:lnTo>
                    <a:pt x="264953" y="3370"/>
                  </a:lnTo>
                  <a:lnTo>
                    <a:pt x="221104" y="13162"/>
                  </a:lnTo>
                  <a:lnTo>
                    <a:pt x="179829" y="28895"/>
                  </a:lnTo>
                  <a:lnTo>
                    <a:pt x="141609" y="50087"/>
                  </a:lnTo>
                  <a:lnTo>
                    <a:pt x="106925" y="76257"/>
                  </a:lnTo>
                  <a:lnTo>
                    <a:pt x="76257" y="106925"/>
                  </a:lnTo>
                  <a:lnTo>
                    <a:pt x="50087" y="141609"/>
                  </a:lnTo>
                  <a:lnTo>
                    <a:pt x="28895" y="179829"/>
                  </a:lnTo>
                  <a:lnTo>
                    <a:pt x="13162" y="221104"/>
                  </a:lnTo>
                  <a:lnTo>
                    <a:pt x="3370" y="264953"/>
                  </a:lnTo>
                  <a:lnTo>
                    <a:pt x="0" y="310895"/>
                  </a:lnTo>
                  <a:lnTo>
                    <a:pt x="3370" y="356838"/>
                  </a:lnTo>
                  <a:lnTo>
                    <a:pt x="13162" y="400687"/>
                  </a:lnTo>
                  <a:lnTo>
                    <a:pt x="28895" y="441962"/>
                  </a:lnTo>
                  <a:lnTo>
                    <a:pt x="50087" y="480182"/>
                  </a:lnTo>
                  <a:lnTo>
                    <a:pt x="76257" y="514866"/>
                  </a:lnTo>
                  <a:lnTo>
                    <a:pt x="106925" y="545534"/>
                  </a:lnTo>
                  <a:lnTo>
                    <a:pt x="141609" y="571704"/>
                  </a:lnTo>
                  <a:lnTo>
                    <a:pt x="179829" y="592896"/>
                  </a:lnTo>
                  <a:lnTo>
                    <a:pt x="221104" y="608629"/>
                  </a:lnTo>
                  <a:lnTo>
                    <a:pt x="264953" y="618421"/>
                  </a:lnTo>
                  <a:lnTo>
                    <a:pt x="310896" y="621791"/>
                  </a:lnTo>
                  <a:lnTo>
                    <a:pt x="356838" y="618421"/>
                  </a:lnTo>
                  <a:lnTo>
                    <a:pt x="400687" y="608629"/>
                  </a:lnTo>
                  <a:lnTo>
                    <a:pt x="441962" y="592896"/>
                  </a:lnTo>
                  <a:lnTo>
                    <a:pt x="480182" y="571704"/>
                  </a:lnTo>
                  <a:lnTo>
                    <a:pt x="514866" y="545534"/>
                  </a:lnTo>
                  <a:lnTo>
                    <a:pt x="545534" y="514866"/>
                  </a:lnTo>
                  <a:lnTo>
                    <a:pt x="571704" y="480182"/>
                  </a:lnTo>
                  <a:lnTo>
                    <a:pt x="592896" y="441962"/>
                  </a:lnTo>
                  <a:lnTo>
                    <a:pt x="608629" y="400687"/>
                  </a:lnTo>
                  <a:lnTo>
                    <a:pt x="618421" y="356838"/>
                  </a:lnTo>
                  <a:lnTo>
                    <a:pt x="621792" y="310895"/>
                  </a:lnTo>
                  <a:lnTo>
                    <a:pt x="618421" y="264953"/>
                  </a:lnTo>
                  <a:lnTo>
                    <a:pt x="608629" y="221104"/>
                  </a:lnTo>
                  <a:lnTo>
                    <a:pt x="592896" y="179829"/>
                  </a:lnTo>
                  <a:lnTo>
                    <a:pt x="571704" y="141609"/>
                  </a:lnTo>
                  <a:lnTo>
                    <a:pt x="545534" y="106925"/>
                  </a:lnTo>
                  <a:lnTo>
                    <a:pt x="514866" y="76257"/>
                  </a:lnTo>
                  <a:lnTo>
                    <a:pt x="480182" y="50087"/>
                  </a:lnTo>
                  <a:lnTo>
                    <a:pt x="441962" y="28895"/>
                  </a:lnTo>
                  <a:lnTo>
                    <a:pt x="400687" y="13162"/>
                  </a:lnTo>
                  <a:lnTo>
                    <a:pt x="356838" y="3370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A1C6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71671" y="5229593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127215" y="245097"/>
                  </a:moveTo>
                  <a:lnTo>
                    <a:pt x="47117" y="245097"/>
                  </a:lnTo>
                  <a:lnTo>
                    <a:pt x="47117" y="263956"/>
                  </a:lnTo>
                  <a:lnTo>
                    <a:pt x="127215" y="263956"/>
                  </a:lnTo>
                  <a:lnTo>
                    <a:pt x="127215" y="245097"/>
                  </a:lnTo>
                  <a:close/>
                </a:path>
                <a:path w="320675" h="320675">
                  <a:moveTo>
                    <a:pt x="127215" y="207391"/>
                  </a:moveTo>
                  <a:lnTo>
                    <a:pt x="47117" y="207391"/>
                  </a:lnTo>
                  <a:lnTo>
                    <a:pt x="47117" y="226250"/>
                  </a:lnTo>
                  <a:lnTo>
                    <a:pt x="127215" y="226250"/>
                  </a:lnTo>
                  <a:lnTo>
                    <a:pt x="127215" y="207391"/>
                  </a:lnTo>
                  <a:close/>
                </a:path>
                <a:path w="320675" h="320675">
                  <a:moveTo>
                    <a:pt x="127215" y="94272"/>
                  </a:moveTo>
                  <a:lnTo>
                    <a:pt x="47117" y="94272"/>
                  </a:lnTo>
                  <a:lnTo>
                    <a:pt x="47117" y="150825"/>
                  </a:lnTo>
                  <a:lnTo>
                    <a:pt x="127215" y="150825"/>
                  </a:lnTo>
                  <a:lnTo>
                    <a:pt x="127215" y="94272"/>
                  </a:lnTo>
                  <a:close/>
                </a:path>
                <a:path w="320675" h="320675">
                  <a:moveTo>
                    <a:pt x="226161" y="207391"/>
                  </a:moveTo>
                  <a:lnTo>
                    <a:pt x="146062" y="207391"/>
                  </a:lnTo>
                  <a:lnTo>
                    <a:pt x="146062" y="263956"/>
                  </a:lnTo>
                  <a:lnTo>
                    <a:pt x="226161" y="263956"/>
                  </a:lnTo>
                  <a:lnTo>
                    <a:pt x="226161" y="207391"/>
                  </a:lnTo>
                  <a:close/>
                </a:path>
                <a:path w="320675" h="320675">
                  <a:moveTo>
                    <a:pt x="226161" y="169684"/>
                  </a:moveTo>
                  <a:lnTo>
                    <a:pt x="47117" y="169684"/>
                  </a:lnTo>
                  <a:lnTo>
                    <a:pt x="47117" y="188531"/>
                  </a:lnTo>
                  <a:lnTo>
                    <a:pt x="226161" y="188531"/>
                  </a:lnTo>
                  <a:lnTo>
                    <a:pt x="226161" y="169684"/>
                  </a:lnTo>
                  <a:close/>
                </a:path>
                <a:path w="320675" h="320675">
                  <a:moveTo>
                    <a:pt x="226161" y="131978"/>
                  </a:moveTo>
                  <a:lnTo>
                    <a:pt x="146062" y="131978"/>
                  </a:lnTo>
                  <a:lnTo>
                    <a:pt x="146062" y="150825"/>
                  </a:lnTo>
                  <a:lnTo>
                    <a:pt x="226161" y="150825"/>
                  </a:lnTo>
                  <a:lnTo>
                    <a:pt x="226161" y="131978"/>
                  </a:lnTo>
                  <a:close/>
                </a:path>
                <a:path w="320675" h="320675">
                  <a:moveTo>
                    <a:pt x="226161" y="94272"/>
                  </a:moveTo>
                  <a:lnTo>
                    <a:pt x="146062" y="94272"/>
                  </a:lnTo>
                  <a:lnTo>
                    <a:pt x="146062" y="113118"/>
                  </a:lnTo>
                  <a:lnTo>
                    <a:pt x="226161" y="113118"/>
                  </a:lnTo>
                  <a:lnTo>
                    <a:pt x="226161" y="94272"/>
                  </a:lnTo>
                  <a:close/>
                </a:path>
                <a:path w="320675" h="320675">
                  <a:moveTo>
                    <a:pt x="226161" y="56565"/>
                  </a:moveTo>
                  <a:lnTo>
                    <a:pt x="47117" y="56565"/>
                  </a:lnTo>
                  <a:lnTo>
                    <a:pt x="47117" y="75412"/>
                  </a:lnTo>
                  <a:lnTo>
                    <a:pt x="226161" y="75412"/>
                  </a:lnTo>
                  <a:lnTo>
                    <a:pt x="226161" y="56565"/>
                  </a:lnTo>
                  <a:close/>
                </a:path>
                <a:path w="320675" h="320675">
                  <a:moveTo>
                    <a:pt x="320395" y="28282"/>
                  </a:moveTo>
                  <a:lnTo>
                    <a:pt x="292125" y="28282"/>
                  </a:lnTo>
                  <a:lnTo>
                    <a:pt x="292125" y="56565"/>
                  </a:lnTo>
                  <a:lnTo>
                    <a:pt x="292125" y="287985"/>
                  </a:lnTo>
                  <a:lnTo>
                    <a:pt x="287883" y="292227"/>
                  </a:lnTo>
                  <a:lnTo>
                    <a:pt x="277520" y="292227"/>
                  </a:lnTo>
                  <a:lnTo>
                    <a:pt x="273278" y="287985"/>
                  </a:lnTo>
                  <a:lnTo>
                    <a:pt x="273278" y="56565"/>
                  </a:lnTo>
                  <a:lnTo>
                    <a:pt x="292125" y="56565"/>
                  </a:lnTo>
                  <a:lnTo>
                    <a:pt x="292125" y="28282"/>
                  </a:lnTo>
                  <a:lnTo>
                    <a:pt x="273278" y="28282"/>
                  </a:lnTo>
                  <a:lnTo>
                    <a:pt x="273278" y="0"/>
                  </a:lnTo>
                  <a:lnTo>
                    <a:pt x="246418" y="0"/>
                  </a:lnTo>
                  <a:lnTo>
                    <a:pt x="246418" y="292227"/>
                  </a:lnTo>
                  <a:lnTo>
                    <a:pt x="32512" y="292227"/>
                  </a:lnTo>
                  <a:lnTo>
                    <a:pt x="28270" y="287985"/>
                  </a:lnTo>
                  <a:lnTo>
                    <a:pt x="28270" y="28282"/>
                  </a:lnTo>
                  <a:lnTo>
                    <a:pt x="245008" y="28282"/>
                  </a:lnTo>
                  <a:lnTo>
                    <a:pt x="245008" y="286105"/>
                  </a:lnTo>
                  <a:lnTo>
                    <a:pt x="245478" y="289407"/>
                  </a:lnTo>
                  <a:lnTo>
                    <a:pt x="246418" y="292227"/>
                  </a:lnTo>
                  <a:lnTo>
                    <a:pt x="246418" y="0"/>
                  </a:lnTo>
                  <a:lnTo>
                    <a:pt x="0" y="0"/>
                  </a:lnTo>
                  <a:lnTo>
                    <a:pt x="0" y="282803"/>
                  </a:lnTo>
                  <a:lnTo>
                    <a:pt x="2971" y="297446"/>
                  </a:lnTo>
                  <a:lnTo>
                    <a:pt x="11074" y="309435"/>
                  </a:lnTo>
                  <a:lnTo>
                    <a:pt x="23063" y="317538"/>
                  </a:lnTo>
                  <a:lnTo>
                    <a:pt x="37693" y="320509"/>
                  </a:lnTo>
                  <a:lnTo>
                    <a:pt x="282702" y="320509"/>
                  </a:lnTo>
                  <a:lnTo>
                    <a:pt x="297332" y="317538"/>
                  </a:lnTo>
                  <a:lnTo>
                    <a:pt x="309321" y="309435"/>
                  </a:lnTo>
                  <a:lnTo>
                    <a:pt x="317423" y="297446"/>
                  </a:lnTo>
                  <a:lnTo>
                    <a:pt x="318477" y="292227"/>
                  </a:lnTo>
                  <a:lnTo>
                    <a:pt x="320395" y="282803"/>
                  </a:lnTo>
                  <a:lnTo>
                    <a:pt x="320395" y="56565"/>
                  </a:lnTo>
                  <a:lnTo>
                    <a:pt x="320395" y="282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92511" y="5076443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283464" y="0"/>
                  </a:moveTo>
                  <a:lnTo>
                    <a:pt x="237475" y="3709"/>
                  </a:lnTo>
                  <a:lnTo>
                    <a:pt x="193852" y="14447"/>
                  </a:lnTo>
                  <a:lnTo>
                    <a:pt x="153179" y="31632"/>
                  </a:lnTo>
                  <a:lnTo>
                    <a:pt x="116037" y="54681"/>
                  </a:lnTo>
                  <a:lnTo>
                    <a:pt x="83010" y="83010"/>
                  </a:lnTo>
                  <a:lnTo>
                    <a:pt x="54681" y="116037"/>
                  </a:lnTo>
                  <a:lnTo>
                    <a:pt x="31632" y="153179"/>
                  </a:lnTo>
                  <a:lnTo>
                    <a:pt x="14447" y="193852"/>
                  </a:lnTo>
                  <a:lnTo>
                    <a:pt x="3709" y="237475"/>
                  </a:lnTo>
                  <a:lnTo>
                    <a:pt x="0" y="283463"/>
                  </a:lnTo>
                  <a:lnTo>
                    <a:pt x="3709" y="329452"/>
                  </a:lnTo>
                  <a:lnTo>
                    <a:pt x="14447" y="373075"/>
                  </a:lnTo>
                  <a:lnTo>
                    <a:pt x="31632" y="413748"/>
                  </a:lnTo>
                  <a:lnTo>
                    <a:pt x="54681" y="450890"/>
                  </a:lnTo>
                  <a:lnTo>
                    <a:pt x="83010" y="483917"/>
                  </a:lnTo>
                  <a:lnTo>
                    <a:pt x="116037" y="512246"/>
                  </a:lnTo>
                  <a:lnTo>
                    <a:pt x="153179" y="535295"/>
                  </a:lnTo>
                  <a:lnTo>
                    <a:pt x="193852" y="552480"/>
                  </a:lnTo>
                  <a:lnTo>
                    <a:pt x="237475" y="563218"/>
                  </a:lnTo>
                  <a:lnTo>
                    <a:pt x="283464" y="566927"/>
                  </a:lnTo>
                  <a:lnTo>
                    <a:pt x="329452" y="563218"/>
                  </a:lnTo>
                  <a:lnTo>
                    <a:pt x="373075" y="552480"/>
                  </a:lnTo>
                  <a:lnTo>
                    <a:pt x="413748" y="535295"/>
                  </a:lnTo>
                  <a:lnTo>
                    <a:pt x="450890" y="512246"/>
                  </a:lnTo>
                  <a:lnTo>
                    <a:pt x="483917" y="483917"/>
                  </a:lnTo>
                  <a:lnTo>
                    <a:pt x="512246" y="450890"/>
                  </a:lnTo>
                  <a:lnTo>
                    <a:pt x="535295" y="413748"/>
                  </a:lnTo>
                  <a:lnTo>
                    <a:pt x="552480" y="373075"/>
                  </a:lnTo>
                  <a:lnTo>
                    <a:pt x="563218" y="329452"/>
                  </a:lnTo>
                  <a:lnTo>
                    <a:pt x="566928" y="283463"/>
                  </a:lnTo>
                  <a:lnTo>
                    <a:pt x="563218" y="237475"/>
                  </a:lnTo>
                  <a:lnTo>
                    <a:pt x="552480" y="193852"/>
                  </a:lnTo>
                  <a:lnTo>
                    <a:pt x="535295" y="153179"/>
                  </a:lnTo>
                  <a:lnTo>
                    <a:pt x="512246" y="116037"/>
                  </a:lnTo>
                  <a:lnTo>
                    <a:pt x="483917" y="83010"/>
                  </a:lnTo>
                  <a:lnTo>
                    <a:pt x="450890" y="54681"/>
                  </a:lnTo>
                  <a:lnTo>
                    <a:pt x="413748" y="31632"/>
                  </a:lnTo>
                  <a:lnTo>
                    <a:pt x="373075" y="14447"/>
                  </a:lnTo>
                  <a:lnTo>
                    <a:pt x="329452" y="3709"/>
                  </a:lnTo>
                  <a:lnTo>
                    <a:pt x="283464" y="0"/>
                  </a:lnTo>
                  <a:close/>
                </a:path>
              </a:pathLst>
            </a:custGeom>
            <a:solidFill>
              <a:srgbClr val="4294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330802" y="5158650"/>
              <a:ext cx="292735" cy="377190"/>
            </a:xfrm>
            <a:custGeom>
              <a:avLst/>
              <a:gdLst/>
              <a:ahLst/>
              <a:cxnLst/>
              <a:rect l="l" t="t" r="r" b="b"/>
              <a:pathLst>
                <a:path w="292734" h="377189">
                  <a:moveTo>
                    <a:pt x="117792" y="136677"/>
                  </a:moveTo>
                  <a:lnTo>
                    <a:pt x="56540" y="136677"/>
                  </a:lnTo>
                  <a:lnTo>
                    <a:pt x="56540" y="155536"/>
                  </a:lnTo>
                  <a:lnTo>
                    <a:pt x="117792" y="155536"/>
                  </a:lnTo>
                  <a:lnTo>
                    <a:pt x="117792" y="136677"/>
                  </a:lnTo>
                  <a:close/>
                </a:path>
                <a:path w="292734" h="377189">
                  <a:moveTo>
                    <a:pt x="235585" y="287502"/>
                  </a:moveTo>
                  <a:lnTo>
                    <a:pt x="56540" y="287502"/>
                  </a:lnTo>
                  <a:lnTo>
                    <a:pt x="56540" y="306362"/>
                  </a:lnTo>
                  <a:lnTo>
                    <a:pt x="235585" y="306362"/>
                  </a:lnTo>
                  <a:lnTo>
                    <a:pt x="235585" y="287502"/>
                  </a:lnTo>
                  <a:close/>
                </a:path>
                <a:path w="292734" h="377189">
                  <a:moveTo>
                    <a:pt x="235585" y="249796"/>
                  </a:moveTo>
                  <a:lnTo>
                    <a:pt x="56540" y="249796"/>
                  </a:lnTo>
                  <a:lnTo>
                    <a:pt x="56540" y="268655"/>
                  </a:lnTo>
                  <a:lnTo>
                    <a:pt x="235585" y="268655"/>
                  </a:lnTo>
                  <a:lnTo>
                    <a:pt x="235585" y="249796"/>
                  </a:lnTo>
                  <a:close/>
                </a:path>
                <a:path w="292734" h="377189">
                  <a:moveTo>
                    <a:pt x="235585" y="212090"/>
                  </a:moveTo>
                  <a:lnTo>
                    <a:pt x="56540" y="212090"/>
                  </a:lnTo>
                  <a:lnTo>
                    <a:pt x="56540" y="230949"/>
                  </a:lnTo>
                  <a:lnTo>
                    <a:pt x="235585" y="230949"/>
                  </a:lnTo>
                  <a:lnTo>
                    <a:pt x="235585" y="212090"/>
                  </a:lnTo>
                  <a:close/>
                </a:path>
                <a:path w="292734" h="377189">
                  <a:moveTo>
                    <a:pt x="235585" y="174383"/>
                  </a:moveTo>
                  <a:lnTo>
                    <a:pt x="56540" y="174383"/>
                  </a:lnTo>
                  <a:lnTo>
                    <a:pt x="56540" y="193243"/>
                  </a:lnTo>
                  <a:lnTo>
                    <a:pt x="235585" y="193243"/>
                  </a:lnTo>
                  <a:lnTo>
                    <a:pt x="235585" y="174383"/>
                  </a:lnTo>
                  <a:close/>
                </a:path>
                <a:path w="292734" h="377189">
                  <a:moveTo>
                    <a:pt x="292125" y="103682"/>
                  </a:moveTo>
                  <a:lnTo>
                    <a:pt x="286766" y="98971"/>
                  </a:lnTo>
                  <a:lnTo>
                    <a:pt x="263855" y="78816"/>
                  </a:lnTo>
                  <a:lnTo>
                    <a:pt x="263855" y="127254"/>
                  </a:lnTo>
                  <a:lnTo>
                    <a:pt x="263855" y="348780"/>
                  </a:lnTo>
                  <a:lnTo>
                    <a:pt x="28270" y="348780"/>
                  </a:lnTo>
                  <a:lnTo>
                    <a:pt x="28270" y="28270"/>
                  </a:lnTo>
                  <a:lnTo>
                    <a:pt x="146062" y="28270"/>
                  </a:lnTo>
                  <a:lnTo>
                    <a:pt x="146062" y="127254"/>
                  </a:lnTo>
                  <a:lnTo>
                    <a:pt x="263855" y="127254"/>
                  </a:lnTo>
                  <a:lnTo>
                    <a:pt x="263855" y="78816"/>
                  </a:lnTo>
                  <a:lnTo>
                    <a:pt x="233222" y="51841"/>
                  </a:lnTo>
                  <a:lnTo>
                    <a:pt x="233222" y="98971"/>
                  </a:lnTo>
                  <a:lnTo>
                    <a:pt x="174332" y="98971"/>
                  </a:lnTo>
                  <a:lnTo>
                    <a:pt x="174332" y="40055"/>
                  </a:lnTo>
                  <a:lnTo>
                    <a:pt x="233222" y="98971"/>
                  </a:lnTo>
                  <a:lnTo>
                    <a:pt x="233222" y="51841"/>
                  </a:lnTo>
                  <a:lnTo>
                    <a:pt x="219837" y="40055"/>
                  </a:lnTo>
                  <a:lnTo>
                    <a:pt x="206451" y="28270"/>
                  </a:lnTo>
                  <a:lnTo>
                    <a:pt x="174332" y="0"/>
                  </a:lnTo>
                  <a:lnTo>
                    <a:pt x="0" y="0"/>
                  </a:lnTo>
                  <a:lnTo>
                    <a:pt x="0" y="377063"/>
                  </a:lnTo>
                  <a:lnTo>
                    <a:pt x="292125" y="377063"/>
                  </a:lnTo>
                  <a:lnTo>
                    <a:pt x="292125" y="348780"/>
                  </a:lnTo>
                  <a:lnTo>
                    <a:pt x="292125" y="1036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68" y="655319"/>
              <a:ext cx="11763756" cy="444550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55980" y="5776976"/>
            <a:ext cx="1783714" cy="6946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2540" algn="ctr">
              <a:lnSpc>
                <a:spcPct val="87300"/>
              </a:lnSpc>
              <a:spcBef>
                <a:spcPts val="340"/>
              </a:spcBef>
            </a:pPr>
            <a:r>
              <a:rPr sz="1600" spc="-20" dirty="0">
                <a:latin typeface="Trebuchet MS"/>
                <a:cs typeface="Trebuchet MS"/>
              </a:rPr>
              <a:t>LISTS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65" dirty="0">
                <a:latin typeface="Trebuchet MS"/>
                <a:cs typeface="Trebuchet MS"/>
              </a:rPr>
              <a:t>CURRENT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&amp; </a:t>
            </a:r>
            <a:r>
              <a:rPr sz="1600" dirty="0">
                <a:latin typeface="Trebuchet MS"/>
                <a:cs typeface="Trebuchet MS"/>
              </a:rPr>
              <a:t>FORMER</a:t>
            </a:r>
            <a:r>
              <a:rPr sz="1600" spc="21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PROPERTY </a:t>
            </a:r>
            <a:r>
              <a:rPr sz="1600" spc="-10" dirty="0">
                <a:latin typeface="Trebuchet MS"/>
                <a:cs typeface="Trebuchet MS"/>
              </a:rPr>
              <a:t>INVENTORY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67319" y="5744667"/>
            <a:ext cx="1064895" cy="4826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129539">
              <a:lnSpc>
                <a:spcPts val="1680"/>
              </a:lnSpc>
              <a:spcBef>
                <a:spcPts val="350"/>
              </a:spcBef>
            </a:pPr>
            <a:r>
              <a:rPr sz="1600" spc="80" dirty="0">
                <a:latin typeface="Trebuchet MS"/>
                <a:cs typeface="Trebuchet MS"/>
              </a:rPr>
              <a:t>HOW-</a:t>
            </a:r>
            <a:r>
              <a:rPr sz="1600" spc="-25" dirty="0">
                <a:latin typeface="Trebuchet MS"/>
                <a:cs typeface="Trebuchet MS"/>
              </a:rPr>
              <a:t>TO </a:t>
            </a:r>
            <a:r>
              <a:rPr sz="1600" spc="-10" dirty="0">
                <a:latin typeface="Trebuchet MS"/>
                <a:cs typeface="Trebuchet MS"/>
              </a:rPr>
              <a:t>TUTORIALS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03290" y="5794959"/>
            <a:ext cx="1485900" cy="90614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lnSpc>
                <a:spcPct val="87100"/>
              </a:lnSpc>
              <a:spcBef>
                <a:spcPts val="340"/>
              </a:spcBef>
            </a:pPr>
            <a:r>
              <a:rPr sz="1600" spc="100" dirty="0">
                <a:latin typeface="Trebuchet MS"/>
                <a:cs typeface="Trebuchet MS"/>
              </a:rPr>
              <a:t>RECORD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spc="35" dirty="0">
                <a:latin typeface="Trebuchet MS"/>
                <a:cs typeface="Trebuchet MS"/>
              </a:rPr>
              <a:t>OF </a:t>
            </a:r>
            <a:r>
              <a:rPr sz="1600" spc="70" dirty="0">
                <a:latin typeface="Trebuchet MS"/>
                <a:cs typeface="Trebuchet MS"/>
              </a:rPr>
              <a:t>ACQUISITION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spc="-114" dirty="0">
                <a:latin typeface="Trebuchet MS"/>
                <a:cs typeface="Trebuchet MS"/>
              </a:rPr>
              <a:t>&amp; </a:t>
            </a:r>
            <a:r>
              <a:rPr sz="1600" spc="40" dirty="0">
                <a:latin typeface="Trebuchet MS"/>
                <a:cs typeface="Trebuchet MS"/>
              </a:rPr>
              <a:t>DISPOSITION </a:t>
            </a:r>
            <a:r>
              <a:rPr sz="1600" spc="-10" dirty="0">
                <a:latin typeface="Trebuchet MS"/>
                <a:cs typeface="Trebuchet MS"/>
              </a:rPr>
              <a:t>ACTIVITIES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72739" y="5794959"/>
            <a:ext cx="1370965" cy="4826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25400">
              <a:lnSpc>
                <a:spcPts val="1680"/>
              </a:lnSpc>
              <a:spcBef>
                <a:spcPts val="350"/>
              </a:spcBef>
            </a:pPr>
            <a:r>
              <a:rPr sz="1600" dirty="0">
                <a:latin typeface="Trebuchet MS"/>
                <a:cs typeface="Trebuchet MS"/>
              </a:rPr>
              <a:t>POLICIES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155" dirty="0">
                <a:latin typeface="Trebuchet MS"/>
                <a:cs typeface="Trebuchet MS"/>
              </a:rPr>
              <a:t>AND </a:t>
            </a:r>
            <a:r>
              <a:rPr sz="1600" spc="-10" dirty="0">
                <a:latin typeface="Trebuchet MS"/>
                <a:cs typeface="Trebuchet MS"/>
              </a:rPr>
              <a:t>APPLICATIONS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90278" y="5749239"/>
            <a:ext cx="1778635" cy="7956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ct val="86900"/>
              </a:lnSpc>
              <a:spcBef>
                <a:spcPts val="325"/>
              </a:spcBef>
            </a:pPr>
            <a:r>
              <a:rPr sz="1400" dirty="0">
                <a:latin typeface="Trebuchet MS"/>
                <a:cs typeface="Trebuchet MS"/>
              </a:rPr>
              <a:t>STRATEGIC</a:t>
            </a:r>
            <a:r>
              <a:rPr sz="1400" spc="10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PLAN </a:t>
            </a:r>
            <a:r>
              <a:rPr sz="1400" spc="160" dirty="0">
                <a:latin typeface="Trebuchet MS"/>
                <a:cs typeface="Trebuchet MS"/>
              </a:rPr>
              <a:t>AND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FISCAL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REPORTS (PUBLISHED </a:t>
            </a:r>
            <a:r>
              <a:rPr sz="1400" spc="35" dirty="0">
                <a:latin typeface="Trebuchet MS"/>
                <a:cs typeface="Trebuchet MS"/>
              </a:rPr>
              <a:t>ANNUALLY)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491721" y="6412788"/>
            <a:ext cx="2482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006FC0"/>
                </a:solidFill>
                <a:latin typeface="Trebuchet MS"/>
                <a:cs typeface="Trebuchet MS"/>
              </a:rPr>
              <a:t>15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2840" marR="77470" algn="ctr">
              <a:lnSpc>
                <a:spcPct val="100000"/>
              </a:lnSpc>
              <a:spcBef>
                <a:spcPts val="700"/>
              </a:spcBef>
            </a:pPr>
            <a:r>
              <a:rPr spc="-10" dirty="0"/>
              <a:t>Questions?</a:t>
            </a:r>
          </a:p>
          <a:p>
            <a:pPr marL="2402840" algn="ctr">
              <a:lnSpc>
                <a:spcPct val="100000"/>
              </a:lnSpc>
              <a:spcBef>
                <a:spcPts val="365"/>
              </a:spcBef>
            </a:pPr>
            <a:r>
              <a:rPr sz="2400" b="1" spc="60" dirty="0">
                <a:solidFill>
                  <a:srgbClr val="000000"/>
                </a:solidFill>
                <a:latin typeface="Trebuchet MS"/>
                <a:cs typeface="Trebuchet MS"/>
              </a:rPr>
              <a:t>Contact</a:t>
            </a:r>
            <a:r>
              <a:rPr sz="2400" b="1" spc="-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b="1" spc="165" dirty="0">
                <a:solidFill>
                  <a:srgbClr val="000000"/>
                </a:solidFill>
                <a:latin typeface="Trebuchet MS"/>
                <a:cs typeface="Trebuchet MS"/>
              </a:rPr>
              <a:t>Us</a:t>
            </a:r>
            <a:r>
              <a:rPr sz="2400" b="1" spc="-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rebuchet MS"/>
                <a:cs typeface="Trebuchet MS"/>
              </a:rPr>
              <a:t>at</a:t>
            </a:r>
            <a:r>
              <a:rPr sz="2400" b="1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Trebuchet MS"/>
                <a:cs typeface="Trebuchet MS"/>
                <a:hlinkClick r:id="rId2"/>
              </a:rPr>
              <a:t>NLBinfo@investnewark.org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47" y="1335023"/>
            <a:ext cx="12033504" cy="55229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459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1A315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3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3600" spc="60" dirty="0">
                <a:solidFill>
                  <a:srgbClr val="FFFDFF"/>
                </a:solidFill>
              </a:rPr>
              <a:t>THE</a:t>
            </a:r>
            <a:r>
              <a:rPr sz="3600" spc="-75" dirty="0">
                <a:solidFill>
                  <a:srgbClr val="FFFDFF"/>
                </a:solidFill>
              </a:rPr>
              <a:t> </a:t>
            </a:r>
            <a:r>
              <a:rPr sz="3600" spc="-10" dirty="0">
                <a:solidFill>
                  <a:srgbClr val="FFFDFF"/>
                </a:solidFill>
              </a:rPr>
              <a:t>PRIORITIES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4541837" y="2214689"/>
            <a:ext cx="7081520" cy="374650"/>
            <a:chOff x="4541837" y="2214689"/>
            <a:chExt cx="7081520" cy="374650"/>
          </a:xfrm>
        </p:grpSpPr>
        <p:sp>
          <p:nvSpPr>
            <p:cNvPr id="9" name="object 9"/>
            <p:cNvSpPr/>
            <p:nvPr/>
          </p:nvSpPr>
          <p:spPr>
            <a:xfrm>
              <a:off x="4552950" y="2225801"/>
              <a:ext cx="7059295" cy="352425"/>
            </a:xfrm>
            <a:custGeom>
              <a:avLst/>
              <a:gdLst/>
              <a:ahLst/>
              <a:cxnLst/>
              <a:rect l="l" t="t" r="r" b="b"/>
              <a:pathLst>
                <a:path w="7059295" h="352425">
                  <a:moveTo>
                    <a:pt x="7000494" y="0"/>
                  </a:moveTo>
                  <a:lnTo>
                    <a:pt x="0" y="0"/>
                  </a:lnTo>
                  <a:lnTo>
                    <a:pt x="0" y="352044"/>
                  </a:lnTo>
                  <a:lnTo>
                    <a:pt x="7000494" y="352044"/>
                  </a:lnTo>
                  <a:lnTo>
                    <a:pt x="7023324" y="347430"/>
                  </a:lnTo>
                  <a:lnTo>
                    <a:pt x="7041975" y="334851"/>
                  </a:lnTo>
                  <a:lnTo>
                    <a:pt x="7054554" y="316200"/>
                  </a:lnTo>
                  <a:lnTo>
                    <a:pt x="7059168" y="293370"/>
                  </a:lnTo>
                  <a:lnTo>
                    <a:pt x="7059168" y="58674"/>
                  </a:lnTo>
                  <a:lnTo>
                    <a:pt x="7054554" y="35843"/>
                  </a:lnTo>
                  <a:lnTo>
                    <a:pt x="7041975" y="17192"/>
                  </a:lnTo>
                  <a:lnTo>
                    <a:pt x="7023324" y="4613"/>
                  </a:lnTo>
                  <a:lnTo>
                    <a:pt x="7000494" y="0"/>
                  </a:lnTo>
                  <a:close/>
                </a:path>
              </a:pathLst>
            </a:custGeom>
            <a:solidFill>
              <a:srgbClr val="CFDBE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52950" y="2225801"/>
              <a:ext cx="7059295" cy="352425"/>
            </a:xfrm>
            <a:custGeom>
              <a:avLst/>
              <a:gdLst/>
              <a:ahLst/>
              <a:cxnLst/>
              <a:rect l="l" t="t" r="r" b="b"/>
              <a:pathLst>
                <a:path w="7059295" h="352425">
                  <a:moveTo>
                    <a:pt x="7059168" y="58674"/>
                  </a:moveTo>
                  <a:lnTo>
                    <a:pt x="7059168" y="293370"/>
                  </a:lnTo>
                  <a:lnTo>
                    <a:pt x="7054554" y="316200"/>
                  </a:lnTo>
                  <a:lnTo>
                    <a:pt x="7041975" y="334851"/>
                  </a:lnTo>
                  <a:lnTo>
                    <a:pt x="7023324" y="347430"/>
                  </a:lnTo>
                  <a:lnTo>
                    <a:pt x="7000494" y="352044"/>
                  </a:lnTo>
                  <a:lnTo>
                    <a:pt x="0" y="352044"/>
                  </a:lnTo>
                  <a:lnTo>
                    <a:pt x="0" y="0"/>
                  </a:lnTo>
                  <a:lnTo>
                    <a:pt x="7000494" y="0"/>
                  </a:lnTo>
                  <a:lnTo>
                    <a:pt x="7023324" y="4613"/>
                  </a:lnTo>
                  <a:lnTo>
                    <a:pt x="7041975" y="17192"/>
                  </a:lnTo>
                  <a:lnTo>
                    <a:pt x="7054554" y="35843"/>
                  </a:lnTo>
                  <a:lnTo>
                    <a:pt x="7059168" y="58674"/>
                  </a:lnTo>
                  <a:close/>
                </a:path>
              </a:pathLst>
            </a:custGeom>
            <a:ln w="22225">
              <a:solidFill>
                <a:srgbClr val="CFDB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64062" y="2227579"/>
            <a:ext cx="7012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 indent="-180975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"/>
              <a:tabLst>
                <a:tab pos="237490" algn="l"/>
              </a:tabLst>
            </a:pPr>
            <a:r>
              <a:rPr sz="1800" spc="-20" dirty="0">
                <a:latin typeface="Trebuchet MS"/>
                <a:cs typeface="Trebuchet MS"/>
              </a:rPr>
              <a:t>Boost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Homeownership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0293" y="2170493"/>
            <a:ext cx="11053445" cy="882015"/>
            <a:chOff x="570293" y="2170493"/>
            <a:chExt cx="11053445" cy="882015"/>
          </a:xfrm>
        </p:grpSpPr>
        <p:sp>
          <p:nvSpPr>
            <p:cNvPr id="13" name="object 13"/>
            <p:cNvSpPr/>
            <p:nvPr/>
          </p:nvSpPr>
          <p:spPr>
            <a:xfrm>
              <a:off x="581405" y="2181605"/>
              <a:ext cx="3971925" cy="440690"/>
            </a:xfrm>
            <a:custGeom>
              <a:avLst/>
              <a:gdLst/>
              <a:ahLst/>
              <a:cxnLst/>
              <a:rect l="l" t="t" r="r" b="b"/>
              <a:pathLst>
                <a:path w="3971925" h="440689">
                  <a:moveTo>
                    <a:pt x="3898138" y="0"/>
                  </a:moveTo>
                  <a:lnTo>
                    <a:pt x="73406" y="0"/>
                  </a:lnTo>
                  <a:lnTo>
                    <a:pt x="44834" y="5772"/>
                  </a:lnTo>
                  <a:lnTo>
                    <a:pt x="21501" y="21510"/>
                  </a:lnTo>
                  <a:lnTo>
                    <a:pt x="5768" y="44844"/>
                  </a:lnTo>
                  <a:lnTo>
                    <a:pt x="0" y="73406"/>
                  </a:lnTo>
                  <a:lnTo>
                    <a:pt x="0" y="367030"/>
                  </a:lnTo>
                  <a:lnTo>
                    <a:pt x="5768" y="395591"/>
                  </a:lnTo>
                  <a:lnTo>
                    <a:pt x="21501" y="418925"/>
                  </a:lnTo>
                  <a:lnTo>
                    <a:pt x="44834" y="434663"/>
                  </a:lnTo>
                  <a:lnTo>
                    <a:pt x="73406" y="440436"/>
                  </a:lnTo>
                  <a:lnTo>
                    <a:pt x="3898138" y="440436"/>
                  </a:lnTo>
                  <a:lnTo>
                    <a:pt x="3926699" y="434663"/>
                  </a:lnTo>
                  <a:lnTo>
                    <a:pt x="3950033" y="418925"/>
                  </a:lnTo>
                  <a:lnTo>
                    <a:pt x="3965771" y="395591"/>
                  </a:lnTo>
                  <a:lnTo>
                    <a:pt x="3971544" y="367030"/>
                  </a:lnTo>
                  <a:lnTo>
                    <a:pt x="3971544" y="73406"/>
                  </a:lnTo>
                  <a:lnTo>
                    <a:pt x="3965771" y="44844"/>
                  </a:lnTo>
                  <a:lnTo>
                    <a:pt x="3950033" y="21510"/>
                  </a:lnTo>
                  <a:lnTo>
                    <a:pt x="3926699" y="5772"/>
                  </a:lnTo>
                  <a:lnTo>
                    <a:pt x="3898138" y="0"/>
                  </a:lnTo>
                  <a:close/>
                </a:path>
              </a:pathLst>
            </a:custGeom>
            <a:solidFill>
              <a:srgbClr val="459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1405" y="2181605"/>
              <a:ext cx="3971925" cy="440690"/>
            </a:xfrm>
            <a:custGeom>
              <a:avLst/>
              <a:gdLst/>
              <a:ahLst/>
              <a:cxnLst/>
              <a:rect l="l" t="t" r="r" b="b"/>
              <a:pathLst>
                <a:path w="3971925" h="440689">
                  <a:moveTo>
                    <a:pt x="0" y="73406"/>
                  </a:moveTo>
                  <a:lnTo>
                    <a:pt x="5768" y="44844"/>
                  </a:lnTo>
                  <a:lnTo>
                    <a:pt x="21501" y="21510"/>
                  </a:lnTo>
                  <a:lnTo>
                    <a:pt x="44834" y="5772"/>
                  </a:lnTo>
                  <a:lnTo>
                    <a:pt x="73406" y="0"/>
                  </a:lnTo>
                  <a:lnTo>
                    <a:pt x="3898138" y="0"/>
                  </a:lnTo>
                  <a:lnTo>
                    <a:pt x="3926699" y="5772"/>
                  </a:lnTo>
                  <a:lnTo>
                    <a:pt x="3950033" y="21510"/>
                  </a:lnTo>
                  <a:lnTo>
                    <a:pt x="3965771" y="44844"/>
                  </a:lnTo>
                  <a:lnTo>
                    <a:pt x="3971544" y="73406"/>
                  </a:lnTo>
                  <a:lnTo>
                    <a:pt x="3971544" y="367030"/>
                  </a:lnTo>
                  <a:lnTo>
                    <a:pt x="3965771" y="395591"/>
                  </a:lnTo>
                  <a:lnTo>
                    <a:pt x="3950033" y="418925"/>
                  </a:lnTo>
                  <a:lnTo>
                    <a:pt x="3926699" y="434663"/>
                  </a:lnTo>
                  <a:lnTo>
                    <a:pt x="3898138" y="440436"/>
                  </a:lnTo>
                  <a:lnTo>
                    <a:pt x="73406" y="440436"/>
                  </a:lnTo>
                  <a:lnTo>
                    <a:pt x="44834" y="434663"/>
                  </a:lnTo>
                  <a:lnTo>
                    <a:pt x="21501" y="418925"/>
                  </a:lnTo>
                  <a:lnTo>
                    <a:pt x="5768" y="395591"/>
                  </a:lnTo>
                  <a:lnTo>
                    <a:pt x="0" y="367030"/>
                  </a:lnTo>
                  <a:lnTo>
                    <a:pt x="0" y="73406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52950" y="2689097"/>
              <a:ext cx="7059295" cy="352425"/>
            </a:xfrm>
            <a:custGeom>
              <a:avLst/>
              <a:gdLst/>
              <a:ahLst/>
              <a:cxnLst/>
              <a:rect l="l" t="t" r="r" b="b"/>
              <a:pathLst>
                <a:path w="7059295" h="352425">
                  <a:moveTo>
                    <a:pt x="7000494" y="0"/>
                  </a:moveTo>
                  <a:lnTo>
                    <a:pt x="0" y="0"/>
                  </a:lnTo>
                  <a:lnTo>
                    <a:pt x="0" y="352043"/>
                  </a:lnTo>
                  <a:lnTo>
                    <a:pt x="7000494" y="352043"/>
                  </a:lnTo>
                  <a:lnTo>
                    <a:pt x="7023324" y="347430"/>
                  </a:lnTo>
                  <a:lnTo>
                    <a:pt x="7041975" y="334851"/>
                  </a:lnTo>
                  <a:lnTo>
                    <a:pt x="7054554" y="316200"/>
                  </a:lnTo>
                  <a:lnTo>
                    <a:pt x="7059168" y="293369"/>
                  </a:lnTo>
                  <a:lnTo>
                    <a:pt x="7059168" y="58674"/>
                  </a:lnTo>
                  <a:lnTo>
                    <a:pt x="7054554" y="35843"/>
                  </a:lnTo>
                  <a:lnTo>
                    <a:pt x="7041975" y="17192"/>
                  </a:lnTo>
                  <a:lnTo>
                    <a:pt x="7023324" y="4613"/>
                  </a:lnTo>
                  <a:lnTo>
                    <a:pt x="7000494" y="0"/>
                  </a:lnTo>
                  <a:close/>
                </a:path>
              </a:pathLst>
            </a:custGeom>
            <a:solidFill>
              <a:srgbClr val="CFEBF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52950" y="2689097"/>
              <a:ext cx="7059295" cy="352425"/>
            </a:xfrm>
            <a:custGeom>
              <a:avLst/>
              <a:gdLst/>
              <a:ahLst/>
              <a:cxnLst/>
              <a:rect l="l" t="t" r="r" b="b"/>
              <a:pathLst>
                <a:path w="7059295" h="352425">
                  <a:moveTo>
                    <a:pt x="7059168" y="58674"/>
                  </a:moveTo>
                  <a:lnTo>
                    <a:pt x="7059168" y="293369"/>
                  </a:lnTo>
                  <a:lnTo>
                    <a:pt x="7054554" y="316200"/>
                  </a:lnTo>
                  <a:lnTo>
                    <a:pt x="7041975" y="334851"/>
                  </a:lnTo>
                  <a:lnTo>
                    <a:pt x="7023324" y="347430"/>
                  </a:lnTo>
                  <a:lnTo>
                    <a:pt x="7000494" y="352043"/>
                  </a:lnTo>
                  <a:lnTo>
                    <a:pt x="0" y="352043"/>
                  </a:lnTo>
                  <a:lnTo>
                    <a:pt x="0" y="0"/>
                  </a:lnTo>
                  <a:lnTo>
                    <a:pt x="7000494" y="0"/>
                  </a:lnTo>
                  <a:lnTo>
                    <a:pt x="7023324" y="4613"/>
                  </a:lnTo>
                  <a:lnTo>
                    <a:pt x="7041975" y="17192"/>
                  </a:lnTo>
                  <a:lnTo>
                    <a:pt x="7054554" y="35843"/>
                  </a:lnTo>
                  <a:lnTo>
                    <a:pt x="7059168" y="58674"/>
                  </a:lnTo>
                  <a:close/>
                </a:path>
              </a:pathLst>
            </a:custGeom>
            <a:ln w="22225">
              <a:solidFill>
                <a:srgbClr val="CF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564062" y="2689986"/>
            <a:ext cx="7012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 indent="-180975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"/>
              <a:tabLst>
                <a:tab pos="237490" algn="l"/>
              </a:tabLst>
            </a:pPr>
            <a:r>
              <a:rPr sz="1800" spc="-85" dirty="0">
                <a:latin typeface="Trebuchet MS"/>
                <a:cs typeface="Trebuchet MS"/>
              </a:rPr>
              <a:t>Reduce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blight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0293" y="2633789"/>
            <a:ext cx="11053445" cy="880744"/>
            <a:chOff x="570293" y="2633789"/>
            <a:chExt cx="11053445" cy="880744"/>
          </a:xfrm>
        </p:grpSpPr>
        <p:sp>
          <p:nvSpPr>
            <p:cNvPr id="19" name="object 19"/>
            <p:cNvSpPr/>
            <p:nvPr/>
          </p:nvSpPr>
          <p:spPr>
            <a:xfrm>
              <a:off x="581405" y="2644901"/>
              <a:ext cx="3971925" cy="440690"/>
            </a:xfrm>
            <a:custGeom>
              <a:avLst/>
              <a:gdLst/>
              <a:ahLst/>
              <a:cxnLst/>
              <a:rect l="l" t="t" r="r" b="b"/>
              <a:pathLst>
                <a:path w="3971925" h="440689">
                  <a:moveTo>
                    <a:pt x="3898138" y="0"/>
                  </a:moveTo>
                  <a:lnTo>
                    <a:pt x="73406" y="0"/>
                  </a:lnTo>
                  <a:lnTo>
                    <a:pt x="44834" y="5772"/>
                  </a:lnTo>
                  <a:lnTo>
                    <a:pt x="21501" y="21510"/>
                  </a:lnTo>
                  <a:lnTo>
                    <a:pt x="5768" y="44844"/>
                  </a:lnTo>
                  <a:lnTo>
                    <a:pt x="0" y="73406"/>
                  </a:lnTo>
                  <a:lnTo>
                    <a:pt x="0" y="367030"/>
                  </a:lnTo>
                  <a:lnTo>
                    <a:pt x="5768" y="395591"/>
                  </a:lnTo>
                  <a:lnTo>
                    <a:pt x="21501" y="418925"/>
                  </a:lnTo>
                  <a:lnTo>
                    <a:pt x="44834" y="434663"/>
                  </a:lnTo>
                  <a:lnTo>
                    <a:pt x="73406" y="440436"/>
                  </a:lnTo>
                  <a:lnTo>
                    <a:pt x="3898138" y="440436"/>
                  </a:lnTo>
                  <a:lnTo>
                    <a:pt x="3926699" y="434663"/>
                  </a:lnTo>
                  <a:lnTo>
                    <a:pt x="3950033" y="418925"/>
                  </a:lnTo>
                  <a:lnTo>
                    <a:pt x="3965771" y="395591"/>
                  </a:lnTo>
                  <a:lnTo>
                    <a:pt x="3971544" y="367030"/>
                  </a:lnTo>
                  <a:lnTo>
                    <a:pt x="3971544" y="73406"/>
                  </a:lnTo>
                  <a:lnTo>
                    <a:pt x="3965771" y="44844"/>
                  </a:lnTo>
                  <a:lnTo>
                    <a:pt x="3950033" y="21510"/>
                  </a:lnTo>
                  <a:lnTo>
                    <a:pt x="3926699" y="5772"/>
                  </a:lnTo>
                  <a:lnTo>
                    <a:pt x="3898138" y="0"/>
                  </a:lnTo>
                  <a:close/>
                </a:path>
              </a:pathLst>
            </a:custGeom>
            <a:solidFill>
              <a:srgbClr val="45C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1405" y="2644901"/>
              <a:ext cx="3971925" cy="440690"/>
            </a:xfrm>
            <a:custGeom>
              <a:avLst/>
              <a:gdLst/>
              <a:ahLst/>
              <a:cxnLst/>
              <a:rect l="l" t="t" r="r" b="b"/>
              <a:pathLst>
                <a:path w="3971925" h="440689">
                  <a:moveTo>
                    <a:pt x="0" y="73406"/>
                  </a:moveTo>
                  <a:lnTo>
                    <a:pt x="5768" y="44844"/>
                  </a:lnTo>
                  <a:lnTo>
                    <a:pt x="21501" y="21510"/>
                  </a:lnTo>
                  <a:lnTo>
                    <a:pt x="44834" y="5772"/>
                  </a:lnTo>
                  <a:lnTo>
                    <a:pt x="73406" y="0"/>
                  </a:lnTo>
                  <a:lnTo>
                    <a:pt x="3898138" y="0"/>
                  </a:lnTo>
                  <a:lnTo>
                    <a:pt x="3926699" y="5772"/>
                  </a:lnTo>
                  <a:lnTo>
                    <a:pt x="3950033" y="21510"/>
                  </a:lnTo>
                  <a:lnTo>
                    <a:pt x="3965771" y="44844"/>
                  </a:lnTo>
                  <a:lnTo>
                    <a:pt x="3971544" y="73406"/>
                  </a:lnTo>
                  <a:lnTo>
                    <a:pt x="3971544" y="367030"/>
                  </a:lnTo>
                  <a:lnTo>
                    <a:pt x="3965771" y="395591"/>
                  </a:lnTo>
                  <a:lnTo>
                    <a:pt x="3950033" y="418925"/>
                  </a:lnTo>
                  <a:lnTo>
                    <a:pt x="3926699" y="434663"/>
                  </a:lnTo>
                  <a:lnTo>
                    <a:pt x="3898138" y="440436"/>
                  </a:lnTo>
                  <a:lnTo>
                    <a:pt x="73406" y="440436"/>
                  </a:lnTo>
                  <a:lnTo>
                    <a:pt x="44834" y="434663"/>
                  </a:lnTo>
                  <a:lnTo>
                    <a:pt x="21501" y="418925"/>
                  </a:lnTo>
                  <a:lnTo>
                    <a:pt x="5768" y="395591"/>
                  </a:lnTo>
                  <a:lnTo>
                    <a:pt x="0" y="367030"/>
                  </a:lnTo>
                  <a:lnTo>
                    <a:pt x="0" y="73406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52950" y="3150869"/>
              <a:ext cx="7059295" cy="352425"/>
            </a:xfrm>
            <a:custGeom>
              <a:avLst/>
              <a:gdLst/>
              <a:ahLst/>
              <a:cxnLst/>
              <a:rect l="l" t="t" r="r" b="b"/>
              <a:pathLst>
                <a:path w="7059295" h="352425">
                  <a:moveTo>
                    <a:pt x="7000494" y="0"/>
                  </a:moveTo>
                  <a:lnTo>
                    <a:pt x="0" y="0"/>
                  </a:lnTo>
                  <a:lnTo>
                    <a:pt x="0" y="352043"/>
                  </a:lnTo>
                  <a:lnTo>
                    <a:pt x="7000494" y="352043"/>
                  </a:lnTo>
                  <a:lnTo>
                    <a:pt x="7023324" y="347430"/>
                  </a:lnTo>
                  <a:lnTo>
                    <a:pt x="7041975" y="334851"/>
                  </a:lnTo>
                  <a:lnTo>
                    <a:pt x="7054554" y="316200"/>
                  </a:lnTo>
                  <a:lnTo>
                    <a:pt x="7059168" y="293369"/>
                  </a:lnTo>
                  <a:lnTo>
                    <a:pt x="7059168" y="58674"/>
                  </a:lnTo>
                  <a:lnTo>
                    <a:pt x="7054554" y="35843"/>
                  </a:lnTo>
                  <a:lnTo>
                    <a:pt x="7041975" y="17192"/>
                  </a:lnTo>
                  <a:lnTo>
                    <a:pt x="7023324" y="4613"/>
                  </a:lnTo>
                  <a:lnTo>
                    <a:pt x="7000494" y="0"/>
                  </a:lnTo>
                  <a:close/>
                </a:path>
              </a:pathLst>
            </a:custGeom>
            <a:solidFill>
              <a:srgbClr val="DDDF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52950" y="3150869"/>
              <a:ext cx="7059295" cy="352425"/>
            </a:xfrm>
            <a:custGeom>
              <a:avLst/>
              <a:gdLst/>
              <a:ahLst/>
              <a:cxnLst/>
              <a:rect l="l" t="t" r="r" b="b"/>
              <a:pathLst>
                <a:path w="7059295" h="352425">
                  <a:moveTo>
                    <a:pt x="7059168" y="58674"/>
                  </a:moveTo>
                  <a:lnTo>
                    <a:pt x="7059168" y="293369"/>
                  </a:lnTo>
                  <a:lnTo>
                    <a:pt x="7054554" y="316200"/>
                  </a:lnTo>
                  <a:lnTo>
                    <a:pt x="7041975" y="334851"/>
                  </a:lnTo>
                  <a:lnTo>
                    <a:pt x="7023324" y="347430"/>
                  </a:lnTo>
                  <a:lnTo>
                    <a:pt x="7000494" y="352043"/>
                  </a:lnTo>
                  <a:lnTo>
                    <a:pt x="0" y="352043"/>
                  </a:lnTo>
                  <a:lnTo>
                    <a:pt x="0" y="0"/>
                  </a:lnTo>
                  <a:lnTo>
                    <a:pt x="7000494" y="0"/>
                  </a:lnTo>
                  <a:lnTo>
                    <a:pt x="7023324" y="4613"/>
                  </a:lnTo>
                  <a:lnTo>
                    <a:pt x="7041975" y="17192"/>
                  </a:lnTo>
                  <a:lnTo>
                    <a:pt x="7054554" y="35843"/>
                  </a:lnTo>
                  <a:lnTo>
                    <a:pt x="7059168" y="58674"/>
                  </a:lnTo>
                  <a:close/>
                </a:path>
              </a:pathLst>
            </a:custGeom>
            <a:ln w="22225">
              <a:solidFill>
                <a:srgbClr val="DDDF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64062" y="3152647"/>
            <a:ext cx="7012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 indent="-180975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"/>
              <a:tabLst>
                <a:tab pos="237490" algn="l"/>
              </a:tabLst>
            </a:pPr>
            <a:r>
              <a:rPr sz="1800" spc="-65" dirty="0">
                <a:latin typeface="Trebuchet MS"/>
                <a:cs typeface="Trebuchet MS"/>
              </a:rPr>
              <a:t>Create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30" dirty="0">
                <a:latin typeface="Trebuchet MS"/>
                <a:cs typeface="Trebuchet MS"/>
              </a:rPr>
              <a:t>affordable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and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market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rate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housing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70293" y="3095561"/>
            <a:ext cx="11053445" cy="882015"/>
            <a:chOff x="570293" y="3095561"/>
            <a:chExt cx="11053445" cy="882015"/>
          </a:xfrm>
        </p:grpSpPr>
        <p:sp>
          <p:nvSpPr>
            <p:cNvPr id="25" name="object 25"/>
            <p:cNvSpPr/>
            <p:nvPr/>
          </p:nvSpPr>
          <p:spPr>
            <a:xfrm>
              <a:off x="581405" y="3106673"/>
              <a:ext cx="3971925" cy="440690"/>
            </a:xfrm>
            <a:custGeom>
              <a:avLst/>
              <a:gdLst/>
              <a:ahLst/>
              <a:cxnLst/>
              <a:rect l="l" t="t" r="r" b="b"/>
              <a:pathLst>
                <a:path w="3971925" h="440689">
                  <a:moveTo>
                    <a:pt x="3898138" y="0"/>
                  </a:moveTo>
                  <a:lnTo>
                    <a:pt x="73406" y="0"/>
                  </a:lnTo>
                  <a:lnTo>
                    <a:pt x="44834" y="5772"/>
                  </a:lnTo>
                  <a:lnTo>
                    <a:pt x="21501" y="21510"/>
                  </a:lnTo>
                  <a:lnTo>
                    <a:pt x="5768" y="44844"/>
                  </a:lnTo>
                  <a:lnTo>
                    <a:pt x="0" y="73405"/>
                  </a:lnTo>
                  <a:lnTo>
                    <a:pt x="0" y="367029"/>
                  </a:lnTo>
                  <a:lnTo>
                    <a:pt x="5768" y="395591"/>
                  </a:lnTo>
                  <a:lnTo>
                    <a:pt x="21501" y="418925"/>
                  </a:lnTo>
                  <a:lnTo>
                    <a:pt x="44834" y="434663"/>
                  </a:lnTo>
                  <a:lnTo>
                    <a:pt x="73406" y="440436"/>
                  </a:lnTo>
                  <a:lnTo>
                    <a:pt x="3898138" y="440436"/>
                  </a:lnTo>
                  <a:lnTo>
                    <a:pt x="3926699" y="434663"/>
                  </a:lnTo>
                  <a:lnTo>
                    <a:pt x="3950033" y="418925"/>
                  </a:lnTo>
                  <a:lnTo>
                    <a:pt x="3965771" y="395591"/>
                  </a:lnTo>
                  <a:lnTo>
                    <a:pt x="3971544" y="367029"/>
                  </a:lnTo>
                  <a:lnTo>
                    <a:pt x="3971544" y="73405"/>
                  </a:lnTo>
                  <a:lnTo>
                    <a:pt x="3965771" y="44844"/>
                  </a:lnTo>
                  <a:lnTo>
                    <a:pt x="3950033" y="21510"/>
                  </a:lnTo>
                  <a:lnTo>
                    <a:pt x="3926699" y="5772"/>
                  </a:lnTo>
                  <a:lnTo>
                    <a:pt x="3898138" y="0"/>
                  </a:lnTo>
                  <a:close/>
                </a:path>
              </a:pathLst>
            </a:custGeom>
            <a:solidFill>
              <a:srgbClr val="959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1405" y="3106673"/>
              <a:ext cx="3971925" cy="440690"/>
            </a:xfrm>
            <a:custGeom>
              <a:avLst/>
              <a:gdLst/>
              <a:ahLst/>
              <a:cxnLst/>
              <a:rect l="l" t="t" r="r" b="b"/>
              <a:pathLst>
                <a:path w="3971925" h="440689">
                  <a:moveTo>
                    <a:pt x="0" y="73405"/>
                  </a:moveTo>
                  <a:lnTo>
                    <a:pt x="5768" y="44844"/>
                  </a:lnTo>
                  <a:lnTo>
                    <a:pt x="21501" y="21510"/>
                  </a:lnTo>
                  <a:lnTo>
                    <a:pt x="44834" y="5772"/>
                  </a:lnTo>
                  <a:lnTo>
                    <a:pt x="73406" y="0"/>
                  </a:lnTo>
                  <a:lnTo>
                    <a:pt x="3898138" y="0"/>
                  </a:lnTo>
                  <a:lnTo>
                    <a:pt x="3926699" y="5772"/>
                  </a:lnTo>
                  <a:lnTo>
                    <a:pt x="3950033" y="21510"/>
                  </a:lnTo>
                  <a:lnTo>
                    <a:pt x="3965771" y="44844"/>
                  </a:lnTo>
                  <a:lnTo>
                    <a:pt x="3971544" y="73405"/>
                  </a:lnTo>
                  <a:lnTo>
                    <a:pt x="3971544" y="367029"/>
                  </a:lnTo>
                  <a:lnTo>
                    <a:pt x="3965771" y="395591"/>
                  </a:lnTo>
                  <a:lnTo>
                    <a:pt x="3950033" y="418925"/>
                  </a:lnTo>
                  <a:lnTo>
                    <a:pt x="3926699" y="434663"/>
                  </a:lnTo>
                  <a:lnTo>
                    <a:pt x="3898138" y="440436"/>
                  </a:lnTo>
                  <a:lnTo>
                    <a:pt x="73406" y="440436"/>
                  </a:lnTo>
                  <a:lnTo>
                    <a:pt x="44834" y="434663"/>
                  </a:lnTo>
                  <a:lnTo>
                    <a:pt x="21501" y="418925"/>
                  </a:lnTo>
                  <a:lnTo>
                    <a:pt x="5768" y="395591"/>
                  </a:lnTo>
                  <a:lnTo>
                    <a:pt x="0" y="367029"/>
                  </a:lnTo>
                  <a:lnTo>
                    <a:pt x="0" y="73405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52950" y="3614165"/>
              <a:ext cx="7059295" cy="352425"/>
            </a:xfrm>
            <a:custGeom>
              <a:avLst/>
              <a:gdLst/>
              <a:ahLst/>
              <a:cxnLst/>
              <a:rect l="l" t="t" r="r" b="b"/>
              <a:pathLst>
                <a:path w="7059295" h="352425">
                  <a:moveTo>
                    <a:pt x="7000494" y="0"/>
                  </a:moveTo>
                  <a:lnTo>
                    <a:pt x="0" y="0"/>
                  </a:lnTo>
                  <a:lnTo>
                    <a:pt x="0" y="352043"/>
                  </a:lnTo>
                  <a:lnTo>
                    <a:pt x="7000494" y="352043"/>
                  </a:lnTo>
                  <a:lnTo>
                    <a:pt x="7023324" y="347430"/>
                  </a:lnTo>
                  <a:lnTo>
                    <a:pt x="7041975" y="334851"/>
                  </a:lnTo>
                  <a:lnTo>
                    <a:pt x="7054554" y="316200"/>
                  </a:lnTo>
                  <a:lnTo>
                    <a:pt x="7059168" y="293369"/>
                  </a:lnTo>
                  <a:lnTo>
                    <a:pt x="7059168" y="58673"/>
                  </a:lnTo>
                  <a:lnTo>
                    <a:pt x="7054554" y="35843"/>
                  </a:lnTo>
                  <a:lnTo>
                    <a:pt x="7041975" y="17192"/>
                  </a:lnTo>
                  <a:lnTo>
                    <a:pt x="7023324" y="4613"/>
                  </a:lnTo>
                  <a:lnTo>
                    <a:pt x="7000494" y="0"/>
                  </a:lnTo>
                  <a:close/>
                </a:path>
              </a:pathLst>
            </a:custGeom>
            <a:solidFill>
              <a:srgbClr val="DFEBD5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52950" y="3614165"/>
              <a:ext cx="7059295" cy="352425"/>
            </a:xfrm>
            <a:custGeom>
              <a:avLst/>
              <a:gdLst/>
              <a:ahLst/>
              <a:cxnLst/>
              <a:rect l="l" t="t" r="r" b="b"/>
              <a:pathLst>
                <a:path w="7059295" h="352425">
                  <a:moveTo>
                    <a:pt x="7059168" y="58673"/>
                  </a:moveTo>
                  <a:lnTo>
                    <a:pt x="7059168" y="293369"/>
                  </a:lnTo>
                  <a:lnTo>
                    <a:pt x="7054554" y="316200"/>
                  </a:lnTo>
                  <a:lnTo>
                    <a:pt x="7041975" y="334851"/>
                  </a:lnTo>
                  <a:lnTo>
                    <a:pt x="7023324" y="347430"/>
                  </a:lnTo>
                  <a:lnTo>
                    <a:pt x="7000494" y="352043"/>
                  </a:lnTo>
                  <a:lnTo>
                    <a:pt x="0" y="352043"/>
                  </a:lnTo>
                  <a:lnTo>
                    <a:pt x="0" y="0"/>
                  </a:lnTo>
                  <a:lnTo>
                    <a:pt x="7000494" y="0"/>
                  </a:lnTo>
                  <a:lnTo>
                    <a:pt x="7023324" y="4613"/>
                  </a:lnTo>
                  <a:lnTo>
                    <a:pt x="7041975" y="17192"/>
                  </a:lnTo>
                  <a:lnTo>
                    <a:pt x="7054554" y="35843"/>
                  </a:lnTo>
                  <a:lnTo>
                    <a:pt x="7059168" y="58673"/>
                  </a:lnTo>
                  <a:close/>
                </a:path>
              </a:pathLst>
            </a:custGeom>
            <a:ln w="22225">
              <a:solidFill>
                <a:srgbClr val="DFE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564062" y="3615308"/>
            <a:ext cx="7012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 indent="-180975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"/>
              <a:tabLst>
                <a:tab pos="237490" algn="l"/>
              </a:tabLst>
            </a:pPr>
            <a:r>
              <a:rPr sz="1800" spc="-100" dirty="0">
                <a:latin typeface="Trebuchet MS"/>
                <a:cs typeface="Trebuchet MS"/>
              </a:rPr>
              <a:t>Increase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85" dirty="0">
                <a:latin typeface="Trebuchet MS"/>
                <a:cs typeface="Trebuchet MS"/>
              </a:rPr>
              <a:t>MWBE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developer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or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subcontractor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capacity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70293" y="3558857"/>
            <a:ext cx="11053445" cy="889635"/>
            <a:chOff x="570293" y="3558857"/>
            <a:chExt cx="11053445" cy="889635"/>
          </a:xfrm>
        </p:grpSpPr>
        <p:sp>
          <p:nvSpPr>
            <p:cNvPr id="31" name="object 31"/>
            <p:cNvSpPr/>
            <p:nvPr/>
          </p:nvSpPr>
          <p:spPr>
            <a:xfrm>
              <a:off x="581405" y="3569970"/>
              <a:ext cx="3971925" cy="440690"/>
            </a:xfrm>
            <a:custGeom>
              <a:avLst/>
              <a:gdLst/>
              <a:ahLst/>
              <a:cxnLst/>
              <a:rect l="l" t="t" r="r" b="b"/>
              <a:pathLst>
                <a:path w="3971925" h="440689">
                  <a:moveTo>
                    <a:pt x="3898138" y="0"/>
                  </a:moveTo>
                  <a:lnTo>
                    <a:pt x="73406" y="0"/>
                  </a:lnTo>
                  <a:lnTo>
                    <a:pt x="44834" y="5772"/>
                  </a:lnTo>
                  <a:lnTo>
                    <a:pt x="21501" y="21510"/>
                  </a:lnTo>
                  <a:lnTo>
                    <a:pt x="5768" y="44844"/>
                  </a:lnTo>
                  <a:lnTo>
                    <a:pt x="0" y="73405"/>
                  </a:lnTo>
                  <a:lnTo>
                    <a:pt x="0" y="367029"/>
                  </a:lnTo>
                  <a:lnTo>
                    <a:pt x="5768" y="395591"/>
                  </a:lnTo>
                  <a:lnTo>
                    <a:pt x="21501" y="418925"/>
                  </a:lnTo>
                  <a:lnTo>
                    <a:pt x="44834" y="434663"/>
                  </a:lnTo>
                  <a:lnTo>
                    <a:pt x="73406" y="440435"/>
                  </a:lnTo>
                  <a:lnTo>
                    <a:pt x="3898138" y="440435"/>
                  </a:lnTo>
                  <a:lnTo>
                    <a:pt x="3926699" y="434663"/>
                  </a:lnTo>
                  <a:lnTo>
                    <a:pt x="3950033" y="418925"/>
                  </a:lnTo>
                  <a:lnTo>
                    <a:pt x="3965771" y="395591"/>
                  </a:lnTo>
                  <a:lnTo>
                    <a:pt x="3971544" y="367029"/>
                  </a:lnTo>
                  <a:lnTo>
                    <a:pt x="3971544" y="73405"/>
                  </a:lnTo>
                  <a:lnTo>
                    <a:pt x="3965771" y="44844"/>
                  </a:lnTo>
                  <a:lnTo>
                    <a:pt x="3950033" y="21510"/>
                  </a:lnTo>
                  <a:lnTo>
                    <a:pt x="3926699" y="5772"/>
                  </a:lnTo>
                  <a:lnTo>
                    <a:pt x="3898138" y="0"/>
                  </a:lnTo>
                  <a:close/>
                </a:path>
              </a:pathLst>
            </a:custGeom>
            <a:solidFill>
              <a:srgbClr val="A1C6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1405" y="3569970"/>
              <a:ext cx="3971925" cy="440690"/>
            </a:xfrm>
            <a:custGeom>
              <a:avLst/>
              <a:gdLst/>
              <a:ahLst/>
              <a:cxnLst/>
              <a:rect l="l" t="t" r="r" b="b"/>
              <a:pathLst>
                <a:path w="3971925" h="440689">
                  <a:moveTo>
                    <a:pt x="0" y="73405"/>
                  </a:moveTo>
                  <a:lnTo>
                    <a:pt x="5768" y="44844"/>
                  </a:lnTo>
                  <a:lnTo>
                    <a:pt x="21501" y="21510"/>
                  </a:lnTo>
                  <a:lnTo>
                    <a:pt x="44834" y="5772"/>
                  </a:lnTo>
                  <a:lnTo>
                    <a:pt x="73406" y="0"/>
                  </a:lnTo>
                  <a:lnTo>
                    <a:pt x="3898138" y="0"/>
                  </a:lnTo>
                  <a:lnTo>
                    <a:pt x="3926699" y="5772"/>
                  </a:lnTo>
                  <a:lnTo>
                    <a:pt x="3950033" y="21510"/>
                  </a:lnTo>
                  <a:lnTo>
                    <a:pt x="3965771" y="44844"/>
                  </a:lnTo>
                  <a:lnTo>
                    <a:pt x="3971544" y="73405"/>
                  </a:lnTo>
                  <a:lnTo>
                    <a:pt x="3971544" y="367029"/>
                  </a:lnTo>
                  <a:lnTo>
                    <a:pt x="3965771" y="395591"/>
                  </a:lnTo>
                  <a:lnTo>
                    <a:pt x="3950033" y="418925"/>
                  </a:lnTo>
                  <a:lnTo>
                    <a:pt x="3926699" y="434663"/>
                  </a:lnTo>
                  <a:lnTo>
                    <a:pt x="3898138" y="440435"/>
                  </a:lnTo>
                  <a:lnTo>
                    <a:pt x="73406" y="440435"/>
                  </a:lnTo>
                  <a:lnTo>
                    <a:pt x="44834" y="434663"/>
                  </a:lnTo>
                  <a:lnTo>
                    <a:pt x="21501" y="418925"/>
                  </a:lnTo>
                  <a:lnTo>
                    <a:pt x="5768" y="395591"/>
                  </a:lnTo>
                  <a:lnTo>
                    <a:pt x="0" y="367029"/>
                  </a:lnTo>
                  <a:lnTo>
                    <a:pt x="0" y="73405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52950" y="4085082"/>
              <a:ext cx="7059295" cy="352425"/>
            </a:xfrm>
            <a:custGeom>
              <a:avLst/>
              <a:gdLst/>
              <a:ahLst/>
              <a:cxnLst/>
              <a:rect l="l" t="t" r="r" b="b"/>
              <a:pathLst>
                <a:path w="7059295" h="352425">
                  <a:moveTo>
                    <a:pt x="7000494" y="0"/>
                  </a:moveTo>
                  <a:lnTo>
                    <a:pt x="0" y="0"/>
                  </a:lnTo>
                  <a:lnTo>
                    <a:pt x="0" y="352044"/>
                  </a:lnTo>
                  <a:lnTo>
                    <a:pt x="7000494" y="352044"/>
                  </a:lnTo>
                  <a:lnTo>
                    <a:pt x="7023324" y="347430"/>
                  </a:lnTo>
                  <a:lnTo>
                    <a:pt x="7041975" y="334851"/>
                  </a:lnTo>
                  <a:lnTo>
                    <a:pt x="7054554" y="316200"/>
                  </a:lnTo>
                  <a:lnTo>
                    <a:pt x="7059168" y="293370"/>
                  </a:lnTo>
                  <a:lnTo>
                    <a:pt x="7059168" y="58674"/>
                  </a:lnTo>
                  <a:lnTo>
                    <a:pt x="7054554" y="35843"/>
                  </a:lnTo>
                  <a:lnTo>
                    <a:pt x="7041975" y="17192"/>
                  </a:lnTo>
                  <a:lnTo>
                    <a:pt x="7023324" y="4613"/>
                  </a:lnTo>
                  <a:lnTo>
                    <a:pt x="7000494" y="0"/>
                  </a:lnTo>
                  <a:close/>
                </a:path>
              </a:pathLst>
            </a:custGeom>
            <a:solidFill>
              <a:srgbClr val="CFDD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52950" y="4085082"/>
              <a:ext cx="7059295" cy="352425"/>
            </a:xfrm>
            <a:custGeom>
              <a:avLst/>
              <a:gdLst/>
              <a:ahLst/>
              <a:cxnLst/>
              <a:rect l="l" t="t" r="r" b="b"/>
              <a:pathLst>
                <a:path w="7059295" h="352425">
                  <a:moveTo>
                    <a:pt x="7059168" y="58674"/>
                  </a:moveTo>
                  <a:lnTo>
                    <a:pt x="7059168" y="293370"/>
                  </a:lnTo>
                  <a:lnTo>
                    <a:pt x="7054554" y="316200"/>
                  </a:lnTo>
                  <a:lnTo>
                    <a:pt x="7041975" y="334851"/>
                  </a:lnTo>
                  <a:lnTo>
                    <a:pt x="7023324" y="347430"/>
                  </a:lnTo>
                  <a:lnTo>
                    <a:pt x="7000494" y="352044"/>
                  </a:lnTo>
                  <a:lnTo>
                    <a:pt x="0" y="352044"/>
                  </a:lnTo>
                  <a:lnTo>
                    <a:pt x="0" y="0"/>
                  </a:lnTo>
                  <a:lnTo>
                    <a:pt x="7000494" y="0"/>
                  </a:lnTo>
                  <a:lnTo>
                    <a:pt x="7023324" y="4613"/>
                  </a:lnTo>
                  <a:lnTo>
                    <a:pt x="7041975" y="17192"/>
                  </a:lnTo>
                  <a:lnTo>
                    <a:pt x="7054554" y="35843"/>
                  </a:lnTo>
                  <a:lnTo>
                    <a:pt x="7059168" y="58674"/>
                  </a:lnTo>
                  <a:close/>
                </a:path>
              </a:pathLst>
            </a:custGeom>
            <a:ln w="22225">
              <a:solidFill>
                <a:srgbClr val="CFDD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564062" y="4087114"/>
            <a:ext cx="7012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 indent="-180975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"/>
              <a:tabLst>
                <a:tab pos="237490" algn="l"/>
              </a:tabLst>
            </a:pPr>
            <a:r>
              <a:rPr sz="1800" spc="-90" dirty="0">
                <a:latin typeface="Trebuchet MS"/>
                <a:cs typeface="Trebuchet MS"/>
              </a:rPr>
              <a:t>Expand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neighborhood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business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opportunities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70293" y="4020629"/>
            <a:ext cx="11053445" cy="882015"/>
            <a:chOff x="570293" y="4020629"/>
            <a:chExt cx="11053445" cy="882015"/>
          </a:xfrm>
        </p:grpSpPr>
        <p:sp>
          <p:nvSpPr>
            <p:cNvPr id="37" name="object 37"/>
            <p:cNvSpPr/>
            <p:nvPr/>
          </p:nvSpPr>
          <p:spPr>
            <a:xfrm>
              <a:off x="581405" y="4031741"/>
              <a:ext cx="3971925" cy="440690"/>
            </a:xfrm>
            <a:custGeom>
              <a:avLst/>
              <a:gdLst/>
              <a:ahLst/>
              <a:cxnLst/>
              <a:rect l="l" t="t" r="r" b="b"/>
              <a:pathLst>
                <a:path w="3971925" h="440689">
                  <a:moveTo>
                    <a:pt x="3898138" y="0"/>
                  </a:moveTo>
                  <a:lnTo>
                    <a:pt x="73406" y="0"/>
                  </a:lnTo>
                  <a:lnTo>
                    <a:pt x="44834" y="5772"/>
                  </a:lnTo>
                  <a:lnTo>
                    <a:pt x="21501" y="21510"/>
                  </a:lnTo>
                  <a:lnTo>
                    <a:pt x="5768" y="44844"/>
                  </a:lnTo>
                  <a:lnTo>
                    <a:pt x="0" y="73405"/>
                  </a:lnTo>
                  <a:lnTo>
                    <a:pt x="0" y="367029"/>
                  </a:lnTo>
                  <a:lnTo>
                    <a:pt x="5768" y="395591"/>
                  </a:lnTo>
                  <a:lnTo>
                    <a:pt x="21501" y="418925"/>
                  </a:lnTo>
                  <a:lnTo>
                    <a:pt x="44834" y="434663"/>
                  </a:lnTo>
                  <a:lnTo>
                    <a:pt x="73406" y="440435"/>
                  </a:lnTo>
                  <a:lnTo>
                    <a:pt x="3898138" y="440435"/>
                  </a:lnTo>
                  <a:lnTo>
                    <a:pt x="3926699" y="434663"/>
                  </a:lnTo>
                  <a:lnTo>
                    <a:pt x="3950033" y="418925"/>
                  </a:lnTo>
                  <a:lnTo>
                    <a:pt x="3965771" y="395591"/>
                  </a:lnTo>
                  <a:lnTo>
                    <a:pt x="3971544" y="367029"/>
                  </a:lnTo>
                  <a:lnTo>
                    <a:pt x="3971544" y="73405"/>
                  </a:lnTo>
                  <a:lnTo>
                    <a:pt x="3965771" y="44844"/>
                  </a:lnTo>
                  <a:lnTo>
                    <a:pt x="3950033" y="21510"/>
                  </a:lnTo>
                  <a:lnTo>
                    <a:pt x="3926699" y="5772"/>
                  </a:lnTo>
                  <a:lnTo>
                    <a:pt x="3898138" y="0"/>
                  </a:lnTo>
                  <a:close/>
                </a:path>
              </a:pathLst>
            </a:custGeom>
            <a:solidFill>
              <a:srgbClr val="4294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1405" y="4031741"/>
              <a:ext cx="3971925" cy="440690"/>
            </a:xfrm>
            <a:custGeom>
              <a:avLst/>
              <a:gdLst/>
              <a:ahLst/>
              <a:cxnLst/>
              <a:rect l="l" t="t" r="r" b="b"/>
              <a:pathLst>
                <a:path w="3971925" h="440689">
                  <a:moveTo>
                    <a:pt x="0" y="73405"/>
                  </a:moveTo>
                  <a:lnTo>
                    <a:pt x="5768" y="44844"/>
                  </a:lnTo>
                  <a:lnTo>
                    <a:pt x="21501" y="21510"/>
                  </a:lnTo>
                  <a:lnTo>
                    <a:pt x="44834" y="5772"/>
                  </a:lnTo>
                  <a:lnTo>
                    <a:pt x="73406" y="0"/>
                  </a:lnTo>
                  <a:lnTo>
                    <a:pt x="3898138" y="0"/>
                  </a:lnTo>
                  <a:lnTo>
                    <a:pt x="3926699" y="5772"/>
                  </a:lnTo>
                  <a:lnTo>
                    <a:pt x="3950033" y="21510"/>
                  </a:lnTo>
                  <a:lnTo>
                    <a:pt x="3965771" y="44844"/>
                  </a:lnTo>
                  <a:lnTo>
                    <a:pt x="3971544" y="73405"/>
                  </a:lnTo>
                  <a:lnTo>
                    <a:pt x="3971544" y="367029"/>
                  </a:lnTo>
                  <a:lnTo>
                    <a:pt x="3965771" y="395591"/>
                  </a:lnTo>
                  <a:lnTo>
                    <a:pt x="3950033" y="418925"/>
                  </a:lnTo>
                  <a:lnTo>
                    <a:pt x="3926699" y="434663"/>
                  </a:lnTo>
                  <a:lnTo>
                    <a:pt x="3898138" y="440435"/>
                  </a:lnTo>
                  <a:lnTo>
                    <a:pt x="73406" y="440435"/>
                  </a:lnTo>
                  <a:lnTo>
                    <a:pt x="44834" y="434663"/>
                  </a:lnTo>
                  <a:lnTo>
                    <a:pt x="21501" y="418925"/>
                  </a:lnTo>
                  <a:lnTo>
                    <a:pt x="5768" y="395591"/>
                  </a:lnTo>
                  <a:lnTo>
                    <a:pt x="0" y="367029"/>
                  </a:lnTo>
                  <a:lnTo>
                    <a:pt x="0" y="73405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52950" y="4539233"/>
              <a:ext cx="7059295" cy="352425"/>
            </a:xfrm>
            <a:custGeom>
              <a:avLst/>
              <a:gdLst/>
              <a:ahLst/>
              <a:cxnLst/>
              <a:rect l="l" t="t" r="r" b="b"/>
              <a:pathLst>
                <a:path w="7059295" h="352425">
                  <a:moveTo>
                    <a:pt x="7000494" y="0"/>
                  </a:moveTo>
                  <a:lnTo>
                    <a:pt x="0" y="0"/>
                  </a:lnTo>
                  <a:lnTo>
                    <a:pt x="0" y="352044"/>
                  </a:lnTo>
                  <a:lnTo>
                    <a:pt x="7000494" y="352044"/>
                  </a:lnTo>
                  <a:lnTo>
                    <a:pt x="7023324" y="347430"/>
                  </a:lnTo>
                  <a:lnTo>
                    <a:pt x="7041975" y="334851"/>
                  </a:lnTo>
                  <a:lnTo>
                    <a:pt x="7054554" y="316200"/>
                  </a:lnTo>
                  <a:lnTo>
                    <a:pt x="7059168" y="293370"/>
                  </a:lnTo>
                  <a:lnTo>
                    <a:pt x="7059168" y="58674"/>
                  </a:lnTo>
                  <a:lnTo>
                    <a:pt x="7054554" y="35843"/>
                  </a:lnTo>
                  <a:lnTo>
                    <a:pt x="7041975" y="17192"/>
                  </a:lnTo>
                  <a:lnTo>
                    <a:pt x="7023324" y="4613"/>
                  </a:lnTo>
                  <a:lnTo>
                    <a:pt x="7000494" y="0"/>
                  </a:lnTo>
                  <a:close/>
                </a:path>
              </a:pathLst>
            </a:custGeom>
            <a:solidFill>
              <a:srgbClr val="CFDBE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52950" y="4539233"/>
              <a:ext cx="7059295" cy="352425"/>
            </a:xfrm>
            <a:custGeom>
              <a:avLst/>
              <a:gdLst/>
              <a:ahLst/>
              <a:cxnLst/>
              <a:rect l="l" t="t" r="r" b="b"/>
              <a:pathLst>
                <a:path w="7059295" h="352425">
                  <a:moveTo>
                    <a:pt x="7059168" y="58674"/>
                  </a:moveTo>
                  <a:lnTo>
                    <a:pt x="7059168" y="293370"/>
                  </a:lnTo>
                  <a:lnTo>
                    <a:pt x="7054554" y="316200"/>
                  </a:lnTo>
                  <a:lnTo>
                    <a:pt x="7041975" y="334851"/>
                  </a:lnTo>
                  <a:lnTo>
                    <a:pt x="7023324" y="347430"/>
                  </a:lnTo>
                  <a:lnTo>
                    <a:pt x="7000494" y="352044"/>
                  </a:lnTo>
                  <a:lnTo>
                    <a:pt x="0" y="352044"/>
                  </a:lnTo>
                  <a:lnTo>
                    <a:pt x="0" y="0"/>
                  </a:lnTo>
                  <a:lnTo>
                    <a:pt x="7000494" y="0"/>
                  </a:lnTo>
                  <a:lnTo>
                    <a:pt x="7023324" y="4613"/>
                  </a:lnTo>
                  <a:lnTo>
                    <a:pt x="7041975" y="17192"/>
                  </a:lnTo>
                  <a:lnTo>
                    <a:pt x="7054554" y="35843"/>
                  </a:lnTo>
                  <a:lnTo>
                    <a:pt x="7059168" y="58674"/>
                  </a:lnTo>
                  <a:close/>
                </a:path>
              </a:pathLst>
            </a:custGeom>
            <a:ln w="22225">
              <a:solidFill>
                <a:srgbClr val="CFDB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564062" y="4540377"/>
            <a:ext cx="7012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 indent="-180975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"/>
              <a:tabLst>
                <a:tab pos="237490" algn="l"/>
              </a:tabLst>
            </a:pPr>
            <a:r>
              <a:rPr sz="1800" spc="-100" dirty="0">
                <a:latin typeface="Trebuchet MS"/>
                <a:cs typeface="Trebuchet MS"/>
              </a:rPr>
              <a:t>Increase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property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values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70293" y="4483925"/>
            <a:ext cx="11053445" cy="880744"/>
            <a:chOff x="570293" y="4483925"/>
            <a:chExt cx="11053445" cy="880744"/>
          </a:xfrm>
        </p:grpSpPr>
        <p:sp>
          <p:nvSpPr>
            <p:cNvPr id="43" name="object 43"/>
            <p:cNvSpPr/>
            <p:nvPr/>
          </p:nvSpPr>
          <p:spPr>
            <a:xfrm>
              <a:off x="581405" y="4495038"/>
              <a:ext cx="3971925" cy="440690"/>
            </a:xfrm>
            <a:custGeom>
              <a:avLst/>
              <a:gdLst/>
              <a:ahLst/>
              <a:cxnLst/>
              <a:rect l="l" t="t" r="r" b="b"/>
              <a:pathLst>
                <a:path w="3971925" h="440689">
                  <a:moveTo>
                    <a:pt x="3898138" y="0"/>
                  </a:moveTo>
                  <a:lnTo>
                    <a:pt x="73406" y="0"/>
                  </a:lnTo>
                  <a:lnTo>
                    <a:pt x="44834" y="5772"/>
                  </a:lnTo>
                  <a:lnTo>
                    <a:pt x="21501" y="21510"/>
                  </a:lnTo>
                  <a:lnTo>
                    <a:pt x="5768" y="44844"/>
                  </a:lnTo>
                  <a:lnTo>
                    <a:pt x="0" y="73406"/>
                  </a:lnTo>
                  <a:lnTo>
                    <a:pt x="0" y="367030"/>
                  </a:lnTo>
                  <a:lnTo>
                    <a:pt x="5768" y="395591"/>
                  </a:lnTo>
                  <a:lnTo>
                    <a:pt x="21501" y="418925"/>
                  </a:lnTo>
                  <a:lnTo>
                    <a:pt x="44834" y="434663"/>
                  </a:lnTo>
                  <a:lnTo>
                    <a:pt x="73406" y="440436"/>
                  </a:lnTo>
                  <a:lnTo>
                    <a:pt x="3898138" y="440436"/>
                  </a:lnTo>
                  <a:lnTo>
                    <a:pt x="3926699" y="434663"/>
                  </a:lnTo>
                  <a:lnTo>
                    <a:pt x="3950033" y="418925"/>
                  </a:lnTo>
                  <a:lnTo>
                    <a:pt x="3965771" y="395591"/>
                  </a:lnTo>
                  <a:lnTo>
                    <a:pt x="3971544" y="367030"/>
                  </a:lnTo>
                  <a:lnTo>
                    <a:pt x="3971544" y="73406"/>
                  </a:lnTo>
                  <a:lnTo>
                    <a:pt x="3965771" y="44844"/>
                  </a:lnTo>
                  <a:lnTo>
                    <a:pt x="3950033" y="21510"/>
                  </a:lnTo>
                  <a:lnTo>
                    <a:pt x="3926699" y="5772"/>
                  </a:lnTo>
                  <a:lnTo>
                    <a:pt x="3898138" y="0"/>
                  </a:lnTo>
                  <a:close/>
                </a:path>
              </a:pathLst>
            </a:custGeom>
            <a:solidFill>
              <a:srgbClr val="459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1405" y="4495038"/>
              <a:ext cx="3971925" cy="440690"/>
            </a:xfrm>
            <a:custGeom>
              <a:avLst/>
              <a:gdLst/>
              <a:ahLst/>
              <a:cxnLst/>
              <a:rect l="l" t="t" r="r" b="b"/>
              <a:pathLst>
                <a:path w="3971925" h="440689">
                  <a:moveTo>
                    <a:pt x="0" y="73406"/>
                  </a:moveTo>
                  <a:lnTo>
                    <a:pt x="5768" y="44844"/>
                  </a:lnTo>
                  <a:lnTo>
                    <a:pt x="21501" y="21510"/>
                  </a:lnTo>
                  <a:lnTo>
                    <a:pt x="44834" y="5772"/>
                  </a:lnTo>
                  <a:lnTo>
                    <a:pt x="73406" y="0"/>
                  </a:lnTo>
                  <a:lnTo>
                    <a:pt x="3898138" y="0"/>
                  </a:lnTo>
                  <a:lnTo>
                    <a:pt x="3926699" y="5772"/>
                  </a:lnTo>
                  <a:lnTo>
                    <a:pt x="3950033" y="21510"/>
                  </a:lnTo>
                  <a:lnTo>
                    <a:pt x="3965771" y="44844"/>
                  </a:lnTo>
                  <a:lnTo>
                    <a:pt x="3971544" y="73406"/>
                  </a:lnTo>
                  <a:lnTo>
                    <a:pt x="3971544" y="367030"/>
                  </a:lnTo>
                  <a:lnTo>
                    <a:pt x="3965771" y="395591"/>
                  </a:lnTo>
                  <a:lnTo>
                    <a:pt x="3950033" y="418925"/>
                  </a:lnTo>
                  <a:lnTo>
                    <a:pt x="3926699" y="434663"/>
                  </a:lnTo>
                  <a:lnTo>
                    <a:pt x="3898138" y="440436"/>
                  </a:lnTo>
                  <a:lnTo>
                    <a:pt x="73406" y="440436"/>
                  </a:lnTo>
                  <a:lnTo>
                    <a:pt x="44834" y="434663"/>
                  </a:lnTo>
                  <a:lnTo>
                    <a:pt x="21501" y="418925"/>
                  </a:lnTo>
                  <a:lnTo>
                    <a:pt x="5768" y="395591"/>
                  </a:lnTo>
                  <a:lnTo>
                    <a:pt x="0" y="367030"/>
                  </a:lnTo>
                  <a:lnTo>
                    <a:pt x="0" y="73406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52950" y="5001006"/>
              <a:ext cx="7059295" cy="352425"/>
            </a:xfrm>
            <a:custGeom>
              <a:avLst/>
              <a:gdLst/>
              <a:ahLst/>
              <a:cxnLst/>
              <a:rect l="l" t="t" r="r" b="b"/>
              <a:pathLst>
                <a:path w="7059295" h="352425">
                  <a:moveTo>
                    <a:pt x="7000494" y="0"/>
                  </a:moveTo>
                  <a:lnTo>
                    <a:pt x="0" y="0"/>
                  </a:lnTo>
                  <a:lnTo>
                    <a:pt x="0" y="352044"/>
                  </a:lnTo>
                  <a:lnTo>
                    <a:pt x="7000494" y="352044"/>
                  </a:lnTo>
                  <a:lnTo>
                    <a:pt x="7023324" y="347430"/>
                  </a:lnTo>
                  <a:lnTo>
                    <a:pt x="7041975" y="334851"/>
                  </a:lnTo>
                  <a:lnTo>
                    <a:pt x="7054554" y="316200"/>
                  </a:lnTo>
                  <a:lnTo>
                    <a:pt x="7059168" y="293370"/>
                  </a:lnTo>
                  <a:lnTo>
                    <a:pt x="7059168" y="58674"/>
                  </a:lnTo>
                  <a:lnTo>
                    <a:pt x="7054554" y="35843"/>
                  </a:lnTo>
                  <a:lnTo>
                    <a:pt x="7041975" y="17192"/>
                  </a:lnTo>
                  <a:lnTo>
                    <a:pt x="7023324" y="4613"/>
                  </a:lnTo>
                  <a:lnTo>
                    <a:pt x="7000494" y="0"/>
                  </a:lnTo>
                  <a:close/>
                </a:path>
              </a:pathLst>
            </a:custGeom>
            <a:solidFill>
              <a:srgbClr val="CFEBF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52950" y="5001006"/>
              <a:ext cx="7059295" cy="352425"/>
            </a:xfrm>
            <a:custGeom>
              <a:avLst/>
              <a:gdLst/>
              <a:ahLst/>
              <a:cxnLst/>
              <a:rect l="l" t="t" r="r" b="b"/>
              <a:pathLst>
                <a:path w="7059295" h="352425">
                  <a:moveTo>
                    <a:pt x="7059168" y="58674"/>
                  </a:moveTo>
                  <a:lnTo>
                    <a:pt x="7059168" y="293370"/>
                  </a:lnTo>
                  <a:lnTo>
                    <a:pt x="7054554" y="316200"/>
                  </a:lnTo>
                  <a:lnTo>
                    <a:pt x="7041975" y="334851"/>
                  </a:lnTo>
                  <a:lnTo>
                    <a:pt x="7023324" y="347430"/>
                  </a:lnTo>
                  <a:lnTo>
                    <a:pt x="7000494" y="352044"/>
                  </a:lnTo>
                  <a:lnTo>
                    <a:pt x="0" y="352044"/>
                  </a:lnTo>
                  <a:lnTo>
                    <a:pt x="0" y="0"/>
                  </a:lnTo>
                  <a:lnTo>
                    <a:pt x="7000494" y="0"/>
                  </a:lnTo>
                  <a:lnTo>
                    <a:pt x="7023324" y="4613"/>
                  </a:lnTo>
                  <a:lnTo>
                    <a:pt x="7041975" y="17192"/>
                  </a:lnTo>
                  <a:lnTo>
                    <a:pt x="7054554" y="35843"/>
                  </a:lnTo>
                  <a:lnTo>
                    <a:pt x="7059168" y="58674"/>
                  </a:lnTo>
                  <a:close/>
                </a:path>
              </a:pathLst>
            </a:custGeom>
            <a:ln w="22225">
              <a:solidFill>
                <a:srgbClr val="CF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564062" y="5003038"/>
            <a:ext cx="7012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 indent="-180975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"/>
              <a:tabLst>
                <a:tab pos="237490" algn="l"/>
              </a:tabLst>
            </a:pPr>
            <a:r>
              <a:rPr sz="1800" spc="-65" dirty="0">
                <a:latin typeface="Trebuchet MS"/>
                <a:cs typeface="Trebuchet MS"/>
              </a:rPr>
              <a:t>Support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community</a:t>
            </a:r>
            <a:r>
              <a:rPr sz="1800" spc="-10" dirty="0">
                <a:latin typeface="Trebuchet MS"/>
                <a:cs typeface="Trebuchet MS"/>
              </a:rPr>
              <a:t> goals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70293" y="4945697"/>
            <a:ext cx="11053445" cy="882015"/>
            <a:chOff x="570293" y="4945697"/>
            <a:chExt cx="11053445" cy="882015"/>
          </a:xfrm>
        </p:grpSpPr>
        <p:sp>
          <p:nvSpPr>
            <p:cNvPr id="49" name="object 49"/>
            <p:cNvSpPr/>
            <p:nvPr/>
          </p:nvSpPr>
          <p:spPr>
            <a:xfrm>
              <a:off x="581405" y="4956809"/>
              <a:ext cx="3971925" cy="440690"/>
            </a:xfrm>
            <a:custGeom>
              <a:avLst/>
              <a:gdLst/>
              <a:ahLst/>
              <a:cxnLst/>
              <a:rect l="l" t="t" r="r" b="b"/>
              <a:pathLst>
                <a:path w="3971925" h="440689">
                  <a:moveTo>
                    <a:pt x="3898138" y="0"/>
                  </a:moveTo>
                  <a:lnTo>
                    <a:pt x="73406" y="0"/>
                  </a:lnTo>
                  <a:lnTo>
                    <a:pt x="44834" y="5772"/>
                  </a:lnTo>
                  <a:lnTo>
                    <a:pt x="21501" y="21510"/>
                  </a:lnTo>
                  <a:lnTo>
                    <a:pt x="5768" y="44844"/>
                  </a:lnTo>
                  <a:lnTo>
                    <a:pt x="0" y="73406"/>
                  </a:lnTo>
                  <a:lnTo>
                    <a:pt x="0" y="367029"/>
                  </a:lnTo>
                  <a:lnTo>
                    <a:pt x="5768" y="395591"/>
                  </a:lnTo>
                  <a:lnTo>
                    <a:pt x="21501" y="418925"/>
                  </a:lnTo>
                  <a:lnTo>
                    <a:pt x="44834" y="434663"/>
                  </a:lnTo>
                  <a:lnTo>
                    <a:pt x="73406" y="440435"/>
                  </a:lnTo>
                  <a:lnTo>
                    <a:pt x="3898138" y="440435"/>
                  </a:lnTo>
                  <a:lnTo>
                    <a:pt x="3926699" y="434663"/>
                  </a:lnTo>
                  <a:lnTo>
                    <a:pt x="3950033" y="418925"/>
                  </a:lnTo>
                  <a:lnTo>
                    <a:pt x="3965771" y="395591"/>
                  </a:lnTo>
                  <a:lnTo>
                    <a:pt x="3971544" y="367029"/>
                  </a:lnTo>
                  <a:lnTo>
                    <a:pt x="3971544" y="73406"/>
                  </a:lnTo>
                  <a:lnTo>
                    <a:pt x="3965771" y="44844"/>
                  </a:lnTo>
                  <a:lnTo>
                    <a:pt x="3950033" y="21510"/>
                  </a:lnTo>
                  <a:lnTo>
                    <a:pt x="3926699" y="5772"/>
                  </a:lnTo>
                  <a:lnTo>
                    <a:pt x="3898138" y="0"/>
                  </a:lnTo>
                  <a:close/>
                </a:path>
              </a:pathLst>
            </a:custGeom>
            <a:solidFill>
              <a:srgbClr val="45C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1405" y="4956809"/>
              <a:ext cx="3971925" cy="440690"/>
            </a:xfrm>
            <a:custGeom>
              <a:avLst/>
              <a:gdLst/>
              <a:ahLst/>
              <a:cxnLst/>
              <a:rect l="l" t="t" r="r" b="b"/>
              <a:pathLst>
                <a:path w="3971925" h="440689">
                  <a:moveTo>
                    <a:pt x="0" y="73406"/>
                  </a:moveTo>
                  <a:lnTo>
                    <a:pt x="5768" y="44844"/>
                  </a:lnTo>
                  <a:lnTo>
                    <a:pt x="21501" y="21510"/>
                  </a:lnTo>
                  <a:lnTo>
                    <a:pt x="44834" y="5772"/>
                  </a:lnTo>
                  <a:lnTo>
                    <a:pt x="73406" y="0"/>
                  </a:lnTo>
                  <a:lnTo>
                    <a:pt x="3898138" y="0"/>
                  </a:lnTo>
                  <a:lnTo>
                    <a:pt x="3926699" y="5772"/>
                  </a:lnTo>
                  <a:lnTo>
                    <a:pt x="3950033" y="21510"/>
                  </a:lnTo>
                  <a:lnTo>
                    <a:pt x="3965771" y="44844"/>
                  </a:lnTo>
                  <a:lnTo>
                    <a:pt x="3971544" y="73406"/>
                  </a:lnTo>
                  <a:lnTo>
                    <a:pt x="3971544" y="367029"/>
                  </a:lnTo>
                  <a:lnTo>
                    <a:pt x="3965771" y="395591"/>
                  </a:lnTo>
                  <a:lnTo>
                    <a:pt x="3950033" y="418925"/>
                  </a:lnTo>
                  <a:lnTo>
                    <a:pt x="3926699" y="434663"/>
                  </a:lnTo>
                  <a:lnTo>
                    <a:pt x="3898138" y="440435"/>
                  </a:lnTo>
                  <a:lnTo>
                    <a:pt x="73406" y="440435"/>
                  </a:lnTo>
                  <a:lnTo>
                    <a:pt x="44834" y="434663"/>
                  </a:lnTo>
                  <a:lnTo>
                    <a:pt x="21501" y="418925"/>
                  </a:lnTo>
                  <a:lnTo>
                    <a:pt x="5768" y="395591"/>
                  </a:lnTo>
                  <a:lnTo>
                    <a:pt x="0" y="367029"/>
                  </a:lnTo>
                  <a:lnTo>
                    <a:pt x="0" y="73406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552950" y="5464301"/>
              <a:ext cx="7059295" cy="352425"/>
            </a:xfrm>
            <a:custGeom>
              <a:avLst/>
              <a:gdLst/>
              <a:ahLst/>
              <a:cxnLst/>
              <a:rect l="l" t="t" r="r" b="b"/>
              <a:pathLst>
                <a:path w="7059295" h="352425">
                  <a:moveTo>
                    <a:pt x="7000494" y="0"/>
                  </a:moveTo>
                  <a:lnTo>
                    <a:pt x="0" y="0"/>
                  </a:lnTo>
                  <a:lnTo>
                    <a:pt x="0" y="352044"/>
                  </a:lnTo>
                  <a:lnTo>
                    <a:pt x="7000494" y="352044"/>
                  </a:lnTo>
                  <a:lnTo>
                    <a:pt x="7023324" y="347433"/>
                  </a:lnTo>
                  <a:lnTo>
                    <a:pt x="7041975" y="334860"/>
                  </a:lnTo>
                  <a:lnTo>
                    <a:pt x="7054554" y="316210"/>
                  </a:lnTo>
                  <a:lnTo>
                    <a:pt x="7059168" y="293370"/>
                  </a:lnTo>
                  <a:lnTo>
                    <a:pt x="7059168" y="58674"/>
                  </a:lnTo>
                  <a:lnTo>
                    <a:pt x="7054554" y="35843"/>
                  </a:lnTo>
                  <a:lnTo>
                    <a:pt x="7041975" y="17192"/>
                  </a:lnTo>
                  <a:lnTo>
                    <a:pt x="7023324" y="4613"/>
                  </a:lnTo>
                  <a:lnTo>
                    <a:pt x="7000494" y="0"/>
                  </a:lnTo>
                  <a:close/>
                </a:path>
              </a:pathLst>
            </a:custGeom>
            <a:solidFill>
              <a:srgbClr val="DDDF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552950" y="5464301"/>
              <a:ext cx="7059295" cy="352425"/>
            </a:xfrm>
            <a:custGeom>
              <a:avLst/>
              <a:gdLst/>
              <a:ahLst/>
              <a:cxnLst/>
              <a:rect l="l" t="t" r="r" b="b"/>
              <a:pathLst>
                <a:path w="7059295" h="352425">
                  <a:moveTo>
                    <a:pt x="7059168" y="58674"/>
                  </a:moveTo>
                  <a:lnTo>
                    <a:pt x="7059168" y="293370"/>
                  </a:lnTo>
                  <a:lnTo>
                    <a:pt x="7054554" y="316210"/>
                  </a:lnTo>
                  <a:lnTo>
                    <a:pt x="7041975" y="334860"/>
                  </a:lnTo>
                  <a:lnTo>
                    <a:pt x="7023324" y="347433"/>
                  </a:lnTo>
                  <a:lnTo>
                    <a:pt x="7000494" y="352044"/>
                  </a:lnTo>
                  <a:lnTo>
                    <a:pt x="0" y="352044"/>
                  </a:lnTo>
                  <a:lnTo>
                    <a:pt x="0" y="0"/>
                  </a:lnTo>
                  <a:lnTo>
                    <a:pt x="7000494" y="0"/>
                  </a:lnTo>
                  <a:lnTo>
                    <a:pt x="7023324" y="4613"/>
                  </a:lnTo>
                  <a:lnTo>
                    <a:pt x="7041975" y="17192"/>
                  </a:lnTo>
                  <a:lnTo>
                    <a:pt x="7054554" y="35843"/>
                  </a:lnTo>
                  <a:lnTo>
                    <a:pt x="7059168" y="58674"/>
                  </a:lnTo>
                  <a:close/>
                </a:path>
              </a:pathLst>
            </a:custGeom>
            <a:ln w="22225">
              <a:solidFill>
                <a:srgbClr val="DDDF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564062" y="5465470"/>
            <a:ext cx="7012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 indent="-180975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"/>
              <a:tabLst>
                <a:tab pos="237490" algn="l"/>
              </a:tabLst>
            </a:pPr>
            <a:r>
              <a:rPr sz="1800" spc="-90" dirty="0">
                <a:latin typeface="Trebuchet MS"/>
                <a:cs typeface="Trebuchet MS"/>
              </a:rPr>
              <a:t>Improve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the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quality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of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60" dirty="0">
                <a:latin typeface="Trebuchet MS"/>
                <a:cs typeface="Trebuchet MS"/>
              </a:rPr>
              <a:t>life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for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Newark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residents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70293" y="5408993"/>
            <a:ext cx="3994150" cy="462915"/>
            <a:chOff x="570293" y="5408993"/>
            <a:chExt cx="3994150" cy="462915"/>
          </a:xfrm>
        </p:grpSpPr>
        <p:sp>
          <p:nvSpPr>
            <p:cNvPr id="55" name="object 55"/>
            <p:cNvSpPr/>
            <p:nvPr/>
          </p:nvSpPr>
          <p:spPr>
            <a:xfrm>
              <a:off x="581405" y="5420105"/>
              <a:ext cx="3971925" cy="440690"/>
            </a:xfrm>
            <a:custGeom>
              <a:avLst/>
              <a:gdLst/>
              <a:ahLst/>
              <a:cxnLst/>
              <a:rect l="l" t="t" r="r" b="b"/>
              <a:pathLst>
                <a:path w="3971925" h="440689">
                  <a:moveTo>
                    <a:pt x="3898138" y="0"/>
                  </a:moveTo>
                  <a:lnTo>
                    <a:pt x="73406" y="0"/>
                  </a:lnTo>
                  <a:lnTo>
                    <a:pt x="44834" y="5772"/>
                  </a:lnTo>
                  <a:lnTo>
                    <a:pt x="21501" y="21510"/>
                  </a:lnTo>
                  <a:lnTo>
                    <a:pt x="5768" y="44844"/>
                  </a:lnTo>
                  <a:lnTo>
                    <a:pt x="0" y="73406"/>
                  </a:lnTo>
                  <a:lnTo>
                    <a:pt x="0" y="367030"/>
                  </a:lnTo>
                  <a:lnTo>
                    <a:pt x="5768" y="395601"/>
                  </a:lnTo>
                  <a:lnTo>
                    <a:pt x="21501" y="418934"/>
                  </a:lnTo>
                  <a:lnTo>
                    <a:pt x="44834" y="434667"/>
                  </a:lnTo>
                  <a:lnTo>
                    <a:pt x="73406" y="440436"/>
                  </a:lnTo>
                  <a:lnTo>
                    <a:pt x="3898138" y="440436"/>
                  </a:lnTo>
                  <a:lnTo>
                    <a:pt x="3926699" y="434667"/>
                  </a:lnTo>
                  <a:lnTo>
                    <a:pt x="3950033" y="418934"/>
                  </a:lnTo>
                  <a:lnTo>
                    <a:pt x="3965771" y="395601"/>
                  </a:lnTo>
                  <a:lnTo>
                    <a:pt x="3971544" y="367030"/>
                  </a:lnTo>
                  <a:lnTo>
                    <a:pt x="3971544" y="73406"/>
                  </a:lnTo>
                  <a:lnTo>
                    <a:pt x="3965771" y="44844"/>
                  </a:lnTo>
                  <a:lnTo>
                    <a:pt x="3950033" y="21510"/>
                  </a:lnTo>
                  <a:lnTo>
                    <a:pt x="3926699" y="5772"/>
                  </a:lnTo>
                  <a:lnTo>
                    <a:pt x="3898138" y="0"/>
                  </a:lnTo>
                  <a:close/>
                </a:path>
              </a:pathLst>
            </a:custGeom>
            <a:solidFill>
              <a:srgbClr val="959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1405" y="5420105"/>
              <a:ext cx="3971925" cy="440690"/>
            </a:xfrm>
            <a:custGeom>
              <a:avLst/>
              <a:gdLst/>
              <a:ahLst/>
              <a:cxnLst/>
              <a:rect l="l" t="t" r="r" b="b"/>
              <a:pathLst>
                <a:path w="3971925" h="440689">
                  <a:moveTo>
                    <a:pt x="0" y="73406"/>
                  </a:moveTo>
                  <a:lnTo>
                    <a:pt x="5768" y="44844"/>
                  </a:lnTo>
                  <a:lnTo>
                    <a:pt x="21501" y="21510"/>
                  </a:lnTo>
                  <a:lnTo>
                    <a:pt x="44834" y="5772"/>
                  </a:lnTo>
                  <a:lnTo>
                    <a:pt x="73406" y="0"/>
                  </a:lnTo>
                  <a:lnTo>
                    <a:pt x="3898138" y="0"/>
                  </a:lnTo>
                  <a:lnTo>
                    <a:pt x="3926699" y="5772"/>
                  </a:lnTo>
                  <a:lnTo>
                    <a:pt x="3950033" y="21510"/>
                  </a:lnTo>
                  <a:lnTo>
                    <a:pt x="3965771" y="44844"/>
                  </a:lnTo>
                  <a:lnTo>
                    <a:pt x="3971544" y="73406"/>
                  </a:lnTo>
                  <a:lnTo>
                    <a:pt x="3971544" y="367030"/>
                  </a:lnTo>
                  <a:lnTo>
                    <a:pt x="3965771" y="395601"/>
                  </a:lnTo>
                  <a:lnTo>
                    <a:pt x="3950033" y="418934"/>
                  </a:lnTo>
                  <a:lnTo>
                    <a:pt x="3926699" y="434667"/>
                  </a:lnTo>
                  <a:lnTo>
                    <a:pt x="3898138" y="440436"/>
                  </a:lnTo>
                  <a:lnTo>
                    <a:pt x="73406" y="440436"/>
                  </a:lnTo>
                  <a:lnTo>
                    <a:pt x="44834" y="434667"/>
                  </a:lnTo>
                  <a:lnTo>
                    <a:pt x="21501" y="418934"/>
                  </a:lnTo>
                  <a:lnTo>
                    <a:pt x="5768" y="395601"/>
                  </a:lnTo>
                  <a:lnTo>
                    <a:pt x="0" y="367030"/>
                  </a:lnTo>
                  <a:lnTo>
                    <a:pt x="0" y="73406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066035" y="2070455"/>
            <a:ext cx="1001394" cy="3726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32000"/>
              </a:lnSpc>
              <a:spcBef>
                <a:spcPts val="100"/>
              </a:spcBef>
            </a:pP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Boost Reduce Create </a:t>
            </a:r>
            <a:r>
              <a:rPr sz="2300" spc="-125" dirty="0">
                <a:solidFill>
                  <a:srgbClr val="FFFFFF"/>
                </a:solidFill>
                <a:latin typeface="Trebuchet MS"/>
                <a:cs typeface="Trebuchet MS"/>
              </a:rPr>
              <a:t>Increase 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Expand </a:t>
            </a:r>
            <a:r>
              <a:rPr sz="2300" spc="-125" dirty="0">
                <a:solidFill>
                  <a:srgbClr val="FFFFFF"/>
                </a:solidFill>
                <a:latin typeface="Trebuchet MS"/>
                <a:cs typeface="Trebuchet MS"/>
              </a:rPr>
              <a:t>Increase 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Support </a:t>
            </a:r>
            <a:r>
              <a:rPr sz="2300" spc="-105" dirty="0">
                <a:solidFill>
                  <a:srgbClr val="FFFFFF"/>
                </a:solidFill>
                <a:latin typeface="Trebuchet MS"/>
                <a:cs typeface="Trebuchet MS"/>
              </a:rPr>
              <a:t>Improve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115">
              <a:lnSpc>
                <a:spcPts val="1864"/>
              </a:lnSpc>
            </a:pPr>
            <a:fld id="{81D60167-4931-47E6-BA6A-407CBD079E47}" type="slidenum">
              <a:rPr spc="-5" dirty="0">
                <a:solidFill>
                  <a:srgbClr val="006FC0"/>
                </a:solidFill>
                <a:latin typeface="Calibri"/>
                <a:cs typeface="Calibri"/>
              </a:rPr>
              <a:t>2</a:t>
            </a:fld>
            <a:endParaRPr spc="-5" dirty="0">
              <a:solidFill>
                <a:srgbClr val="006F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172" y="299084"/>
            <a:ext cx="4344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0" dirty="0">
                <a:solidFill>
                  <a:srgbClr val="000000"/>
                </a:solidFill>
              </a:rPr>
              <a:t>THE</a:t>
            </a:r>
            <a:r>
              <a:rPr sz="3600" spc="-75" dirty="0">
                <a:solidFill>
                  <a:srgbClr val="000000"/>
                </a:solidFill>
              </a:rPr>
              <a:t> </a:t>
            </a:r>
            <a:r>
              <a:rPr sz="3600" spc="55" dirty="0">
                <a:solidFill>
                  <a:srgbClr val="000000"/>
                </a:solidFill>
              </a:rPr>
              <a:t>OPPORTUNITIES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7704" y="1059916"/>
            <a:ext cx="9925050" cy="535305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000" b="1" spc="170" dirty="0">
                <a:latin typeface="Trebuchet MS"/>
                <a:cs typeface="Trebuchet MS"/>
              </a:rPr>
              <a:t>EQUITABLE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spc="229" dirty="0">
                <a:latin typeface="Trebuchet MS"/>
                <a:cs typeface="Trebuchet MS"/>
              </a:rPr>
              <a:t>HOMEOWNERSHIP</a:t>
            </a:r>
            <a:endParaRPr sz="2000">
              <a:latin typeface="Trebuchet MS"/>
              <a:cs typeface="Trebuchet MS"/>
            </a:endParaRPr>
          </a:p>
          <a:p>
            <a:pPr marL="356870" marR="934085" indent="-231775">
              <a:lnSpc>
                <a:spcPts val="2160"/>
              </a:lnSpc>
              <a:spcBef>
                <a:spcPts val="930"/>
              </a:spcBef>
              <a:buFont typeface="Wingdings"/>
              <a:buChar char=""/>
              <a:tabLst>
                <a:tab pos="357505" algn="l"/>
              </a:tabLst>
            </a:pPr>
            <a:r>
              <a:rPr sz="2000" b="1" spc="185" dirty="0">
                <a:latin typeface="Trebuchet MS"/>
                <a:cs typeface="Trebuchet MS"/>
              </a:rPr>
              <a:t>PRO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Newark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spc="260" dirty="0">
                <a:latin typeface="Trebuchet MS"/>
                <a:cs typeface="Trebuchet MS"/>
              </a:rPr>
              <a:t>–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Qualified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buyers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seeking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to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purchase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their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first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home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can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50" dirty="0">
                <a:latin typeface="Trebuchet MS"/>
                <a:cs typeface="Trebuchet MS"/>
              </a:rPr>
              <a:t>make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an </a:t>
            </a:r>
            <a:r>
              <a:rPr sz="2000" spc="-145" dirty="0">
                <a:latin typeface="Trebuchet MS"/>
                <a:cs typeface="Trebuchet MS"/>
              </a:rPr>
              <a:t>immediate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offer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to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purchase,</a:t>
            </a:r>
            <a:r>
              <a:rPr sz="2000" spc="-25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renovate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and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occupy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land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bank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property.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"/>
            </a:pPr>
            <a:endParaRPr sz="3400">
              <a:latin typeface="Trebuchet MS"/>
              <a:cs typeface="Trebuchet MS"/>
            </a:endParaRPr>
          </a:p>
          <a:p>
            <a:pPr marL="356870" marR="5080" indent="-231775">
              <a:lnSpc>
                <a:spcPts val="2160"/>
              </a:lnSpc>
              <a:buFont typeface="Wingdings"/>
              <a:buChar char=""/>
              <a:tabLst>
                <a:tab pos="357505" algn="l"/>
              </a:tabLst>
            </a:pPr>
            <a:r>
              <a:rPr sz="2000" b="1" dirty="0">
                <a:latin typeface="Trebuchet MS"/>
                <a:cs typeface="Trebuchet MS"/>
              </a:rPr>
              <a:t>Move-In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Ready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spc="260" dirty="0">
                <a:latin typeface="Trebuchet MS"/>
                <a:cs typeface="Trebuchet MS"/>
              </a:rPr>
              <a:t>–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Land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bank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will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offer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homes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for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sale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that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70" dirty="0">
                <a:latin typeface="Trebuchet MS"/>
                <a:cs typeface="Trebuchet MS"/>
              </a:rPr>
              <a:t>have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already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been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60" dirty="0">
                <a:latin typeface="Trebuchet MS"/>
                <a:cs typeface="Trebuchet MS"/>
              </a:rPr>
              <a:t>fully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renovated </a:t>
            </a:r>
            <a:r>
              <a:rPr sz="2000" spc="-140" dirty="0">
                <a:latin typeface="Trebuchet MS"/>
                <a:cs typeface="Trebuchet MS"/>
              </a:rPr>
              <a:t>by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local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M/W/DBE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contractors.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2400">
              <a:latin typeface="Trebuchet MS"/>
              <a:cs typeface="Trebuchet MS"/>
            </a:endParaRPr>
          </a:p>
          <a:p>
            <a:pPr marL="356870" indent="-232410">
              <a:lnSpc>
                <a:spcPts val="2280"/>
              </a:lnSpc>
              <a:buFont typeface="Wingdings"/>
              <a:buChar char=""/>
              <a:tabLst>
                <a:tab pos="357505" algn="l"/>
              </a:tabLst>
            </a:pPr>
            <a:r>
              <a:rPr sz="2000" b="1" spc="-10" dirty="0">
                <a:latin typeface="Trebuchet MS"/>
                <a:cs typeface="Trebuchet MS"/>
              </a:rPr>
              <a:t>Resident</a:t>
            </a:r>
            <a:r>
              <a:rPr sz="2000" b="1" spc="-2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Advantage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-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Allows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only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applicants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that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are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existing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Newark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residents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to</a:t>
            </a:r>
            <a:endParaRPr sz="2000">
              <a:latin typeface="Trebuchet MS"/>
              <a:cs typeface="Trebuchet MS"/>
            </a:endParaRPr>
          </a:p>
          <a:p>
            <a:pPr marL="356870">
              <a:lnSpc>
                <a:spcPts val="2280"/>
              </a:lnSpc>
            </a:pPr>
            <a:r>
              <a:rPr sz="2000" spc="-114" dirty="0">
                <a:latin typeface="Trebuchet MS"/>
                <a:cs typeface="Trebuchet MS"/>
              </a:rPr>
              <a:t>purchase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204" dirty="0">
                <a:latin typeface="Trebuchet MS"/>
                <a:cs typeface="Trebuchet MS"/>
              </a:rPr>
              <a:t>a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PRO</a:t>
            </a:r>
            <a:r>
              <a:rPr sz="2000" spc="-25" dirty="0">
                <a:latin typeface="Trebuchet MS"/>
                <a:cs typeface="Trebuchet MS"/>
              </a:rPr>
              <a:t> Newark </a:t>
            </a:r>
            <a:r>
              <a:rPr sz="2000" dirty="0">
                <a:latin typeface="Trebuchet MS"/>
                <a:cs typeface="Trebuchet MS"/>
              </a:rPr>
              <a:t>or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Move-</a:t>
            </a:r>
            <a:r>
              <a:rPr sz="2000" spc="-60" dirty="0">
                <a:latin typeface="Trebuchet MS"/>
                <a:cs typeface="Trebuchet MS"/>
              </a:rPr>
              <a:t>In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Ready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property.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rebuchet MS"/>
              <a:cs typeface="Trebuchet MS"/>
            </a:endParaRPr>
          </a:p>
          <a:p>
            <a:pPr marL="356870" marR="706120" indent="-231775">
              <a:lnSpc>
                <a:spcPts val="2160"/>
              </a:lnSpc>
              <a:buFont typeface="Wingdings"/>
              <a:buChar char=""/>
              <a:tabLst>
                <a:tab pos="357505" algn="l"/>
              </a:tabLst>
            </a:pPr>
            <a:r>
              <a:rPr sz="2000" b="1" dirty="0">
                <a:latin typeface="Trebuchet MS"/>
                <a:cs typeface="Trebuchet MS"/>
              </a:rPr>
              <a:t>Section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8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spc="260" dirty="0">
                <a:latin typeface="Trebuchet MS"/>
                <a:cs typeface="Trebuchet MS"/>
              </a:rPr>
              <a:t>–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Qualified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Section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8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recipients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85" dirty="0">
                <a:latin typeface="Trebuchet MS"/>
                <a:cs typeface="Trebuchet MS"/>
              </a:rPr>
              <a:t>may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use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their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vouchers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and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down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payment </a:t>
            </a:r>
            <a:r>
              <a:rPr sz="2000" spc="-120" dirty="0">
                <a:latin typeface="Trebuchet MS"/>
                <a:cs typeface="Trebuchet MS"/>
              </a:rPr>
              <a:t>assistance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to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purchase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single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70" dirty="0">
                <a:latin typeface="Trebuchet MS"/>
                <a:cs typeface="Trebuchet MS"/>
              </a:rPr>
              <a:t>family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homes.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sz="2000" b="1" spc="180" dirty="0">
                <a:latin typeface="Trebuchet MS"/>
                <a:cs typeface="Trebuchet MS"/>
              </a:rPr>
              <a:t>SIDE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spc="175" dirty="0">
                <a:latin typeface="Trebuchet MS"/>
                <a:cs typeface="Trebuchet MS"/>
              </a:rPr>
              <a:t>LOT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spc="140" dirty="0">
                <a:latin typeface="Trebuchet MS"/>
                <a:cs typeface="Trebuchet MS"/>
              </a:rPr>
              <a:t>INITIATIVE</a:t>
            </a:r>
            <a:endParaRPr sz="2000">
              <a:latin typeface="Trebuchet MS"/>
              <a:cs typeface="Trebuchet MS"/>
            </a:endParaRPr>
          </a:p>
          <a:p>
            <a:pPr marL="356870" marR="722630" indent="-23177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7505" algn="l"/>
              </a:tabLst>
            </a:pPr>
            <a:r>
              <a:rPr sz="2000" spc="-150" dirty="0">
                <a:latin typeface="Trebuchet MS"/>
                <a:cs typeface="Trebuchet MS"/>
              </a:rPr>
              <a:t>Vacant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lots</a:t>
            </a:r>
            <a:r>
              <a:rPr sz="2000" spc="-55" dirty="0">
                <a:latin typeface="Trebuchet MS"/>
                <a:cs typeface="Trebuchet MS"/>
              </a:rPr>
              <a:t> sold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to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contiguous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property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owners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for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nominal</a:t>
            </a:r>
            <a:r>
              <a:rPr sz="2000" spc="-90" dirty="0">
                <a:latin typeface="Trebuchet MS"/>
                <a:cs typeface="Trebuchet MS"/>
              </a:rPr>
              <a:t> consideration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in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order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to </a:t>
            </a:r>
            <a:r>
              <a:rPr sz="2000" spc="-120" dirty="0">
                <a:latin typeface="Trebuchet MS"/>
                <a:cs typeface="Trebuchet MS"/>
              </a:rPr>
              <a:t>increase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their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yard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55" dirty="0">
                <a:latin typeface="Trebuchet MS"/>
                <a:cs typeface="Trebuchet MS"/>
              </a:rPr>
              <a:t>space,</a:t>
            </a:r>
            <a:r>
              <a:rPr sz="2000" spc="-22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install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204" dirty="0">
                <a:latin typeface="Trebuchet MS"/>
                <a:cs typeface="Trebuchet MS"/>
              </a:rPr>
              <a:t>a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70" dirty="0">
                <a:latin typeface="Trebuchet MS"/>
                <a:cs typeface="Trebuchet MS"/>
              </a:rPr>
              <a:t>driveway,</a:t>
            </a:r>
            <a:r>
              <a:rPr sz="2000" spc="-2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or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50" dirty="0">
                <a:latin typeface="Trebuchet MS"/>
                <a:cs typeface="Trebuchet MS"/>
              </a:rPr>
              <a:t>add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160" dirty="0">
                <a:latin typeface="Trebuchet MS"/>
                <a:cs typeface="Trebuchet MS"/>
              </a:rPr>
              <a:t>an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addition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to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their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home,</a:t>
            </a:r>
            <a:r>
              <a:rPr sz="2000" spc="-2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where </a:t>
            </a:r>
            <a:r>
              <a:rPr sz="2000" spc="-40" dirty="0">
                <a:latin typeface="Trebuchet MS"/>
                <a:cs typeface="Trebuchet MS"/>
              </a:rPr>
              <a:t>permissible.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5B9BD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115">
              <a:lnSpc>
                <a:spcPts val="1864"/>
              </a:lnSpc>
            </a:pPr>
            <a:fld id="{81D60167-4931-47E6-BA6A-407CBD079E47}" type="slidenum">
              <a:rPr spc="-5" dirty="0">
                <a:solidFill>
                  <a:srgbClr val="006FC0"/>
                </a:solidFill>
                <a:latin typeface="Calibri"/>
                <a:cs typeface="Calibri"/>
              </a:rPr>
              <a:t>3</a:t>
            </a:fld>
            <a:endParaRPr spc="-5" dirty="0">
              <a:solidFill>
                <a:srgbClr val="006F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927" y="292734"/>
            <a:ext cx="4342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0" dirty="0">
                <a:solidFill>
                  <a:srgbClr val="000000"/>
                </a:solidFill>
              </a:rPr>
              <a:t>THE</a:t>
            </a:r>
            <a:r>
              <a:rPr sz="3600" spc="-75" dirty="0">
                <a:solidFill>
                  <a:srgbClr val="000000"/>
                </a:solidFill>
              </a:rPr>
              <a:t> </a:t>
            </a:r>
            <a:r>
              <a:rPr sz="3600" spc="50" dirty="0">
                <a:solidFill>
                  <a:srgbClr val="000000"/>
                </a:solidFill>
              </a:rPr>
              <a:t>OPPORTUNITIES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49604" y="1060829"/>
            <a:ext cx="10266680" cy="500824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800" b="1" spc="170" dirty="0">
                <a:latin typeface="Trebuchet MS"/>
                <a:cs typeface="Trebuchet MS"/>
              </a:rPr>
              <a:t>REQUEST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145" dirty="0">
                <a:latin typeface="Trebuchet MS"/>
                <a:cs typeface="Trebuchet MS"/>
              </a:rPr>
              <a:t>FOR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175" dirty="0">
                <a:latin typeface="Trebuchet MS"/>
                <a:cs typeface="Trebuchet MS"/>
              </a:rPr>
              <a:t>PROPOSAL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(RFP)</a:t>
            </a:r>
            <a:endParaRPr sz="1800">
              <a:latin typeface="Trebuchet MS"/>
              <a:cs typeface="Trebuchet MS"/>
            </a:endParaRPr>
          </a:p>
          <a:p>
            <a:pPr marL="469900" marR="553085" indent="-342900">
              <a:lnSpc>
                <a:spcPct val="120000"/>
              </a:lnSpc>
              <a:spcBef>
                <a:spcPts val="38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1800" spc="-75" dirty="0">
                <a:latin typeface="Trebuchet MS"/>
                <a:cs typeface="Trebuchet MS"/>
              </a:rPr>
              <a:t>Competitive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sales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to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the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highest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35" dirty="0">
                <a:latin typeface="Trebuchet MS"/>
                <a:cs typeface="Trebuchet MS"/>
              </a:rPr>
              <a:t>qualified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bidder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35" dirty="0">
                <a:latin typeface="Trebuchet MS"/>
                <a:cs typeface="Trebuchet MS"/>
              </a:rPr>
              <a:t>that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demonstrates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the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35" dirty="0">
                <a:latin typeface="Trebuchet MS"/>
                <a:cs typeface="Trebuchet MS"/>
              </a:rPr>
              <a:t>ability</a:t>
            </a:r>
            <a:r>
              <a:rPr sz="1800" spc="-20" dirty="0">
                <a:latin typeface="Trebuchet MS"/>
                <a:cs typeface="Trebuchet MS"/>
              </a:rPr>
              <a:t> to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30" dirty="0">
                <a:latin typeface="Trebuchet MS"/>
                <a:cs typeface="Trebuchet MS"/>
              </a:rPr>
              <a:t>timely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renovate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or </a:t>
            </a:r>
            <a:r>
              <a:rPr sz="1800" spc="-10" dirty="0">
                <a:latin typeface="Trebuchet MS"/>
                <a:cs typeface="Trebuchet MS"/>
              </a:rPr>
              <a:t>develop.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2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spc="240" dirty="0">
                <a:latin typeface="Trebuchet MS"/>
                <a:cs typeface="Trebuchet MS"/>
              </a:rPr>
              <a:t>ECONOMIC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175" dirty="0">
                <a:latin typeface="Trebuchet MS"/>
                <a:cs typeface="Trebuchet MS"/>
              </a:rPr>
              <a:t>DEVELOPMENT</a:t>
            </a:r>
            <a:endParaRPr sz="1800">
              <a:latin typeface="Trebuchet MS"/>
              <a:cs typeface="Trebuchet MS"/>
            </a:endParaRPr>
          </a:p>
          <a:p>
            <a:pPr marL="469900" marR="235585" indent="-342900">
              <a:lnSpc>
                <a:spcPct val="120000"/>
              </a:lnSpc>
              <a:spcBef>
                <a:spcPts val="38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1800" spc="-130" dirty="0">
                <a:latin typeface="Trebuchet MS"/>
                <a:cs typeface="Trebuchet MS"/>
              </a:rPr>
              <a:t>Sale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of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property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for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the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purpose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of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larger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30" dirty="0">
                <a:latin typeface="Trebuchet MS"/>
                <a:cs typeface="Trebuchet MS"/>
              </a:rPr>
              <a:t>scale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development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consisting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of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new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construction,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residential </a:t>
            </a:r>
            <a:r>
              <a:rPr sz="1800" spc="-95" dirty="0">
                <a:latin typeface="Trebuchet MS"/>
                <a:cs typeface="Trebuchet MS"/>
              </a:rPr>
              <a:t>repurposing,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mixed-</a:t>
            </a:r>
            <a:r>
              <a:rPr sz="1800" spc="-125" dirty="0">
                <a:latin typeface="Trebuchet MS"/>
                <a:cs typeface="Trebuchet MS"/>
              </a:rPr>
              <a:t>use,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commercial,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industrial</a:t>
            </a:r>
            <a:r>
              <a:rPr sz="1800" spc="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or</a:t>
            </a:r>
            <a:r>
              <a:rPr sz="1800" spc="40" dirty="0">
                <a:latin typeface="Trebuchet MS"/>
                <a:cs typeface="Trebuchet MS"/>
              </a:rPr>
              <a:t> </a:t>
            </a:r>
            <a:r>
              <a:rPr sz="1800" spc="-130" dirty="0">
                <a:latin typeface="Trebuchet MS"/>
                <a:cs typeface="Trebuchet MS"/>
              </a:rPr>
              <a:t>manufacturing</a:t>
            </a:r>
            <a:r>
              <a:rPr sz="1800" spc="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projects.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spc="220" dirty="0">
                <a:latin typeface="Trebuchet MS"/>
                <a:cs typeface="Trebuchet MS"/>
              </a:rPr>
              <a:t>NEIGHBORHOOD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175" dirty="0">
                <a:latin typeface="Trebuchet MS"/>
                <a:cs typeface="Trebuchet MS"/>
              </a:rPr>
              <a:t>BUSINESS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195" dirty="0">
                <a:latin typeface="Trebuchet MS"/>
                <a:cs typeface="Trebuchet MS"/>
              </a:rPr>
              <a:t>EXPANSION</a:t>
            </a:r>
            <a:endParaRPr sz="18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03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1800" spc="-105" dirty="0">
                <a:latin typeface="Trebuchet MS"/>
                <a:cs typeface="Trebuchet MS"/>
              </a:rPr>
              <a:t>Real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estate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development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and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revitalization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projects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targeting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business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expansion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along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Newark’s</a:t>
            </a:r>
            <a:endParaRPr sz="18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</a:pPr>
            <a:r>
              <a:rPr sz="1800" spc="-105" dirty="0">
                <a:latin typeface="Trebuchet MS"/>
                <a:cs typeface="Trebuchet MS"/>
              </a:rPr>
              <a:t>traditional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commercial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corridors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spc="190" dirty="0">
                <a:latin typeface="Trebuchet MS"/>
                <a:cs typeface="Trebuchet MS"/>
              </a:rPr>
              <a:t>NONPROFIT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235" dirty="0">
                <a:latin typeface="Trebuchet MS"/>
                <a:cs typeface="Trebuchet MS"/>
              </a:rPr>
              <a:t>COMMUNITY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130" dirty="0">
                <a:latin typeface="Trebuchet MS"/>
                <a:cs typeface="Trebuchet MS"/>
              </a:rPr>
              <a:t>PARTNERSHIP</a:t>
            </a:r>
            <a:endParaRPr sz="1800">
              <a:latin typeface="Trebuchet MS"/>
              <a:cs typeface="Trebuchet MS"/>
            </a:endParaRPr>
          </a:p>
          <a:p>
            <a:pPr marL="469900" lvl="1" indent="-342900">
              <a:lnSpc>
                <a:spcPct val="100000"/>
              </a:lnSpc>
              <a:spcBef>
                <a:spcPts val="819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1800" spc="-130" dirty="0">
                <a:latin typeface="Trebuchet MS"/>
                <a:cs typeface="Trebuchet MS"/>
              </a:rPr>
              <a:t>Sale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of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property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to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non-</a:t>
            </a:r>
            <a:r>
              <a:rPr sz="1800" spc="-105" dirty="0">
                <a:latin typeface="Trebuchet MS"/>
                <a:cs typeface="Trebuchet MS"/>
              </a:rPr>
              <a:t>profit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community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partners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35" dirty="0">
                <a:latin typeface="Trebuchet MS"/>
                <a:cs typeface="Trebuchet MS"/>
              </a:rPr>
              <a:t>that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are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furthering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the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City’s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145" dirty="0">
                <a:latin typeface="Trebuchet MS"/>
                <a:cs typeface="Trebuchet MS"/>
              </a:rPr>
              <a:t>plans,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goals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and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initiatives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5B9BD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06804" y="6114115"/>
            <a:ext cx="866838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35"/>
              </a:lnSpc>
            </a:pPr>
            <a:r>
              <a:rPr sz="1800" spc="-65" dirty="0">
                <a:latin typeface="Trebuchet MS"/>
                <a:cs typeface="Trebuchet MS"/>
              </a:rPr>
              <a:t>for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building</a:t>
            </a:r>
            <a:r>
              <a:rPr sz="1800" spc="25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sustainable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neighborhoods,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and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who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are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providing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140" dirty="0">
                <a:latin typeface="Trebuchet MS"/>
                <a:cs typeface="Trebuchet MS"/>
              </a:rPr>
              <a:t>impactful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wraparound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services.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115">
              <a:lnSpc>
                <a:spcPts val="1614"/>
              </a:lnSpc>
            </a:pPr>
            <a:fld id="{81D60167-4931-47E6-BA6A-407CBD079E47}" type="slidenum">
              <a:rPr spc="-5" dirty="0">
                <a:solidFill>
                  <a:srgbClr val="006FC0"/>
                </a:solidFill>
                <a:latin typeface="Calibri"/>
                <a:cs typeface="Calibri"/>
              </a:rPr>
              <a:t>4</a:t>
            </a:fld>
            <a:endParaRPr spc="-5" dirty="0">
              <a:solidFill>
                <a:srgbClr val="006F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459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0436" y="614172"/>
            <a:ext cx="11309985" cy="1190625"/>
          </a:xfrm>
          <a:custGeom>
            <a:avLst/>
            <a:gdLst/>
            <a:ahLst/>
            <a:cxnLst/>
            <a:rect l="l" t="t" r="r" b="b"/>
            <a:pathLst>
              <a:path w="11309985" h="1190625">
                <a:moveTo>
                  <a:pt x="11309604" y="0"/>
                </a:moveTo>
                <a:lnTo>
                  <a:pt x="0" y="0"/>
                </a:lnTo>
                <a:lnTo>
                  <a:pt x="0" y="1190243"/>
                </a:lnTo>
                <a:lnTo>
                  <a:pt x="11309604" y="1190243"/>
                </a:lnTo>
                <a:lnTo>
                  <a:pt x="11309604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1876" y="728853"/>
            <a:ext cx="280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spc="60" dirty="0">
                <a:solidFill>
                  <a:srgbClr val="FFFDFF"/>
                </a:solidFill>
              </a:rPr>
              <a:t>THE</a:t>
            </a:r>
            <a:r>
              <a:rPr sz="3600" spc="-75" dirty="0">
                <a:solidFill>
                  <a:srgbClr val="FFFDFF"/>
                </a:solidFill>
              </a:rPr>
              <a:t> </a:t>
            </a:r>
            <a:r>
              <a:rPr sz="3600" spc="-10" dirty="0">
                <a:solidFill>
                  <a:srgbClr val="FFFDFF"/>
                </a:solidFill>
              </a:rPr>
              <a:t>PROCESS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519176" y="1828545"/>
            <a:ext cx="7089140" cy="402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Segoe UI"/>
                <a:cs typeface="Segoe UI"/>
              </a:rPr>
              <a:t>START:</a:t>
            </a:r>
            <a:r>
              <a:rPr sz="1100" b="1" spc="-35" dirty="0">
                <a:latin typeface="Segoe UI"/>
                <a:cs typeface="Segoe UI"/>
              </a:rPr>
              <a:t> </a:t>
            </a:r>
            <a:r>
              <a:rPr sz="1100" b="1" dirty="0">
                <a:latin typeface="Segoe UI"/>
                <a:cs typeface="Segoe UI"/>
              </a:rPr>
              <a:t>GO TO</a:t>
            </a:r>
            <a:r>
              <a:rPr sz="1100" b="1" spc="-5" dirty="0">
                <a:latin typeface="Segoe UI"/>
                <a:cs typeface="Segoe UI"/>
              </a:rPr>
              <a:t> </a:t>
            </a:r>
            <a:r>
              <a:rPr sz="1100" b="1" dirty="0">
                <a:latin typeface="Segoe UI"/>
                <a:cs typeface="Segoe UI"/>
              </a:rPr>
              <a:t>THE</a:t>
            </a:r>
            <a:r>
              <a:rPr sz="1100" b="1" spc="-10" dirty="0">
                <a:latin typeface="Segoe UI"/>
                <a:cs typeface="Segoe UI"/>
              </a:rPr>
              <a:t> </a:t>
            </a:r>
            <a:r>
              <a:rPr sz="1100" b="1" dirty="0">
                <a:latin typeface="Segoe UI"/>
                <a:cs typeface="Segoe UI"/>
              </a:rPr>
              <a:t>NEWARK</a:t>
            </a:r>
            <a:r>
              <a:rPr sz="1100" b="1" spc="-30" dirty="0">
                <a:latin typeface="Segoe UI"/>
                <a:cs typeface="Segoe UI"/>
              </a:rPr>
              <a:t> </a:t>
            </a:r>
            <a:r>
              <a:rPr sz="1100" b="1" dirty="0">
                <a:latin typeface="Segoe UI"/>
                <a:cs typeface="Segoe UI"/>
              </a:rPr>
              <a:t>LAND</a:t>
            </a:r>
            <a:r>
              <a:rPr sz="1100" b="1" spc="-20" dirty="0">
                <a:latin typeface="Segoe UI"/>
                <a:cs typeface="Segoe UI"/>
              </a:rPr>
              <a:t> </a:t>
            </a:r>
            <a:r>
              <a:rPr sz="1100" b="1" dirty="0">
                <a:latin typeface="Segoe UI"/>
                <a:cs typeface="Segoe UI"/>
              </a:rPr>
              <a:t>BANK</a:t>
            </a:r>
            <a:r>
              <a:rPr sz="1100" b="1" spc="-10" dirty="0">
                <a:latin typeface="Segoe UI"/>
                <a:cs typeface="Segoe UI"/>
              </a:rPr>
              <a:t> WEBSITE</a:t>
            </a:r>
            <a:endParaRPr sz="11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86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100" b="1" dirty="0">
                <a:latin typeface="Segoe UI"/>
                <a:cs typeface="Segoe UI"/>
              </a:rPr>
              <a:t>REVIEW:</a:t>
            </a:r>
            <a:r>
              <a:rPr sz="1100" b="1" spc="2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Website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2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familiarize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yourself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with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sale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policies,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procedures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2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available</a:t>
            </a:r>
            <a:r>
              <a:rPr sz="1100" spc="-2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properties</a:t>
            </a:r>
            <a:endParaRPr sz="11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85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100" b="1" dirty="0">
                <a:latin typeface="Segoe UI"/>
                <a:cs typeface="Segoe UI"/>
              </a:rPr>
              <a:t>REGISTER:</a:t>
            </a:r>
            <a:r>
              <a:rPr sz="1100" b="1" spc="2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Create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account</a:t>
            </a:r>
            <a:r>
              <a:rPr sz="1100" spc="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to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purchase</a:t>
            </a:r>
            <a:r>
              <a:rPr sz="1100" spc="-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property and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stay </a:t>
            </a:r>
            <a:r>
              <a:rPr sz="1100" spc="-10" dirty="0">
                <a:latin typeface="Segoe UI"/>
                <a:cs typeface="Segoe UI"/>
              </a:rPr>
              <a:t>engaged</a:t>
            </a:r>
            <a:endParaRPr sz="11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100" b="1" dirty="0">
                <a:solidFill>
                  <a:srgbClr val="FF0000"/>
                </a:solidFill>
                <a:latin typeface="Segoe UI"/>
                <a:cs typeface="Segoe UI"/>
              </a:rPr>
              <a:t>STEP</a:t>
            </a:r>
            <a:r>
              <a:rPr sz="1100" b="1" spc="-4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FF0000"/>
                </a:solidFill>
                <a:latin typeface="Segoe UI"/>
                <a:cs typeface="Segoe UI"/>
              </a:rPr>
              <a:t>1:</a:t>
            </a:r>
            <a:r>
              <a:rPr sz="1100" b="1" spc="-1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FF0000"/>
                </a:solidFill>
                <a:latin typeface="Segoe UI"/>
                <a:cs typeface="Segoe UI"/>
              </a:rPr>
              <a:t>APPLICATION</a:t>
            </a:r>
            <a:r>
              <a:rPr sz="1100" b="1" spc="-4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FF0000"/>
                </a:solidFill>
                <a:latin typeface="Segoe UI"/>
                <a:cs typeface="Segoe UI"/>
              </a:rPr>
              <a:t>PHASE</a:t>
            </a:r>
            <a:r>
              <a:rPr sz="1100" b="1" spc="-6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FF0000"/>
                </a:solidFill>
                <a:latin typeface="Segoe UI"/>
                <a:cs typeface="Segoe UI"/>
              </a:rPr>
              <a:t>(21</a:t>
            </a:r>
            <a:r>
              <a:rPr sz="1100" b="1" spc="-1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Segoe UI"/>
                <a:cs typeface="Segoe UI"/>
              </a:rPr>
              <a:t>DAYS)</a:t>
            </a:r>
            <a:endParaRPr sz="11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85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100" b="1" dirty="0">
                <a:latin typeface="Segoe UI"/>
                <a:cs typeface="Segoe UI"/>
              </a:rPr>
              <a:t>APPLY:</a:t>
            </a:r>
            <a:r>
              <a:rPr sz="1100" b="1" spc="23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Complete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submit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application -</a:t>
            </a:r>
            <a:r>
              <a:rPr sz="1100" spc="-2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$50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Non-</a:t>
            </a:r>
            <a:r>
              <a:rPr sz="1100" dirty="0">
                <a:latin typeface="Segoe UI"/>
                <a:cs typeface="Segoe UI"/>
              </a:rPr>
              <a:t>refundable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fee</a:t>
            </a:r>
            <a:r>
              <a:rPr sz="1100" spc="-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($150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for </a:t>
            </a:r>
            <a:r>
              <a:rPr sz="1100" spc="-10" dirty="0">
                <a:latin typeface="Segoe UI"/>
                <a:cs typeface="Segoe UI"/>
              </a:rPr>
              <a:t>Developers)</a:t>
            </a:r>
            <a:endParaRPr sz="11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86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100" b="1" dirty="0">
                <a:latin typeface="Segoe UI"/>
                <a:cs typeface="Segoe UI"/>
              </a:rPr>
              <a:t>QUALIFY:</a:t>
            </a:r>
            <a:r>
              <a:rPr sz="1100" b="1" spc="229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background</a:t>
            </a:r>
            <a:r>
              <a:rPr sz="1100" spc="-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check</a:t>
            </a:r>
            <a:r>
              <a:rPr sz="1100" spc="-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is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performed,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application</a:t>
            </a:r>
            <a:r>
              <a:rPr sz="1100" spc="-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information is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verified</a:t>
            </a:r>
            <a:endParaRPr sz="11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85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100" b="1" dirty="0">
                <a:latin typeface="Segoe UI"/>
                <a:cs typeface="Segoe UI"/>
              </a:rPr>
              <a:t>INSPECT:</a:t>
            </a:r>
            <a:r>
              <a:rPr sz="1100" b="1" spc="254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Qualified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applicants</a:t>
            </a:r>
            <a:r>
              <a:rPr sz="1100" spc="-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must</a:t>
            </a:r>
            <a:r>
              <a:rPr sz="1100" spc="-2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inspect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the</a:t>
            </a:r>
            <a:r>
              <a:rPr sz="1100" spc="-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property before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submitting</a:t>
            </a:r>
            <a:r>
              <a:rPr sz="1100" spc="-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formal</a:t>
            </a:r>
            <a:r>
              <a:rPr sz="1100" spc="-10" dirty="0">
                <a:latin typeface="Segoe UI"/>
                <a:cs typeface="Segoe UI"/>
              </a:rPr>
              <a:t> offer</a:t>
            </a:r>
            <a:endParaRPr sz="11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100" b="1" dirty="0">
                <a:solidFill>
                  <a:srgbClr val="006FC0"/>
                </a:solidFill>
                <a:latin typeface="Segoe UI"/>
                <a:cs typeface="Segoe UI"/>
              </a:rPr>
              <a:t>STEP</a:t>
            </a:r>
            <a:r>
              <a:rPr sz="1100" b="1" spc="-35" dirty="0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006FC0"/>
                </a:solidFill>
                <a:latin typeface="Segoe UI"/>
                <a:cs typeface="Segoe UI"/>
              </a:rPr>
              <a:t>2:</a:t>
            </a:r>
            <a:r>
              <a:rPr sz="1100" b="1" spc="5" dirty="0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006FC0"/>
                </a:solidFill>
                <a:latin typeface="Segoe UI"/>
                <a:cs typeface="Segoe UI"/>
              </a:rPr>
              <a:t>BID</a:t>
            </a:r>
            <a:r>
              <a:rPr sz="1100" b="1" spc="-15" dirty="0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sz="1100" b="1" spc="-10" dirty="0">
                <a:solidFill>
                  <a:srgbClr val="006FC0"/>
                </a:solidFill>
                <a:latin typeface="Segoe UI"/>
                <a:cs typeface="Segoe UI"/>
              </a:rPr>
              <a:t>SUBMISSION</a:t>
            </a:r>
            <a:r>
              <a:rPr sz="1100" b="1" spc="-40" dirty="0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006FC0"/>
                </a:solidFill>
                <a:latin typeface="Segoe UI"/>
                <a:cs typeface="Segoe UI"/>
              </a:rPr>
              <a:t>/ ACCEPTANCE</a:t>
            </a:r>
            <a:r>
              <a:rPr sz="1100" b="1" spc="-20" dirty="0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006FC0"/>
                </a:solidFill>
                <a:latin typeface="Segoe UI"/>
                <a:cs typeface="Segoe UI"/>
              </a:rPr>
              <a:t>PHASE</a:t>
            </a:r>
            <a:r>
              <a:rPr sz="1100" b="1" spc="-30" dirty="0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006FC0"/>
                </a:solidFill>
                <a:latin typeface="Segoe UI"/>
                <a:cs typeface="Segoe UI"/>
              </a:rPr>
              <a:t>(40 </a:t>
            </a:r>
            <a:r>
              <a:rPr sz="1100" b="1" spc="-10" dirty="0">
                <a:solidFill>
                  <a:srgbClr val="006FC0"/>
                </a:solidFill>
                <a:latin typeface="Segoe UI"/>
                <a:cs typeface="Segoe UI"/>
              </a:rPr>
              <a:t>DAYS)</a:t>
            </a:r>
            <a:endParaRPr sz="11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85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100" b="1" dirty="0">
                <a:latin typeface="Segoe UI"/>
                <a:cs typeface="Segoe UI"/>
              </a:rPr>
              <a:t>OFFER:</a:t>
            </a:r>
            <a:r>
              <a:rPr sz="1100" b="1" spc="2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Must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be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submitted</a:t>
            </a:r>
            <a:r>
              <a:rPr sz="1100" spc="-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online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with</a:t>
            </a:r>
            <a:r>
              <a:rPr sz="1100" spc="-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scope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of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work and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verifiable</a:t>
            </a:r>
            <a:r>
              <a:rPr sz="1100" spc="-10" dirty="0">
                <a:latin typeface="Segoe UI"/>
                <a:cs typeface="Segoe UI"/>
              </a:rPr>
              <a:t> financing</a:t>
            </a:r>
            <a:endParaRPr sz="11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86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100" b="1" dirty="0">
                <a:latin typeface="Segoe UI"/>
                <a:cs typeface="Segoe UI"/>
              </a:rPr>
              <a:t>CONTRACT:</a:t>
            </a:r>
            <a:r>
              <a:rPr sz="1100" b="1" spc="-3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If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your</a:t>
            </a:r>
            <a:r>
              <a:rPr sz="1100" spc="-2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offer</a:t>
            </a:r>
            <a:r>
              <a:rPr sz="1100" spc="-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is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selected,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you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will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be</a:t>
            </a:r>
            <a:r>
              <a:rPr sz="1100" spc="-2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provided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with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purchase</a:t>
            </a:r>
            <a:r>
              <a:rPr sz="1100" spc="-10" dirty="0">
                <a:latin typeface="Segoe UI"/>
                <a:cs typeface="Segoe UI"/>
              </a:rPr>
              <a:t> agreement</a:t>
            </a:r>
            <a:endParaRPr sz="11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85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100" b="1" dirty="0">
                <a:latin typeface="Segoe UI"/>
                <a:cs typeface="Segoe UI"/>
              </a:rPr>
              <a:t>DEPOSIT:</a:t>
            </a:r>
            <a:r>
              <a:rPr sz="1100" b="1" spc="23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 earnest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money deposit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must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be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returned with</a:t>
            </a:r>
            <a:r>
              <a:rPr sz="1100" spc="-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the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signed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purchase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agreement</a:t>
            </a:r>
            <a:r>
              <a:rPr sz="1100" spc="-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by</a:t>
            </a:r>
            <a:r>
              <a:rPr sz="1100" spc="-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date</a:t>
            </a:r>
            <a:r>
              <a:rPr sz="1100" spc="-10" dirty="0">
                <a:latin typeface="Segoe UI"/>
                <a:cs typeface="Segoe UI"/>
              </a:rPr>
              <a:t> certain</a:t>
            </a:r>
            <a:endParaRPr sz="11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100" b="1" dirty="0">
                <a:solidFill>
                  <a:srgbClr val="00AF50"/>
                </a:solidFill>
                <a:latin typeface="Segoe UI"/>
                <a:cs typeface="Segoe UI"/>
              </a:rPr>
              <a:t>STEP</a:t>
            </a:r>
            <a:r>
              <a:rPr sz="1100" b="1" spc="-3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00AF50"/>
                </a:solidFill>
                <a:latin typeface="Segoe UI"/>
                <a:cs typeface="Segoe UI"/>
              </a:rPr>
              <a:t>3: CLOSING</a:t>
            </a:r>
            <a:r>
              <a:rPr sz="1100" b="1" spc="-2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00AF50"/>
                </a:solidFill>
                <a:latin typeface="Segoe UI"/>
                <a:cs typeface="Segoe UI"/>
              </a:rPr>
              <a:t>PHASE</a:t>
            </a:r>
            <a:r>
              <a:rPr sz="1100" b="1" spc="-3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00AF50"/>
                </a:solidFill>
                <a:latin typeface="Segoe UI"/>
                <a:cs typeface="Segoe UI"/>
              </a:rPr>
              <a:t>(30</a:t>
            </a:r>
            <a:r>
              <a:rPr sz="1100" b="1" spc="-20" dirty="0">
                <a:solidFill>
                  <a:srgbClr val="00AF50"/>
                </a:solidFill>
                <a:latin typeface="Segoe UI"/>
                <a:cs typeface="Segoe UI"/>
              </a:rPr>
              <a:t> DAYS)</a:t>
            </a:r>
            <a:endParaRPr sz="11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85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100" b="1" dirty="0">
                <a:latin typeface="Segoe UI"/>
                <a:cs typeface="Segoe UI"/>
              </a:rPr>
              <a:t>CLOSE:</a:t>
            </a:r>
            <a:r>
              <a:rPr sz="1100" b="1" spc="26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NLB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drafts a</a:t>
            </a:r>
            <a:r>
              <a:rPr sz="1100" spc="-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Quit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Claim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Deed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arranges</a:t>
            </a:r>
            <a:r>
              <a:rPr sz="1100" spc="-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closing</a:t>
            </a:r>
            <a:endParaRPr sz="1100">
              <a:latin typeface="Segoe UI"/>
              <a:cs typeface="Segoe UI"/>
            </a:endParaRPr>
          </a:p>
          <a:p>
            <a:pPr marL="735965">
              <a:lnSpc>
                <a:spcPct val="100000"/>
              </a:lnSpc>
              <a:spcBef>
                <a:spcPts val="705"/>
              </a:spcBef>
            </a:pPr>
            <a:r>
              <a:rPr sz="1100" dirty="0">
                <a:latin typeface="Segoe UI"/>
                <a:cs typeface="Segoe UI"/>
              </a:rPr>
              <a:t>Sales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must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close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within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90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days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from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the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offer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acceptance</a:t>
            </a:r>
            <a:r>
              <a:rPr sz="1100" spc="20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date</a:t>
            </a:r>
            <a:endParaRPr sz="1100">
              <a:latin typeface="Segoe UI"/>
              <a:cs typeface="Segoe UI"/>
            </a:endParaRPr>
          </a:p>
          <a:p>
            <a:pPr marL="735965">
              <a:lnSpc>
                <a:spcPct val="100000"/>
              </a:lnSpc>
              <a:spcBef>
                <a:spcPts val="660"/>
              </a:spcBef>
            </a:pPr>
            <a:r>
              <a:rPr sz="1100" dirty="0">
                <a:latin typeface="Segoe UI"/>
                <a:cs typeface="Segoe UI"/>
              </a:rPr>
              <a:t>Unsubstantiated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delays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subject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to</a:t>
            </a:r>
            <a:r>
              <a:rPr sz="1100" spc="-2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sale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cancellation</a:t>
            </a:r>
            <a:r>
              <a:rPr sz="1100" spc="-2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deposit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forfeiture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33333" y="749553"/>
            <a:ext cx="28663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0000"/>
                </a:solidFill>
                <a:latin typeface="Trebuchet MS"/>
                <a:cs typeface="Trebuchet MS"/>
              </a:rPr>
              <a:t>90</a:t>
            </a:r>
            <a:r>
              <a:rPr sz="3200" spc="-22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50" dirty="0">
                <a:solidFill>
                  <a:srgbClr val="FF0000"/>
                </a:solidFill>
                <a:latin typeface="Trebuchet MS"/>
                <a:cs typeface="Trebuchet MS"/>
              </a:rPr>
              <a:t>Days</a:t>
            </a:r>
            <a:r>
              <a:rPr sz="3200" spc="-1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Trebuchet MS"/>
                <a:cs typeface="Trebuchet MS"/>
              </a:rPr>
              <a:t>to</a:t>
            </a:r>
            <a:r>
              <a:rPr sz="3200" spc="-2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Trebuchet MS"/>
                <a:cs typeface="Trebuchet MS"/>
              </a:rPr>
              <a:t>Close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95709" y="6285382"/>
            <a:ext cx="137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60" dirty="0">
                <a:solidFill>
                  <a:srgbClr val="4590B8"/>
                </a:solidFill>
                <a:latin typeface="Trebuchet MS"/>
                <a:cs typeface="Trebuchet MS"/>
              </a:rPr>
              <a:t>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16401" y="5929121"/>
            <a:ext cx="2057400" cy="822960"/>
          </a:xfrm>
          <a:custGeom>
            <a:avLst/>
            <a:gdLst/>
            <a:ahLst/>
            <a:cxnLst/>
            <a:rect l="l" t="t" r="r" b="b"/>
            <a:pathLst>
              <a:path w="2057400" h="822959">
                <a:moveTo>
                  <a:pt x="1645920" y="0"/>
                </a:moveTo>
                <a:lnTo>
                  <a:pt x="0" y="0"/>
                </a:lnTo>
                <a:lnTo>
                  <a:pt x="411480" y="411479"/>
                </a:lnTo>
                <a:lnTo>
                  <a:pt x="0" y="822959"/>
                </a:lnTo>
                <a:lnTo>
                  <a:pt x="1645920" y="822959"/>
                </a:lnTo>
                <a:lnTo>
                  <a:pt x="2057400" y="411479"/>
                </a:lnTo>
                <a:lnTo>
                  <a:pt x="16459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15588" y="5994603"/>
            <a:ext cx="896619" cy="65214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28600" marR="5080" indent="-216535">
              <a:lnSpc>
                <a:spcPts val="1560"/>
              </a:lnSpc>
              <a:spcBef>
                <a:spcPts val="350"/>
              </a:spcBef>
            </a:pPr>
            <a:r>
              <a:rPr sz="1500" spc="-80" dirty="0">
                <a:solidFill>
                  <a:srgbClr val="FFFFFF"/>
                </a:solidFill>
                <a:latin typeface="Trebuchet MS"/>
                <a:cs typeface="Trebuchet MS"/>
              </a:rPr>
              <a:t>Application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Phase</a:t>
            </a:r>
            <a:endParaRPr sz="1500">
              <a:latin typeface="Trebuchet MS"/>
              <a:cs typeface="Trebuchet MS"/>
            </a:endParaRPr>
          </a:p>
          <a:p>
            <a:pPr marL="102235">
              <a:lnSpc>
                <a:spcPts val="1560"/>
              </a:lnSpc>
            </a:pPr>
            <a:r>
              <a:rPr sz="1500" spc="-45" dirty="0">
                <a:solidFill>
                  <a:srgbClr val="FFFFFF"/>
                </a:solidFill>
                <a:latin typeface="Trebuchet MS"/>
                <a:cs typeface="Trebuchet MS"/>
              </a:rPr>
              <a:t>(21</a:t>
            </a:r>
            <a:r>
              <a:rPr sz="1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days)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56949" y="5918009"/>
            <a:ext cx="2079625" cy="845185"/>
            <a:chOff x="5056949" y="5918009"/>
            <a:chExt cx="2079625" cy="845185"/>
          </a:xfrm>
        </p:grpSpPr>
        <p:sp>
          <p:nvSpPr>
            <p:cNvPr id="13" name="object 13"/>
            <p:cNvSpPr/>
            <p:nvPr/>
          </p:nvSpPr>
          <p:spPr>
            <a:xfrm>
              <a:off x="5068061" y="5929121"/>
              <a:ext cx="2057400" cy="822960"/>
            </a:xfrm>
            <a:custGeom>
              <a:avLst/>
              <a:gdLst/>
              <a:ahLst/>
              <a:cxnLst/>
              <a:rect l="l" t="t" r="r" b="b"/>
              <a:pathLst>
                <a:path w="2057400" h="822959">
                  <a:moveTo>
                    <a:pt x="1645919" y="0"/>
                  </a:moveTo>
                  <a:lnTo>
                    <a:pt x="0" y="0"/>
                  </a:lnTo>
                  <a:lnTo>
                    <a:pt x="411479" y="411479"/>
                  </a:lnTo>
                  <a:lnTo>
                    <a:pt x="0" y="822959"/>
                  </a:lnTo>
                  <a:lnTo>
                    <a:pt x="1645919" y="822959"/>
                  </a:lnTo>
                  <a:lnTo>
                    <a:pt x="2057399" y="411479"/>
                  </a:lnTo>
                  <a:lnTo>
                    <a:pt x="164591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68061" y="5929121"/>
              <a:ext cx="2057400" cy="822960"/>
            </a:xfrm>
            <a:custGeom>
              <a:avLst/>
              <a:gdLst/>
              <a:ahLst/>
              <a:cxnLst/>
              <a:rect l="l" t="t" r="r" b="b"/>
              <a:pathLst>
                <a:path w="2057400" h="822959">
                  <a:moveTo>
                    <a:pt x="0" y="0"/>
                  </a:moveTo>
                  <a:lnTo>
                    <a:pt x="1645919" y="0"/>
                  </a:lnTo>
                  <a:lnTo>
                    <a:pt x="2057399" y="411479"/>
                  </a:lnTo>
                  <a:lnTo>
                    <a:pt x="1645919" y="822959"/>
                  </a:lnTo>
                  <a:lnTo>
                    <a:pt x="0" y="822959"/>
                  </a:lnTo>
                  <a:lnTo>
                    <a:pt x="411479" y="411479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526785" y="5994603"/>
            <a:ext cx="1177925" cy="65214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065" marR="5080" algn="ctr">
              <a:lnSpc>
                <a:spcPts val="1560"/>
              </a:lnSpc>
              <a:spcBef>
                <a:spcPts val="350"/>
              </a:spcBef>
            </a:pPr>
            <a:r>
              <a:rPr sz="1500" spc="-70" dirty="0">
                <a:solidFill>
                  <a:srgbClr val="FFFFFF"/>
                </a:solidFill>
                <a:latin typeface="Trebuchet MS"/>
                <a:cs typeface="Trebuchet MS"/>
              </a:rPr>
              <a:t>Bid</a:t>
            </a:r>
            <a:r>
              <a:rPr sz="15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Trebuchet MS"/>
                <a:cs typeface="Trebuchet MS"/>
              </a:rPr>
              <a:t>Submission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Phase</a:t>
            </a:r>
            <a:endParaRPr sz="1500">
              <a:latin typeface="Trebuchet MS"/>
              <a:cs typeface="Trebuchet MS"/>
            </a:endParaRPr>
          </a:p>
          <a:p>
            <a:pPr marL="1270" algn="ctr">
              <a:lnSpc>
                <a:spcPts val="1560"/>
              </a:lnSpc>
            </a:pPr>
            <a:r>
              <a:rPr sz="1500" spc="-45" dirty="0">
                <a:solidFill>
                  <a:srgbClr val="FFFFFF"/>
                </a:solidFill>
                <a:latin typeface="Trebuchet MS"/>
                <a:cs typeface="Trebuchet MS"/>
              </a:rPr>
              <a:t>(40</a:t>
            </a:r>
            <a:r>
              <a:rPr sz="1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days)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908609" y="5918009"/>
            <a:ext cx="2079625" cy="845185"/>
            <a:chOff x="6908609" y="5918009"/>
            <a:chExt cx="2079625" cy="845185"/>
          </a:xfrm>
        </p:grpSpPr>
        <p:sp>
          <p:nvSpPr>
            <p:cNvPr id="17" name="object 17"/>
            <p:cNvSpPr/>
            <p:nvPr/>
          </p:nvSpPr>
          <p:spPr>
            <a:xfrm>
              <a:off x="6919721" y="5929121"/>
              <a:ext cx="2057400" cy="822960"/>
            </a:xfrm>
            <a:custGeom>
              <a:avLst/>
              <a:gdLst/>
              <a:ahLst/>
              <a:cxnLst/>
              <a:rect l="l" t="t" r="r" b="b"/>
              <a:pathLst>
                <a:path w="2057400" h="822959">
                  <a:moveTo>
                    <a:pt x="1645920" y="0"/>
                  </a:moveTo>
                  <a:lnTo>
                    <a:pt x="0" y="0"/>
                  </a:lnTo>
                  <a:lnTo>
                    <a:pt x="411479" y="411479"/>
                  </a:lnTo>
                  <a:lnTo>
                    <a:pt x="0" y="822959"/>
                  </a:lnTo>
                  <a:lnTo>
                    <a:pt x="1645920" y="822959"/>
                  </a:lnTo>
                  <a:lnTo>
                    <a:pt x="2057400" y="411479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19721" y="5929121"/>
              <a:ext cx="2057400" cy="822960"/>
            </a:xfrm>
            <a:custGeom>
              <a:avLst/>
              <a:gdLst/>
              <a:ahLst/>
              <a:cxnLst/>
              <a:rect l="l" t="t" r="r" b="b"/>
              <a:pathLst>
                <a:path w="2057400" h="822959">
                  <a:moveTo>
                    <a:pt x="0" y="0"/>
                  </a:moveTo>
                  <a:lnTo>
                    <a:pt x="1645920" y="0"/>
                  </a:lnTo>
                  <a:lnTo>
                    <a:pt x="2057400" y="411479"/>
                  </a:lnTo>
                  <a:lnTo>
                    <a:pt x="1645920" y="822959"/>
                  </a:lnTo>
                  <a:lnTo>
                    <a:pt x="0" y="822959"/>
                  </a:lnTo>
                  <a:lnTo>
                    <a:pt x="411479" y="411479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422642" y="6093967"/>
            <a:ext cx="1090295" cy="45212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98120" marR="5080" indent="-186055">
              <a:lnSpc>
                <a:spcPts val="1560"/>
              </a:lnSpc>
              <a:spcBef>
                <a:spcPts val="350"/>
              </a:spcBef>
            </a:pPr>
            <a:r>
              <a:rPr sz="1500" spc="-40" dirty="0">
                <a:solidFill>
                  <a:srgbClr val="FFFFFF"/>
                </a:solidFill>
                <a:latin typeface="Trebuchet MS"/>
                <a:cs typeface="Trebuchet MS"/>
              </a:rPr>
              <a:t>Closing</a:t>
            </a:r>
            <a:r>
              <a:rPr sz="1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Trebuchet MS"/>
                <a:cs typeface="Trebuchet MS"/>
              </a:rPr>
              <a:t>Phase </a:t>
            </a:r>
            <a:r>
              <a:rPr sz="1500" spc="-45" dirty="0">
                <a:solidFill>
                  <a:srgbClr val="FFFFFF"/>
                </a:solidFill>
                <a:latin typeface="Trebuchet MS"/>
                <a:cs typeface="Trebuchet MS"/>
              </a:rPr>
              <a:t>(30</a:t>
            </a:r>
            <a:r>
              <a:rPr sz="1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days)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604" y="210134"/>
            <a:ext cx="69837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80" dirty="0">
                <a:solidFill>
                  <a:srgbClr val="000000"/>
                </a:solidFill>
              </a:rPr>
              <a:t>RESIDENT</a:t>
            </a:r>
            <a:r>
              <a:rPr sz="3600" spc="-420" dirty="0">
                <a:solidFill>
                  <a:srgbClr val="000000"/>
                </a:solidFill>
              </a:rPr>
              <a:t> </a:t>
            </a:r>
            <a:r>
              <a:rPr sz="3600" spc="110" dirty="0">
                <a:solidFill>
                  <a:srgbClr val="000000"/>
                </a:solidFill>
              </a:rPr>
              <a:t>APPLICANT</a:t>
            </a:r>
            <a:r>
              <a:rPr sz="3600" spc="-40" dirty="0">
                <a:solidFill>
                  <a:srgbClr val="000000"/>
                </a:solidFill>
              </a:rPr>
              <a:t> </a:t>
            </a:r>
            <a:r>
              <a:rPr sz="3600" spc="90" dirty="0">
                <a:solidFill>
                  <a:srgbClr val="000000"/>
                </a:solidFill>
              </a:rPr>
              <a:t>CHECKLIST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49604" y="1561490"/>
            <a:ext cx="8388953" cy="3369512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95" dirty="0">
                <a:latin typeface="Trebuchet MS"/>
                <a:cs typeface="Trebuchet MS"/>
              </a:rPr>
              <a:t>Application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Fee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($50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for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Resident</a:t>
            </a:r>
            <a:r>
              <a:rPr sz="2000" spc="-26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Advantage</a:t>
            </a:r>
            <a:r>
              <a:rPr lang="en-US" sz="2000" spc="-85" dirty="0">
                <a:latin typeface="Trebuchet MS"/>
                <a:cs typeface="Trebuchet MS"/>
              </a:rPr>
              <a:t> </a:t>
            </a:r>
            <a:r>
              <a:rPr sz="2000" spc="-175" dirty="0">
                <a:latin typeface="Trebuchet MS"/>
                <a:cs typeface="Trebuchet MS"/>
              </a:rPr>
              <a:t>&amp;</a:t>
            </a:r>
            <a:r>
              <a:rPr sz="2000" dirty="0">
                <a:latin typeface="Trebuchet MS"/>
                <a:cs typeface="Trebuchet MS"/>
              </a:rPr>
              <a:t> PRO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Newark)</a:t>
            </a:r>
            <a:endParaRPr lang="en-US" sz="2000" spc="-1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endParaRPr sz="2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80" dirty="0">
                <a:latin typeface="Trebuchet MS"/>
                <a:cs typeface="Trebuchet MS"/>
              </a:rPr>
              <a:t>Completed</a:t>
            </a:r>
            <a:r>
              <a:rPr sz="2000" spc="-22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Application</a:t>
            </a:r>
            <a:endParaRPr lang="en-US" sz="2000" spc="-1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endParaRPr sz="2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105" dirty="0">
                <a:latin typeface="Trebuchet MS"/>
                <a:cs typeface="Trebuchet MS"/>
              </a:rPr>
              <a:t>Licensed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Contractor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Info</a:t>
            </a:r>
            <a:endParaRPr lang="en-US" sz="2000" spc="-2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endParaRPr sz="2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5" dirty="0">
                <a:latin typeface="Trebuchet MS"/>
                <a:cs typeface="Trebuchet MS"/>
              </a:rPr>
              <a:t>Proposed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Scope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of</a:t>
            </a:r>
            <a:r>
              <a:rPr sz="2000" spc="-2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Work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495" dirty="0">
                <a:latin typeface="Trebuchet MS"/>
                <a:cs typeface="Trebuchet MS"/>
              </a:rPr>
              <a:t>/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Budget</a:t>
            </a:r>
            <a:endParaRPr lang="en-US" sz="2000" spc="-1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endParaRPr sz="2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65" dirty="0">
                <a:latin typeface="Trebuchet MS"/>
                <a:cs typeface="Trebuchet MS"/>
              </a:rPr>
              <a:t>Proof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of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Funds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495" dirty="0">
                <a:latin typeface="Trebuchet MS"/>
                <a:cs typeface="Trebuchet MS"/>
              </a:rPr>
              <a:t>/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Mortgage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Pre-</a:t>
            </a:r>
            <a:r>
              <a:rPr sz="2000" spc="-10" dirty="0">
                <a:latin typeface="Trebuchet MS"/>
                <a:cs typeface="Trebuchet MS"/>
              </a:rPr>
              <a:t>Approval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5B9BD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115">
              <a:lnSpc>
                <a:spcPts val="1614"/>
              </a:lnSpc>
            </a:pPr>
            <a:fld id="{81D60167-4931-47E6-BA6A-407CBD079E47}" type="slidenum">
              <a:rPr spc="-5" dirty="0">
                <a:solidFill>
                  <a:srgbClr val="006FC0"/>
                </a:solidFill>
                <a:latin typeface="Calibri"/>
                <a:cs typeface="Calibri"/>
              </a:rPr>
              <a:t>6</a:t>
            </a:fld>
            <a:endParaRPr spc="-5" dirty="0">
              <a:solidFill>
                <a:srgbClr val="006F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604" y="210134"/>
            <a:ext cx="73647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0" dirty="0">
                <a:solidFill>
                  <a:srgbClr val="000000"/>
                </a:solidFill>
              </a:rPr>
              <a:t>DEVELOPER</a:t>
            </a:r>
            <a:r>
              <a:rPr sz="3600" spc="-420" dirty="0">
                <a:solidFill>
                  <a:srgbClr val="000000"/>
                </a:solidFill>
              </a:rPr>
              <a:t> </a:t>
            </a:r>
            <a:r>
              <a:rPr sz="3600" spc="110" dirty="0">
                <a:solidFill>
                  <a:srgbClr val="000000"/>
                </a:solidFill>
              </a:rPr>
              <a:t>APPLICANT</a:t>
            </a:r>
            <a:r>
              <a:rPr sz="3600" spc="-45" dirty="0">
                <a:solidFill>
                  <a:srgbClr val="000000"/>
                </a:solidFill>
              </a:rPr>
              <a:t> </a:t>
            </a:r>
            <a:r>
              <a:rPr sz="3600" spc="90" dirty="0">
                <a:solidFill>
                  <a:srgbClr val="000000"/>
                </a:solidFill>
              </a:rPr>
              <a:t>CHECKLIST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5B9BD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4094" y="1006862"/>
            <a:ext cx="7965620" cy="484427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95" dirty="0">
                <a:latin typeface="Trebuchet MS"/>
                <a:cs typeface="Trebuchet MS"/>
              </a:rPr>
              <a:t>Application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Fee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($150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for</a:t>
            </a:r>
            <a:r>
              <a:rPr sz="2000" spc="-360" dirty="0">
                <a:latin typeface="Trebuchet MS"/>
                <a:cs typeface="Trebuchet MS"/>
              </a:rPr>
              <a:t> </a:t>
            </a:r>
            <a:r>
              <a:rPr sz="2000" spc="-150" dirty="0">
                <a:latin typeface="Trebuchet MS"/>
                <a:cs typeface="Trebuchet MS"/>
              </a:rPr>
              <a:t>Vacant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Lots)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80" dirty="0">
                <a:latin typeface="Trebuchet MS"/>
                <a:cs typeface="Trebuchet MS"/>
              </a:rPr>
              <a:t>Completed</a:t>
            </a:r>
            <a:r>
              <a:rPr sz="2000" spc="-22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Application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114" dirty="0">
                <a:latin typeface="Trebuchet MS"/>
                <a:cs typeface="Trebuchet MS"/>
              </a:rPr>
              <a:t>Executive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Summary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(For</a:t>
            </a:r>
            <a:r>
              <a:rPr sz="2000" spc="-345" dirty="0">
                <a:latin typeface="Trebuchet MS"/>
                <a:cs typeface="Trebuchet MS"/>
              </a:rPr>
              <a:t> </a:t>
            </a:r>
            <a:r>
              <a:rPr sz="2000" spc="-150" dirty="0">
                <a:latin typeface="Trebuchet MS"/>
                <a:cs typeface="Trebuchet MS"/>
              </a:rPr>
              <a:t>Vacant</a:t>
            </a:r>
            <a:r>
              <a:rPr sz="2000" spc="-45" dirty="0">
                <a:latin typeface="Trebuchet MS"/>
                <a:cs typeface="Trebuchet MS"/>
              </a:rPr>
              <a:t> Lots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495" dirty="0">
                <a:latin typeface="Trebuchet MS"/>
                <a:cs typeface="Trebuchet MS"/>
              </a:rPr>
              <a:t>/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Developers)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85" dirty="0">
                <a:latin typeface="Trebuchet MS"/>
                <a:cs typeface="Trebuchet MS"/>
              </a:rPr>
              <a:t>Development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Proposal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150" dirty="0">
                <a:latin typeface="Trebuchet MS"/>
                <a:cs typeface="Trebuchet MS"/>
              </a:rPr>
              <a:t>Financial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Capacity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for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Project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90" dirty="0">
                <a:latin typeface="Trebuchet MS"/>
                <a:cs typeface="Trebuchet MS"/>
              </a:rPr>
              <a:t>Experience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History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Trebuchet MS"/>
                <a:cs typeface="Trebuchet MS"/>
              </a:rPr>
              <a:t>Copy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of</a:t>
            </a:r>
            <a:r>
              <a:rPr sz="2000" spc="-25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Applicant’s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New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70" dirty="0">
                <a:latin typeface="Trebuchet MS"/>
                <a:cs typeface="Trebuchet MS"/>
              </a:rPr>
              <a:t>Jersey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Business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Registration</a:t>
            </a:r>
            <a:endParaRPr sz="20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latin typeface="Trebuchet MS"/>
                <a:cs typeface="Trebuchet MS"/>
              </a:rPr>
              <a:t>Certificate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Trebuchet MS"/>
                <a:cs typeface="Trebuchet MS"/>
              </a:rPr>
              <a:t>Copy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of</a:t>
            </a:r>
            <a:r>
              <a:rPr sz="2000" spc="-265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Applicant’s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Certificate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of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Formation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Trebuchet MS"/>
                <a:cs typeface="Trebuchet MS"/>
              </a:rPr>
              <a:t>Copy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of</a:t>
            </a:r>
            <a:r>
              <a:rPr sz="2000" spc="-254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Applicant’s</a:t>
            </a:r>
            <a:r>
              <a:rPr sz="2000" spc="-28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Articles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of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Incorporation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or</a:t>
            </a:r>
            <a:endParaRPr sz="20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480"/>
              </a:spcBef>
            </a:pPr>
            <a:r>
              <a:rPr sz="2000" spc="-70" dirty="0">
                <a:latin typeface="Trebuchet MS"/>
                <a:cs typeface="Trebuchet MS"/>
              </a:rPr>
              <a:t>Articles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of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Organization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110" dirty="0">
                <a:latin typeface="Trebuchet MS"/>
                <a:cs typeface="Trebuchet MS"/>
              </a:rPr>
              <a:t>Two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(2)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professional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references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90" dirty="0">
                <a:latin typeface="Trebuchet MS"/>
                <a:cs typeface="Trebuchet MS"/>
              </a:rPr>
              <a:t>List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of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80" dirty="0">
                <a:latin typeface="Trebuchet MS"/>
                <a:cs typeface="Trebuchet MS"/>
              </a:rPr>
              <a:t>all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members,</a:t>
            </a:r>
            <a:r>
              <a:rPr sz="2000" spc="-25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partners,</a:t>
            </a:r>
            <a:r>
              <a:rPr sz="2000" spc="-254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and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shareholders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115">
              <a:lnSpc>
                <a:spcPts val="1614"/>
              </a:lnSpc>
            </a:pPr>
            <a:fld id="{81D60167-4931-47E6-BA6A-407CBD079E47}" type="slidenum">
              <a:rPr spc="-5" dirty="0">
                <a:solidFill>
                  <a:srgbClr val="006FC0"/>
                </a:solidFill>
                <a:latin typeface="Calibri"/>
                <a:cs typeface="Calibri"/>
              </a:rPr>
              <a:t>7</a:t>
            </a:fld>
            <a:endParaRPr spc="-5" dirty="0">
              <a:solidFill>
                <a:srgbClr val="006F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604" y="210134"/>
            <a:ext cx="22390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0" dirty="0">
                <a:solidFill>
                  <a:srgbClr val="000000"/>
                </a:solidFill>
              </a:rPr>
              <a:t>THE</a:t>
            </a:r>
            <a:r>
              <a:rPr sz="3600" spc="-75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RULES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63904" y="914043"/>
            <a:ext cx="10018395" cy="340931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935"/>
              </a:spcBef>
              <a:buFont typeface="Wingdings"/>
              <a:buChar char=""/>
              <a:tabLst>
                <a:tab pos="297180" algn="l"/>
                <a:tab pos="297815" algn="l"/>
              </a:tabLst>
            </a:pPr>
            <a:r>
              <a:rPr sz="2000" spc="-130" dirty="0">
                <a:latin typeface="Trebuchet MS"/>
                <a:cs typeface="Trebuchet MS"/>
              </a:rPr>
              <a:t>Potential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Buyers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will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be</a:t>
            </a:r>
            <a:r>
              <a:rPr sz="2000" spc="-25" dirty="0"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588645" lvl="1" indent="-232410">
              <a:lnSpc>
                <a:spcPct val="100000"/>
              </a:lnSpc>
              <a:spcBef>
                <a:spcPts val="840"/>
              </a:spcBef>
              <a:buChar char="–"/>
              <a:tabLst>
                <a:tab pos="589280" algn="l"/>
              </a:tabLst>
            </a:pPr>
            <a:r>
              <a:rPr sz="2000" spc="-150" dirty="0">
                <a:latin typeface="Trebuchet MS"/>
                <a:cs typeface="Trebuchet MS"/>
              </a:rPr>
              <a:t>Individuals/families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demonstrating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the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ability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to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purchase,</a:t>
            </a:r>
            <a:r>
              <a:rPr sz="2000" spc="-245" dirty="0">
                <a:latin typeface="Trebuchet MS"/>
                <a:cs typeface="Trebuchet MS"/>
              </a:rPr>
              <a:t> </a:t>
            </a:r>
            <a:r>
              <a:rPr sz="2000" spc="-155" dirty="0">
                <a:latin typeface="Trebuchet MS"/>
                <a:cs typeface="Trebuchet MS"/>
              </a:rPr>
              <a:t>rehabilitate,</a:t>
            </a:r>
            <a:r>
              <a:rPr sz="2000" spc="-25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and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occupy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homes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for</a:t>
            </a:r>
            <a:endParaRPr sz="2000">
              <a:latin typeface="Trebuchet MS"/>
              <a:cs typeface="Trebuchet MS"/>
            </a:endParaRPr>
          </a:p>
          <a:p>
            <a:pPr marL="588645">
              <a:lnSpc>
                <a:spcPct val="100000"/>
              </a:lnSpc>
              <a:spcBef>
                <a:spcPts val="960"/>
              </a:spcBef>
            </a:pPr>
            <a:r>
              <a:rPr sz="2000" spc="-204" dirty="0">
                <a:latin typeface="Trebuchet MS"/>
                <a:cs typeface="Trebuchet MS"/>
              </a:rPr>
              <a:t>a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given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period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of</a:t>
            </a:r>
            <a:r>
              <a:rPr sz="2000" spc="-20" dirty="0">
                <a:latin typeface="Trebuchet MS"/>
                <a:cs typeface="Trebuchet MS"/>
              </a:rPr>
              <a:t> time.</a:t>
            </a:r>
            <a:endParaRPr sz="2000">
              <a:latin typeface="Trebuchet MS"/>
              <a:cs typeface="Trebuchet MS"/>
            </a:endParaRPr>
          </a:p>
          <a:p>
            <a:pPr marL="588645" lvl="1" indent="-232410">
              <a:lnSpc>
                <a:spcPct val="100000"/>
              </a:lnSpc>
              <a:spcBef>
                <a:spcPts val="960"/>
              </a:spcBef>
              <a:buChar char="–"/>
              <a:tabLst>
                <a:tab pos="589280" algn="l"/>
              </a:tabLst>
            </a:pPr>
            <a:r>
              <a:rPr sz="2000" spc="-20" dirty="0">
                <a:latin typeface="Trebuchet MS"/>
                <a:cs typeface="Trebuchet MS"/>
              </a:rPr>
              <a:t>For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Newark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residents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only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under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the</a:t>
            </a:r>
            <a:r>
              <a:rPr sz="2000" spc="-26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“Resident</a:t>
            </a:r>
            <a:r>
              <a:rPr sz="2000" spc="-24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Advantage”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Sale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process</a:t>
            </a:r>
            <a:endParaRPr sz="2000">
              <a:latin typeface="Trebuchet MS"/>
              <a:cs typeface="Trebuchet MS"/>
            </a:endParaRPr>
          </a:p>
          <a:p>
            <a:pPr marL="588645" marR="444500" lvl="1" indent="-231775">
              <a:lnSpc>
                <a:spcPts val="3360"/>
              </a:lnSpc>
              <a:spcBef>
                <a:spcPts val="275"/>
              </a:spcBef>
              <a:buChar char="–"/>
              <a:tabLst>
                <a:tab pos="589280" algn="l"/>
              </a:tabLst>
            </a:pPr>
            <a:r>
              <a:rPr sz="2000" spc="-95" dirty="0">
                <a:latin typeface="Trebuchet MS"/>
                <a:cs typeface="Trebuchet MS"/>
              </a:rPr>
              <a:t>Experienced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and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qualified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developers,</a:t>
            </a:r>
            <a:r>
              <a:rPr sz="2000" spc="-2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partnerships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or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investors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committed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to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equitable </a:t>
            </a:r>
            <a:r>
              <a:rPr sz="2000" spc="-90" dirty="0">
                <a:latin typeface="Trebuchet MS"/>
                <a:cs typeface="Trebuchet MS"/>
              </a:rPr>
              <a:t>economic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growth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and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55" dirty="0">
                <a:latin typeface="Trebuchet MS"/>
                <a:cs typeface="Trebuchet MS"/>
              </a:rPr>
              <a:t>efficient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development</a:t>
            </a:r>
            <a:endParaRPr sz="2000">
              <a:latin typeface="Trebuchet MS"/>
              <a:cs typeface="Trebuchet MS"/>
            </a:endParaRPr>
          </a:p>
          <a:p>
            <a:pPr marL="588645" lvl="1" indent="-232410">
              <a:lnSpc>
                <a:spcPct val="100000"/>
              </a:lnSpc>
              <a:spcBef>
                <a:spcPts val="690"/>
              </a:spcBef>
              <a:buChar char="–"/>
              <a:tabLst>
                <a:tab pos="589280" algn="l"/>
              </a:tabLst>
            </a:pPr>
            <a:r>
              <a:rPr sz="2000" spc="-85" dirty="0">
                <a:latin typeface="Trebuchet MS"/>
                <a:cs typeface="Trebuchet MS"/>
              </a:rPr>
              <a:t>Businesses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that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will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own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and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occupy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commercial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properties</a:t>
            </a:r>
            <a:endParaRPr sz="2000">
              <a:latin typeface="Trebuchet MS"/>
              <a:cs typeface="Trebuchet MS"/>
            </a:endParaRPr>
          </a:p>
          <a:p>
            <a:pPr marL="588645" lvl="1" indent="-232410">
              <a:lnSpc>
                <a:spcPct val="100000"/>
              </a:lnSpc>
              <a:spcBef>
                <a:spcPts val="960"/>
              </a:spcBef>
              <a:buChar char="–"/>
              <a:tabLst>
                <a:tab pos="589280" algn="l"/>
              </a:tabLst>
            </a:pPr>
            <a:r>
              <a:rPr sz="2000" spc="-110" dirty="0">
                <a:latin typeface="Trebuchet MS"/>
                <a:cs typeface="Trebuchet MS"/>
              </a:rPr>
              <a:t>Qualified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nonprofit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community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partners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904" y="4754981"/>
            <a:ext cx="9461500" cy="1854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297180" algn="l"/>
                <a:tab pos="297815" algn="l"/>
              </a:tabLst>
            </a:pPr>
            <a:r>
              <a:rPr sz="2000" spc="-130" dirty="0">
                <a:latin typeface="Trebuchet MS"/>
                <a:cs typeface="Trebuchet MS"/>
              </a:rPr>
              <a:t>Potential</a:t>
            </a:r>
            <a:r>
              <a:rPr sz="2000" spc="-75" dirty="0">
                <a:latin typeface="Trebuchet MS"/>
                <a:cs typeface="Trebuchet MS"/>
              </a:rPr>
              <a:t> Buyers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cannot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have</a:t>
            </a:r>
            <a:r>
              <a:rPr sz="2000" spc="-20" dirty="0"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588645" lvl="1" indent="-232410">
              <a:lnSpc>
                <a:spcPct val="100000"/>
              </a:lnSpc>
              <a:spcBef>
                <a:spcPts val="480"/>
              </a:spcBef>
              <a:buChar char="–"/>
              <a:tabLst>
                <a:tab pos="589280" algn="l"/>
              </a:tabLst>
            </a:pPr>
            <a:r>
              <a:rPr sz="2000" spc="-30" dirty="0">
                <a:latin typeface="Trebuchet MS"/>
                <a:cs typeface="Trebuchet MS"/>
              </a:rPr>
              <a:t>Un-</a:t>
            </a:r>
            <a:r>
              <a:rPr sz="2000" spc="-120" dirty="0">
                <a:latin typeface="Trebuchet MS"/>
                <a:cs typeface="Trebuchet MS"/>
              </a:rPr>
              <a:t>remediated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code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violations</a:t>
            </a:r>
            <a:endParaRPr sz="2000">
              <a:latin typeface="Trebuchet MS"/>
              <a:cs typeface="Trebuchet MS"/>
            </a:endParaRPr>
          </a:p>
          <a:p>
            <a:pPr marL="588645" lvl="1" indent="-232410">
              <a:lnSpc>
                <a:spcPct val="100000"/>
              </a:lnSpc>
              <a:spcBef>
                <a:spcPts val="480"/>
              </a:spcBef>
              <a:buChar char="–"/>
              <a:tabLst>
                <a:tab pos="589280" algn="l"/>
              </a:tabLst>
            </a:pPr>
            <a:r>
              <a:rPr sz="2000" spc="-85" dirty="0">
                <a:latin typeface="Trebuchet MS"/>
                <a:cs typeface="Trebuchet MS"/>
              </a:rPr>
              <a:t>Delinquent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tax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payments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to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the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City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of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Newark</a:t>
            </a:r>
            <a:endParaRPr sz="2000">
              <a:latin typeface="Trebuchet MS"/>
              <a:cs typeface="Trebuchet MS"/>
            </a:endParaRPr>
          </a:p>
          <a:p>
            <a:pPr marL="588645" lvl="1" indent="-232410">
              <a:lnSpc>
                <a:spcPct val="100000"/>
              </a:lnSpc>
              <a:spcBef>
                <a:spcPts val="480"/>
              </a:spcBef>
              <a:buChar char="–"/>
              <a:tabLst>
                <a:tab pos="589280" algn="l"/>
              </a:tabLst>
            </a:pPr>
            <a:r>
              <a:rPr sz="2000" spc="-75" dirty="0">
                <a:latin typeface="Trebuchet MS"/>
                <a:cs typeface="Trebuchet MS"/>
              </a:rPr>
              <a:t>Properties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that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were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transferred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to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local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government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as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204" dirty="0">
                <a:latin typeface="Trebuchet MS"/>
                <a:cs typeface="Trebuchet MS"/>
              </a:rPr>
              <a:t>a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result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of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In-</a:t>
            </a:r>
            <a:r>
              <a:rPr sz="2000" spc="-95" dirty="0">
                <a:latin typeface="Trebuchet MS"/>
                <a:cs typeface="Trebuchet MS"/>
              </a:rPr>
              <a:t>rem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foreclosure</a:t>
            </a:r>
            <a:endParaRPr sz="2000">
              <a:latin typeface="Trebuchet MS"/>
              <a:cs typeface="Trebuchet MS"/>
            </a:endParaRPr>
          </a:p>
          <a:p>
            <a:pPr marL="588645" lvl="1" indent="-232410">
              <a:lnSpc>
                <a:spcPct val="100000"/>
              </a:lnSpc>
              <a:spcBef>
                <a:spcPts val="480"/>
              </a:spcBef>
              <a:buChar char="–"/>
              <a:tabLst>
                <a:tab pos="589280" algn="l"/>
              </a:tabLst>
            </a:pPr>
            <a:r>
              <a:rPr sz="2000" spc="-140" dirty="0">
                <a:latin typeface="Trebuchet MS"/>
                <a:cs typeface="Trebuchet MS"/>
              </a:rPr>
              <a:t>Stalled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development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projects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5B9BD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04854" y="6280810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604" y="210134"/>
            <a:ext cx="49587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0" dirty="0">
                <a:solidFill>
                  <a:srgbClr val="000000"/>
                </a:solidFill>
              </a:rPr>
              <a:t>THE</a:t>
            </a:r>
            <a:r>
              <a:rPr sz="3600" spc="-15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RULES</a:t>
            </a:r>
            <a:r>
              <a:rPr sz="3600" spc="-145" dirty="0">
                <a:solidFill>
                  <a:srgbClr val="000000"/>
                </a:solidFill>
              </a:rPr>
              <a:t> </a:t>
            </a:r>
            <a:r>
              <a:rPr sz="3600" spc="-70" dirty="0">
                <a:solidFill>
                  <a:srgbClr val="000000"/>
                </a:solidFill>
              </a:rPr>
              <a:t>(continued…)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63904" y="1088263"/>
            <a:ext cx="10106660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spc="-90" dirty="0">
                <a:latin typeface="Trebuchet MS"/>
                <a:cs typeface="Trebuchet MS"/>
              </a:rPr>
              <a:t>Applications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and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Purchase</a:t>
            </a:r>
            <a:r>
              <a:rPr sz="2000" spc="-229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Agreements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require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204" dirty="0">
                <a:latin typeface="Trebuchet MS"/>
                <a:cs typeface="Trebuchet MS"/>
              </a:rPr>
              <a:t>a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85" dirty="0">
                <a:latin typeface="Trebuchet MS"/>
                <a:cs typeface="Trebuchet MS"/>
              </a:rPr>
              <a:t>fee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and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earnest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money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deposit,</a:t>
            </a:r>
            <a:r>
              <a:rPr sz="2000" spc="-2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respectively</a:t>
            </a:r>
            <a:endParaRPr sz="2000">
              <a:latin typeface="Trebuchet MS"/>
              <a:cs typeface="Trebuchet MS"/>
            </a:endParaRPr>
          </a:p>
          <a:p>
            <a:pPr marL="299085" marR="23495" indent="-287020">
              <a:lnSpc>
                <a:spcPct val="150000"/>
              </a:lnSpc>
              <a:spcBef>
                <a:spcPts val="12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spc="55" dirty="0">
                <a:latin typeface="Trebuchet MS"/>
                <a:cs typeface="Trebuchet MS"/>
              </a:rPr>
              <a:t>Not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more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than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10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properties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conveyed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in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204" dirty="0">
                <a:latin typeface="Trebuchet MS"/>
                <a:cs typeface="Trebuchet MS"/>
              </a:rPr>
              <a:t>a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single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transaction,</a:t>
            </a:r>
            <a:r>
              <a:rPr sz="2000" spc="-275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subject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to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the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specific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terms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and </a:t>
            </a:r>
            <a:r>
              <a:rPr sz="2000" spc="-85" dirty="0">
                <a:latin typeface="Trebuchet MS"/>
                <a:cs typeface="Trebuchet MS"/>
              </a:rPr>
              <a:t>conditions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set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forth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in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204" dirty="0">
                <a:latin typeface="Trebuchet MS"/>
                <a:cs typeface="Trebuchet MS"/>
              </a:rPr>
              <a:t>a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specific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Program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or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RFP</a:t>
            </a:r>
            <a:endParaRPr sz="2000">
              <a:latin typeface="Trebuchet MS"/>
              <a:cs typeface="Trebuchet MS"/>
            </a:endParaRPr>
          </a:p>
          <a:p>
            <a:pPr marL="299085" marR="1167765" indent="-287020">
              <a:lnSpc>
                <a:spcPct val="150100"/>
              </a:lnSpc>
              <a:spcBef>
                <a:spcPts val="11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spc="75" dirty="0">
                <a:latin typeface="Trebuchet MS"/>
                <a:cs typeface="Trebuchet MS"/>
              </a:rPr>
              <a:t>NLB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arranges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for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closings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to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50" dirty="0">
                <a:latin typeface="Trebuchet MS"/>
                <a:cs typeface="Trebuchet MS"/>
              </a:rPr>
              <a:t>take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55" dirty="0">
                <a:latin typeface="Trebuchet MS"/>
                <a:cs typeface="Trebuchet MS"/>
              </a:rPr>
              <a:t>place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no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later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than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ninety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(90)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days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from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the</a:t>
            </a:r>
            <a:r>
              <a:rPr sz="2000" spc="-45" dirty="0">
                <a:latin typeface="Trebuchet MS"/>
                <a:cs typeface="Trebuchet MS"/>
              </a:rPr>
              <a:t> offer </a:t>
            </a:r>
            <a:r>
              <a:rPr sz="2000" spc="-140" dirty="0">
                <a:latin typeface="Trebuchet MS"/>
                <a:cs typeface="Trebuchet MS"/>
              </a:rPr>
              <a:t>acceptance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date</a:t>
            </a:r>
            <a:endParaRPr sz="2000">
              <a:latin typeface="Trebuchet MS"/>
              <a:cs typeface="Trebuchet MS"/>
            </a:endParaRPr>
          </a:p>
          <a:p>
            <a:pPr marL="299085" marR="5080" indent="-287020">
              <a:lnSpc>
                <a:spcPct val="150000"/>
              </a:lnSpc>
              <a:spcBef>
                <a:spcPts val="12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spc="-20" dirty="0">
                <a:latin typeface="Trebuchet MS"/>
                <a:cs typeface="Trebuchet MS"/>
              </a:rPr>
              <a:t>Deeds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will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be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held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in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escrow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50" dirty="0">
                <a:latin typeface="Trebuchet MS"/>
                <a:cs typeface="Trebuchet MS"/>
              </a:rPr>
              <a:t>and/or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deed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restrictions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will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be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imposed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to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ensure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buyers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uphold </a:t>
            </a:r>
            <a:r>
              <a:rPr sz="2000" spc="-110" dirty="0">
                <a:latin typeface="Trebuchet MS"/>
                <a:cs typeface="Trebuchet MS"/>
              </a:rPr>
              <a:t>commitment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to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application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75" dirty="0">
                <a:latin typeface="Trebuchet MS"/>
                <a:cs typeface="Trebuchet MS"/>
              </a:rPr>
              <a:t>&amp;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purchase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agreement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terms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205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spc="75" dirty="0">
                <a:latin typeface="Trebuchet MS"/>
                <a:cs typeface="Trebuchet MS"/>
              </a:rPr>
              <a:t>NLB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will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reserve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right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to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repossess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(revert)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non-</a:t>
            </a:r>
            <a:r>
              <a:rPr sz="2000" spc="-125" dirty="0">
                <a:latin typeface="Trebuchet MS"/>
                <a:cs typeface="Trebuchet MS"/>
              </a:rPr>
              <a:t>compliant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and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stalled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projects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05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spc="-105" dirty="0">
                <a:latin typeface="Trebuchet MS"/>
                <a:cs typeface="Trebuchet MS"/>
              </a:rPr>
              <a:t>Entire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inventory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of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80" dirty="0">
                <a:latin typeface="Trebuchet MS"/>
                <a:cs typeface="Trebuchet MS"/>
              </a:rPr>
              <a:t>all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real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property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held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by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75" dirty="0">
                <a:latin typeface="Trebuchet MS"/>
                <a:cs typeface="Trebuchet MS"/>
              </a:rPr>
              <a:t>NLB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will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be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50" dirty="0">
                <a:latin typeface="Trebuchet MS"/>
                <a:cs typeface="Trebuchet MS"/>
              </a:rPr>
              <a:t>made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65" dirty="0">
                <a:latin typeface="Trebuchet MS"/>
                <a:cs typeface="Trebuchet MS"/>
              </a:rPr>
              <a:t>available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on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the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website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at</a:t>
            </a:r>
            <a:endParaRPr sz="20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  <a:spcBef>
                <a:spcPts val="1200"/>
              </a:spcBef>
            </a:pPr>
            <a:r>
              <a:rPr sz="2000" u="sng" spc="-1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www.investnewark.org/land-</a:t>
            </a:r>
            <a:r>
              <a:rPr sz="20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bank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5B9BD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0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1080</Words>
  <Application>Microsoft Macintosh PowerPoint</Application>
  <PresentationFormat>Widescreen</PresentationFormat>
  <Paragraphs>154</Paragraphs>
  <Slides>16</Slides>
  <Notes>0</Notes>
  <HiddenSlides>0</HiddenSlides>
  <MMClips>0</MMClips>
  <ScaleCrop>false</ScaleCrop>
  <HeadingPairs>
    <vt:vector size="6" baseType="variant">
      <vt:variant>
        <vt:lpstr>Links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Segoe UI</vt:lpstr>
      <vt:lpstr>Times New Roman</vt:lpstr>
      <vt:lpstr>Trebuchet MS</vt:lpstr>
      <vt:lpstr>Wingdings</vt:lpstr>
      <vt:lpstr>Office Theme</vt:lpstr>
      <vt:lpstr>( A DIVISION OF</vt:lpstr>
      <vt:lpstr> THE PRIORITIES</vt:lpstr>
      <vt:lpstr>THE OPPORTUNITIES</vt:lpstr>
      <vt:lpstr>THE OPPORTUNITIES</vt:lpstr>
      <vt:lpstr>THE PROCESS</vt:lpstr>
      <vt:lpstr>RESIDENT APPLICANT CHECKLIST</vt:lpstr>
      <vt:lpstr>DEVELOPER APPLICANT CHECKLIST</vt:lpstr>
      <vt:lpstr>THE RULES</vt:lpstr>
      <vt:lpstr>THE RULES (continued…)</vt:lpstr>
      <vt:lpstr>THE CHECKS &amp; BALANCES</vt:lpstr>
      <vt:lpstr>SECTION 8 - 223 PESHINE AVENUE</vt:lpstr>
      <vt:lpstr>SECTION 8 - 223 PESHINE AVENUE</vt:lpstr>
      <vt:lpstr>VACANT LOT- 320 S 7TH STREET</vt:lpstr>
      <vt:lpstr>VACANT LOT- 320 S 7TH STREET</vt:lpstr>
      <vt:lpstr>THE WEBSITE</vt:lpstr>
      <vt:lpstr>Questions? Contact Us at NLBinfo@investnewark.org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Newark Land Bank</dc:title>
  <cp:lastModifiedBy>Roy Southerland</cp:lastModifiedBy>
  <cp:revision>1</cp:revision>
  <dcterms:created xsi:type="dcterms:W3CDTF">2022-10-21T07:18:32Z</dcterms:created>
  <dcterms:modified xsi:type="dcterms:W3CDTF">2022-10-21T07:43:50Z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2022-10-21T00:00:00Z</vt:filetime>
  </property>
  <property fmtid="{D5CDD505-2E9C-101B-9397-08002B2CF9AE}" pid="5" name="Producer">
    <vt:lpwstr>Microsoft® PowerPoint® for Microsoft 365</vt:lpwstr>
  </property>
</Properties>
</file>