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0.jpg" ContentType="image/jpg"/>
  <Override PartName="/ppt/media/image71.jpg" ContentType="image/jpg"/>
  <Override PartName="/ppt/media/image72.jpg" ContentType="image/jpg"/>
  <Override PartName="/ppt/media/image74.jpg" ContentType="image/jp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704" r:id="rId3"/>
    <p:sldMasterId id="2147483743" r:id="rId4"/>
  </p:sldMasterIdLst>
  <p:notesMasterIdLst>
    <p:notesMasterId r:id="rId29"/>
  </p:notesMasterIdLst>
  <p:sldIdLst>
    <p:sldId id="10432" r:id="rId5"/>
    <p:sldId id="10341" r:id="rId6"/>
    <p:sldId id="2145705885" r:id="rId7"/>
    <p:sldId id="10261" r:id="rId8"/>
    <p:sldId id="10265" r:id="rId9"/>
    <p:sldId id="400" r:id="rId10"/>
    <p:sldId id="404" r:id="rId11"/>
    <p:sldId id="10256" r:id="rId12"/>
    <p:sldId id="258" r:id="rId13"/>
    <p:sldId id="259" r:id="rId14"/>
    <p:sldId id="260" r:id="rId15"/>
    <p:sldId id="261" r:id="rId16"/>
    <p:sldId id="265" r:id="rId17"/>
    <p:sldId id="267" r:id="rId18"/>
    <p:sldId id="10360" r:id="rId19"/>
    <p:sldId id="274" r:id="rId20"/>
    <p:sldId id="273" r:id="rId21"/>
    <p:sldId id="275" r:id="rId22"/>
    <p:sldId id="10356" r:id="rId23"/>
    <p:sldId id="268" r:id="rId24"/>
    <p:sldId id="282" r:id="rId25"/>
    <p:sldId id="300" r:id="rId26"/>
    <p:sldId id="301" r:id="rId27"/>
    <p:sldId id="10339" r:id="rId28"/>
  </p:sldIdLst>
  <p:sldSz cx="18288000" cy="10287000"/>
  <p:notesSz cx="6858000" cy="9144000"/>
  <p:embeddedFontLst>
    <p:embeddedFont>
      <p:font typeface="Arial Black" panose="020B0A04020102020204" pitchFamily="34" charset="0"/>
      <p:bold r:id="rId30"/>
    </p:embeddedFont>
    <p:embeddedFont>
      <p:font typeface="Arimo" panose="020B060402020202020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Clear Sans Regular" panose="020B0604020202020204" charset="0"/>
      <p:regular r:id="rId42"/>
    </p:embeddedFont>
    <p:embeddedFont>
      <p:font typeface="Clear Sans Regular Bold" panose="020B0604020202020204" charset="0"/>
      <p:regular r:id="rId43"/>
    </p:embeddedFont>
    <p:embeddedFont>
      <p:font typeface="Franklin Gothic Demi Cond" panose="020B0706030402020204" pitchFamily="34" charset="0"/>
      <p:regular r:id="rId44"/>
    </p:embeddedFont>
    <p:embeddedFont>
      <p:font typeface="Glacial Indifference" panose="020B0604020202020204" charset="0"/>
      <p:regular r:id="rId45"/>
    </p:embeddedFont>
    <p:embeddedFont>
      <p:font typeface="Glacial Indifference Bold" panose="020B0604020202020204" charset="0"/>
      <p:regular r:id="rId46"/>
    </p:embeddedFont>
    <p:embeddedFont>
      <p:font typeface="IBM Plex Sans Bold" panose="020B0604020202020204" charset="0"/>
      <p:regular r:id="rId47"/>
    </p:embeddedFont>
    <p:embeddedFont>
      <p:font typeface="Lato" panose="020F0502020204030203" pitchFamily="34" charset="0"/>
      <p:regular r:id="rId48"/>
      <p:bold r:id="rId49"/>
      <p:italic r:id="rId50"/>
      <p:boldItalic r:id="rId51"/>
    </p:embeddedFont>
    <p:embeddedFont>
      <p:font typeface="Lato Bold" panose="020F0502020204030203" charset="0"/>
      <p:regular r:id="rId52"/>
      <p:bold r:id="rId53"/>
    </p:embeddedFont>
    <p:embeddedFont>
      <p:font typeface="Montserrat Classic" panose="020B0604020202020204" charset="0"/>
      <p:regular r:id="rId54"/>
    </p:embeddedFont>
    <p:embeddedFont>
      <p:font typeface="Montserrat Classic Bold" panose="020B0604020202020204" charset="0"/>
      <p:regular r:id="rId55"/>
    </p:embeddedFont>
    <p:embeddedFont>
      <p:font typeface="Montserrat Semi-Bold Bold" panose="020B0604020202020204" charset="0"/>
      <p:regular r:id="rId56"/>
    </p:embeddedFont>
    <p:embeddedFont>
      <p:font typeface="Open Sans Light" panose="020B0306030504020204" pitchFamily="34" charset="0"/>
      <p:regular r:id="rId57"/>
      <p:italic r:id="rId58"/>
    </p:embeddedFont>
    <p:embeddedFont>
      <p:font typeface="Open Sans Light Bold" panose="020B0604020202020204" charset="0"/>
      <p:regular r:id="rId59"/>
    </p:embeddedFont>
    <p:embeddedFont>
      <p:font typeface="Raleway" pitchFamily="2" charset="0"/>
      <p:regular r:id="rId60"/>
      <p:bold r:id="rId61"/>
      <p:italic r:id="rId62"/>
      <p:boldItalic r:id="rId63"/>
    </p:embeddedFont>
    <p:embeddedFont>
      <p:font typeface="Raleway Bold" charset="0"/>
      <p:regular r:id="rId64"/>
    </p:embeddedFont>
    <p:embeddedFont>
      <p:font typeface="Segoe UI" panose="020B0502040204020203" pitchFamily="34" charset="0"/>
      <p:regular r:id="rId65"/>
      <p:bold r:id="rId66"/>
      <p:italic r:id="rId67"/>
      <p:boldItalic r:id="rId68"/>
    </p:embeddedFont>
    <p:embeddedFont>
      <p:font typeface="Segoe UI Semibold" panose="020B0702040204020203" pitchFamily="34" charset="0"/>
      <p:bold r:id="rId69"/>
      <p:boldItalic r:id="rId70"/>
    </p:embeddedFont>
    <p:embeddedFont>
      <p:font typeface="Selawik Semibold" panose="020B0702040204020203" pitchFamily="34" charset="0"/>
      <p:bold r:id="rId71"/>
    </p:embeddedFont>
    <p:embeddedFont>
      <p:font typeface="Source Sans Pro" panose="020B0503030403020204" pitchFamily="34" charset="0"/>
      <p:regular r:id="rId72"/>
      <p:bold r:id="rId73"/>
      <p:italic r:id="rId74"/>
      <p:boldItalic r:id="rId75"/>
    </p:embeddedFont>
    <p:embeddedFont>
      <p:font typeface="Tahoma" panose="020B0604030504040204" pitchFamily="34" charset="0"/>
      <p:regular r:id="rId76"/>
      <p:bold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font" Target="fonts/font34.fntdata"/><Relationship Id="rId68" Type="http://schemas.openxmlformats.org/officeDocument/2006/relationships/font" Target="fonts/font39.fntdata"/><Relationship Id="rId76" Type="http://schemas.openxmlformats.org/officeDocument/2006/relationships/font" Target="fonts/font47.fntdata"/><Relationship Id="rId7" Type="http://schemas.openxmlformats.org/officeDocument/2006/relationships/slide" Target="slides/slide3.xml"/><Relationship Id="rId71" Type="http://schemas.openxmlformats.org/officeDocument/2006/relationships/font" Target="fonts/font4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74" Type="http://schemas.openxmlformats.org/officeDocument/2006/relationships/font" Target="fonts/font45.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3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font" Target="fonts/font4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77" Type="http://schemas.openxmlformats.org/officeDocument/2006/relationships/font" Target="fonts/font48.fntdata"/><Relationship Id="rId8" Type="http://schemas.openxmlformats.org/officeDocument/2006/relationships/slide" Target="slides/slide4.xml"/><Relationship Id="rId51" Type="http://schemas.openxmlformats.org/officeDocument/2006/relationships/font" Target="fonts/font22.fntdata"/><Relationship Id="rId72" Type="http://schemas.openxmlformats.org/officeDocument/2006/relationships/font" Target="fonts/font43.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75" Type="http://schemas.openxmlformats.org/officeDocument/2006/relationships/font" Target="fonts/font4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3025C-0622-44D4-BABB-3CC8A0C6A3E7}"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5FAA1-2EFD-495E-B4BE-CAA982B91269}" type="slidenum">
              <a:rPr lang="en-US" smtClean="0"/>
              <a:t>‹#›</a:t>
            </a:fld>
            <a:endParaRPr lang="en-US"/>
          </a:p>
        </p:txBody>
      </p:sp>
    </p:spTree>
    <p:extLst>
      <p:ext uri="{BB962C8B-B14F-4D97-AF65-F5344CB8AC3E}">
        <p14:creationId xmlns:p14="http://schemas.microsoft.com/office/powerpoint/2010/main" val="202893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NJEDA is New Jersey’s principal agency focused on driving economic growth in alignment with Governor Phil Murphy’s vision for a stronger, fairer New Jersey.</a:t>
            </a:r>
          </a:p>
          <a:p>
            <a:pPr marL="171450" indent="-171450">
              <a:buFont typeface="Arial" panose="020B0604020202020204" pitchFamily="34" charset="0"/>
              <a:buChar char="•"/>
            </a:pPr>
            <a:r>
              <a:rPr lang="en-US"/>
              <a:t>The NJEDA grows the state’s economy and increases equitable access to opportunity by supporting high-quality job creation, catalyzing investment, and fostering vibrant, inclusive community development.</a:t>
            </a:r>
          </a:p>
          <a:p>
            <a:pPr marL="171450" indent="-171450">
              <a:buFont typeface="Arial" panose="020B0604020202020204" pitchFamily="34" charset="0"/>
              <a:buChar char="•"/>
            </a:pPr>
            <a:r>
              <a:rPr lang="en-US"/>
              <a:t>To achieve these goals, we work in partnership with a diverse range of stakeholders to implement programs and initiatives that improve quality of life, enhance economic vitality, and strengthen New Jersey’s long-term economic competitiveness. </a:t>
            </a:r>
          </a:p>
        </p:txBody>
      </p:sp>
      <p:sp>
        <p:nvSpPr>
          <p:cNvPr id="4" name="Slide Number Placeholder 3"/>
          <p:cNvSpPr>
            <a:spLocks noGrp="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80E8391B-3023-4E9E-9F52-56487EDDE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8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9613"/>
            <a:ext cx="6311900"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80C6CD41-E2F6-4760-A300-7603D7D2433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1460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that brings us to the end. </a:t>
            </a:r>
          </a:p>
          <a:p>
            <a:pPr marL="171450" indent="-171450">
              <a:buFont typeface="Arial" panose="020B0604020202020204" pitchFamily="34" charset="0"/>
              <a:buChar char="•"/>
            </a:pPr>
            <a:r>
              <a:rPr lang="en-US" dirty="0"/>
              <a:t>I know I covered a lot, so I am happy to answer any questions you have. </a:t>
            </a:r>
          </a:p>
          <a:p>
            <a:pPr marL="171450" indent="-171450">
              <a:buFont typeface="Arial" panose="020B0604020202020204" pitchFamily="34" charset="0"/>
              <a:buChar char="•"/>
            </a:pPr>
            <a:r>
              <a:rPr lang="en-US" dirty="0"/>
              <a:t>Thank you again for inviting me to speak. </a:t>
            </a:r>
          </a:p>
        </p:txBody>
      </p:sp>
      <p:sp>
        <p:nvSpPr>
          <p:cNvPr id="4" name="Slide Number Placeholder 3"/>
          <p:cNvSpPr>
            <a:spLocks noGrp="1"/>
          </p:cNvSpPr>
          <p:nvPr>
            <p:ph type="sldNum" sz="quarter" idx="5"/>
          </p:nvPr>
        </p:nvSpPr>
        <p:spPr/>
        <p:txBody>
          <a:bodyPr/>
          <a:lstStyle/>
          <a:p>
            <a:fld id="{80E8391B-3023-4E9E-9F52-56487EDDE7E3}" type="slidenum">
              <a:rPr lang="en-US" smtClean="0"/>
              <a:t>24</a:t>
            </a:fld>
            <a:endParaRPr lang="en-US"/>
          </a:p>
        </p:txBody>
      </p:sp>
    </p:spTree>
    <p:extLst>
      <p:ext uri="{BB962C8B-B14F-4D97-AF65-F5344CB8AC3E}">
        <p14:creationId xmlns:p14="http://schemas.microsoft.com/office/powerpoint/2010/main" val="325326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67433"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74"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00168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9973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7" y="7206207"/>
            <a:ext cx="15143066"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420895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65"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Tree>
    <p:extLst>
      <p:ext uri="{BB962C8B-B14F-4D97-AF65-F5344CB8AC3E}">
        <p14:creationId xmlns:p14="http://schemas.microsoft.com/office/powerpoint/2010/main" val="297194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68"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49282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8" y="7206207"/>
            <a:ext cx="15110771"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401987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userDrawn="1"/>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userDrawn="1"/>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2314562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Title 1">
            <a:extLst>
              <a:ext uri="{FF2B5EF4-FFF2-40B4-BE49-F238E27FC236}">
                <a16:creationId xmlns:a16="http://schemas.microsoft.com/office/drawing/2014/main" id="{25422207-1922-4D42-8D39-A4E914A79D12}"/>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1" name="Text Placeholder 29">
            <a:extLst>
              <a:ext uri="{FF2B5EF4-FFF2-40B4-BE49-F238E27FC236}">
                <a16:creationId xmlns:a16="http://schemas.microsoft.com/office/drawing/2014/main" id="{6F4EB799-C0E5-4F4B-BDD9-05D3629D8561}"/>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05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E4B6B5B-86BA-46F6-8F4B-81D2E4E6EDE3}"/>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4F4B5514-05F5-4423-BF82-EDE7A4D7ADB4}"/>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29" name="Text Placeholder 29">
            <a:extLst>
              <a:ext uri="{FF2B5EF4-FFF2-40B4-BE49-F238E27FC236}">
                <a16:creationId xmlns:a16="http://schemas.microsoft.com/office/drawing/2014/main" id="{443124A8-B4E5-4E0F-A644-9773D3F2677B}"/>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80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D0FDB38-E1A5-48AC-8D75-FF5056E92455}"/>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3027D4BF-EC30-4344-9632-AEAD499D9171}"/>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5" name="Text Placeholder 29">
            <a:extLst>
              <a:ext uri="{FF2B5EF4-FFF2-40B4-BE49-F238E27FC236}">
                <a16:creationId xmlns:a16="http://schemas.microsoft.com/office/drawing/2014/main" id="{95276F54-6C79-428E-9601-CF06A68D7A77}"/>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16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9" name="Straight Connector 28">
            <a:extLst>
              <a:ext uri="{FF2B5EF4-FFF2-40B4-BE49-F238E27FC236}">
                <a16:creationId xmlns:a16="http://schemas.microsoft.com/office/drawing/2014/main" id="{03CB7914-C890-41FE-9D3B-B00B6C26D325}"/>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920DBC6D-F3E3-4B92-B3CA-7FDD369499C0}"/>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2" name="Text Placeholder 29">
            <a:extLst>
              <a:ext uri="{FF2B5EF4-FFF2-40B4-BE49-F238E27FC236}">
                <a16:creationId xmlns:a16="http://schemas.microsoft.com/office/drawing/2014/main" id="{FBAEE53C-493B-4000-8A75-BE580BCCA4FC}"/>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48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4E0E1B-F167-45D3-9A6B-6BF9A6B5C99A}"/>
              </a:ext>
            </a:extLst>
          </p:cNvPr>
          <p:cNvSpPr>
            <a:spLocks noGrp="1"/>
          </p:cNvSpPr>
          <p:nvPr>
            <p:ph type="pic" sz="quarter" idx="40"/>
          </p:nvPr>
        </p:nvSpPr>
        <p:spPr>
          <a:xfrm>
            <a:off x="3052765" y="-23810"/>
            <a:ext cx="15235238" cy="10351296"/>
          </a:xfrm>
        </p:spPr>
        <p:txBody>
          <a:bodyPr/>
          <a:lstStyle/>
          <a:p>
            <a:endParaRPr lang="en-US"/>
          </a:p>
        </p:txBody>
      </p:sp>
      <p:sp>
        <p:nvSpPr>
          <p:cNvPr id="22" name="Rectangle 21">
            <a:extLst>
              <a:ext uri="{FF2B5EF4-FFF2-40B4-BE49-F238E27FC236}">
                <a16:creationId xmlns:a16="http://schemas.microsoft.com/office/drawing/2014/main" id="{5DFD53CF-E459-440A-87AD-B995065D52EF}"/>
              </a:ext>
            </a:extLst>
          </p:cNvPr>
          <p:cNvSpPr/>
          <p:nvPr userDrawn="1"/>
        </p:nvSpPr>
        <p:spPr>
          <a:xfrm>
            <a:off x="44007" y="4113"/>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3" name="Rectangle: Single Corner Snipped 22">
            <a:extLst>
              <a:ext uri="{FF2B5EF4-FFF2-40B4-BE49-F238E27FC236}">
                <a16:creationId xmlns:a16="http://schemas.microsoft.com/office/drawing/2014/main" id="{D1C5C806-181A-453D-B644-6ADAEED7F171}"/>
              </a:ext>
            </a:extLst>
          </p:cNvPr>
          <p:cNvSpPr/>
          <p:nvPr userDrawn="1"/>
        </p:nvSpPr>
        <p:spPr>
          <a:xfrm>
            <a:off x="2702793" y="2490934"/>
            <a:ext cx="15629214"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35" name="Straight Connector 34">
            <a:extLst>
              <a:ext uri="{FF2B5EF4-FFF2-40B4-BE49-F238E27FC236}">
                <a16:creationId xmlns:a16="http://schemas.microsoft.com/office/drawing/2014/main" id="{85F289F5-5E2B-4017-B6EE-AC81B6C2ED33}"/>
              </a:ext>
            </a:extLst>
          </p:cNvPr>
          <p:cNvCxnSpPr/>
          <p:nvPr/>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itle 2">
            <a:extLst>
              <a:ext uri="{FF2B5EF4-FFF2-40B4-BE49-F238E27FC236}">
                <a16:creationId xmlns:a16="http://schemas.microsoft.com/office/drawing/2014/main" id="{0B05BC5B-0BD7-47E2-ADE2-AF3B6247E120}"/>
              </a:ext>
            </a:extLst>
          </p:cNvPr>
          <p:cNvSpPr>
            <a:spLocks noGrp="1"/>
          </p:cNvSpPr>
          <p:nvPr userDrawn="1">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70" name="Text Placeholder 6">
            <a:extLst>
              <a:ext uri="{FF2B5EF4-FFF2-40B4-BE49-F238E27FC236}">
                <a16:creationId xmlns:a16="http://schemas.microsoft.com/office/drawing/2014/main" id="{EE6F083A-08DC-4EF9-A860-B42614FC6890}"/>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B555FDDF-669D-4525-81D5-380F44F72719}"/>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E554E57C-3FD8-43C0-A804-66C7AB67DB5B}"/>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 Placeholder 6">
            <a:extLst>
              <a:ext uri="{FF2B5EF4-FFF2-40B4-BE49-F238E27FC236}">
                <a16:creationId xmlns:a16="http://schemas.microsoft.com/office/drawing/2014/main" id="{A74C89D4-94C0-46FA-9D3C-A2BC6DCCA2BC}"/>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6" name="Text Placeholder 4">
            <a:extLst>
              <a:ext uri="{FF2B5EF4-FFF2-40B4-BE49-F238E27FC236}">
                <a16:creationId xmlns:a16="http://schemas.microsoft.com/office/drawing/2014/main" id="{26E5DF5E-6606-49F9-96A8-042491382C78}"/>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08BBD0CD-51AB-4E5E-82B1-8E449FD2ED45}"/>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 Placeholder 6">
            <a:extLst>
              <a:ext uri="{FF2B5EF4-FFF2-40B4-BE49-F238E27FC236}">
                <a16:creationId xmlns:a16="http://schemas.microsoft.com/office/drawing/2014/main" id="{4DBAAF61-0D11-461D-9D92-878941017602}"/>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9" name="Text Placeholder 4">
            <a:extLst>
              <a:ext uri="{FF2B5EF4-FFF2-40B4-BE49-F238E27FC236}">
                <a16:creationId xmlns:a16="http://schemas.microsoft.com/office/drawing/2014/main" id="{AB48BA21-0DBD-4460-9A9E-B03544077646}"/>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0" name="Straight Connector 79">
            <a:extLst>
              <a:ext uri="{FF2B5EF4-FFF2-40B4-BE49-F238E27FC236}">
                <a16:creationId xmlns:a16="http://schemas.microsoft.com/office/drawing/2014/main" id="{8947D154-3162-4162-999D-AC4E66129118}"/>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Text Placeholder 6">
            <a:extLst>
              <a:ext uri="{FF2B5EF4-FFF2-40B4-BE49-F238E27FC236}">
                <a16:creationId xmlns:a16="http://schemas.microsoft.com/office/drawing/2014/main" id="{E1D86DC7-C12C-4199-99CD-0BE3B318014B}"/>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82" name="Text Placeholder 4">
            <a:extLst>
              <a:ext uri="{FF2B5EF4-FFF2-40B4-BE49-F238E27FC236}">
                <a16:creationId xmlns:a16="http://schemas.microsoft.com/office/drawing/2014/main" id="{0F50986B-D56A-4E53-9021-1B493F106045}"/>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3" name="Straight Connector 82">
            <a:extLst>
              <a:ext uri="{FF2B5EF4-FFF2-40B4-BE49-F238E27FC236}">
                <a16:creationId xmlns:a16="http://schemas.microsoft.com/office/drawing/2014/main" id="{3EFF5CAE-C9A0-4728-B306-CF27E5BD03B2}"/>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Text Placeholder 6">
            <a:extLst>
              <a:ext uri="{FF2B5EF4-FFF2-40B4-BE49-F238E27FC236}">
                <a16:creationId xmlns:a16="http://schemas.microsoft.com/office/drawing/2014/main" id="{499A2AD8-5D49-4598-836A-B0EF5B4AD4B7}"/>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85" name="Text Placeholder 4">
            <a:extLst>
              <a:ext uri="{FF2B5EF4-FFF2-40B4-BE49-F238E27FC236}">
                <a16:creationId xmlns:a16="http://schemas.microsoft.com/office/drawing/2014/main" id="{43B64440-97B2-441D-964B-95E8BDD50ED6}"/>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27275360-7FAC-40C3-93F2-94DBB254DF29}"/>
              </a:ext>
            </a:extLst>
          </p:cNvPr>
          <p:cNvSpPr>
            <a:spLocks noGrp="1"/>
          </p:cNvSpPr>
          <p:nvPr>
            <p:ph sz="quarter" idx="35"/>
          </p:nvPr>
        </p:nvSpPr>
        <p:spPr>
          <a:xfrm>
            <a:off x="3876675" y="3009529"/>
            <a:ext cx="2057400" cy="1819277"/>
          </a:xfrm>
        </p:spPr>
        <p:txBody>
          <a:bodyPr/>
          <a:lstStyle/>
          <a:p>
            <a:pPr lvl="0"/>
            <a:endParaRPr lang="en-US"/>
          </a:p>
        </p:txBody>
      </p:sp>
      <p:sp>
        <p:nvSpPr>
          <p:cNvPr id="86" name="Content Placeholder 8">
            <a:extLst>
              <a:ext uri="{FF2B5EF4-FFF2-40B4-BE49-F238E27FC236}">
                <a16:creationId xmlns:a16="http://schemas.microsoft.com/office/drawing/2014/main" id="{5766E708-CC2D-45FA-BB2E-2829E6413C55}"/>
              </a:ext>
            </a:extLst>
          </p:cNvPr>
          <p:cNvSpPr>
            <a:spLocks noGrp="1"/>
          </p:cNvSpPr>
          <p:nvPr>
            <p:ph sz="quarter" idx="36"/>
          </p:nvPr>
        </p:nvSpPr>
        <p:spPr>
          <a:xfrm>
            <a:off x="6540914" y="3009529"/>
            <a:ext cx="2057400" cy="1819277"/>
          </a:xfrm>
        </p:spPr>
        <p:txBody>
          <a:bodyPr/>
          <a:lstStyle/>
          <a:p>
            <a:pPr lvl="0"/>
            <a:endParaRPr lang="en-US"/>
          </a:p>
        </p:txBody>
      </p:sp>
      <p:sp>
        <p:nvSpPr>
          <p:cNvPr id="87" name="Content Placeholder 8">
            <a:extLst>
              <a:ext uri="{FF2B5EF4-FFF2-40B4-BE49-F238E27FC236}">
                <a16:creationId xmlns:a16="http://schemas.microsoft.com/office/drawing/2014/main" id="{301FB4BD-A415-4070-9490-CFC76DD76596}"/>
              </a:ext>
            </a:extLst>
          </p:cNvPr>
          <p:cNvSpPr>
            <a:spLocks noGrp="1"/>
          </p:cNvSpPr>
          <p:nvPr>
            <p:ph sz="quarter" idx="37"/>
          </p:nvPr>
        </p:nvSpPr>
        <p:spPr>
          <a:xfrm>
            <a:off x="9205152" y="3009529"/>
            <a:ext cx="2057400" cy="1819277"/>
          </a:xfrm>
        </p:spPr>
        <p:txBody>
          <a:bodyPr/>
          <a:lstStyle/>
          <a:p>
            <a:pPr lvl="0"/>
            <a:endParaRPr lang="en-US"/>
          </a:p>
        </p:txBody>
      </p:sp>
      <p:sp>
        <p:nvSpPr>
          <p:cNvPr id="88" name="Content Placeholder 8">
            <a:extLst>
              <a:ext uri="{FF2B5EF4-FFF2-40B4-BE49-F238E27FC236}">
                <a16:creationId xmlns:a16="http://schemas.microsoft.com/office/drawing/2014/main" id="{87D239FA-01B8-4257-BA86-4505E3D0A151}"/>
              </a:ext>
            </a:extLst>
          </p:cNvPr>
          <p:cNvSpPr>
            <a:spLocks noGrp="1"/>
          </p:cNvSpPr>
          <p:nvPr>
            <p:ph sz="quarter" idx="38"/>
          </p:nvPr>
        </p:nvSpPr>
        <p:spPr>
          <a:xfrm>
            <a:off x="11869392" y="3009529"/>
            <a:ext cx="2057400" cy="1819277"/>
          </a:xfrm>
        </p:spPr>
        <p:txBody>
          <a:bodyPr/>
          <a:lstStyle/>
          <a:p>
            <a:pPr lvl="0"/>
            <a:endParaRPr lang="en-US"/>
          </a:p>
        </p:txBody>
      </p:sp>
      <p:sp>
        <p:nvSpPr>
          <p:cNvPr id="89" name="Content Placeholder 8">
            <a:extLst>
              <a:ext uri="{FF2B5EF4-FFF2-40B4-BE49-F238E27FC236}">
                <a16:creationId xmlns:a16="http://schemas.microsoft.com/office/drawing/2014/main" id="{FE993539-1E45-4A59-AF4C-2206022509DC}"/>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629956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9D9F074-5FA9-4A43-8DBD-0823DBCE3E7F}"/>
              </a:ext>
            </a:extLst>
          </p:cNvPr>
          <p:cNvSpPr/>
          <p:nvPr userDrawn="1"/>
        </p:nvSpPr>
        <p:spPr>
          <a:xfrm>
            <a:off x="61152" y="4113"/>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56" name="Picture Placeholder 10">
            <a:extLst>
              <a:ext uri="{FF2B5EF4-FFF2-40B4-BE49-F238E27FC236}">
                <a16:creationId xmlns:a16="http://schemas.microsoft.com/office/drawing/2014/main" id="{20BB51CE-E898-459C-9C17-B9F5B6AEB1A3}"/>
              </a:ext>
            </a:extLst>
          </p:cNvPr>
          <p:cNvSpPr>
            <a:spLocks noGrp="1"/>
          </p:cNvSpPr>
          <p:nvPr>
            <p:ph type="pic" sz="quarter" idx="40"/>
          </p:nvPr>
        </p:nvSpPr>
        <p:spPr>
          <a:xfrm>
            <a:off x="3035620" y="-40955"/>
            <a:ext cx="15235238" cy="10351296"/>
          </a:xfrm>
        </p:spPr>
        <p:txBody>
          <a:bodyPr/>
          <a:lstStyle/>
          <a:p>
            <a:endParaRPr lang="en-US"/>
          </a:p>
        </p:txBody>
      </p:sp>
      <p:sp>
        <p:nvSpPr>
          <p:cNvPr id="58" name="Rectangle: Single Corner Snipped 57">
            <a:extLst>
              <a:ext uri="{FF2B5EF4-FFF2-40B4-BE49-F238E27FC236}">
                <a16:creationId xmlns:a16="http://schemas.microsoft.com/office/drawing/2014/main" id="{05A7EEF3-25FC-412A-ABF7-BB66E8284324}"/>
              </a:ext>
            </a:extLst>
          </p:cNvPr>
          <p:cNvSpPr/>
          <p:nvPr userDrawn="1"/>
        </p:nvSpPr>
        <p:spPr>
          <a:xfrm>
            <a:off x="2702793" y="2490934"/>
            <a:ext cx="15585207"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59" name="Straight Connector 58">
            <a:extLst>
              <a:ext uri="{FF2B5EF4-FFF2-40B4-BE49-F238E27FC236}">
                <a16:creationId xmlns:a16="http://schemas.microsoft.com/office/drawing/2014/main" id="{DAEE0694-1A37-4220-B54E-B21E44F9AEB1}"/>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Title 2">
            <a:extLst>
              <a:ext uri="{FF2B5EF4-FFF2-40B4-BE49-F238E27FC236}">
                <a16:creationId xmlns:a16="http://schemas.microsoft.com/office/drawing/2014/main" id="{3CC9BD94-DE58-4D50-A03F-0852EC93AB41}"/>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61" name="Text Placeholder 6">
            <a:extLst>
              <a:ext uri="{FF2B5EF4-FFF2-40B4-BE49-F238E27FC236}">
                <a16:creationId xmlns:a16="http://schemas.microsoft.com/office/drawing/2014/main" id="{7F3F4B79-4C86-49C8-95A6-0A82D1EE7E34}"/>
              </a:ext>
            </a:extLst>
          </p:cNvPr>
          <p:cNvSpPr>
            <a:spLocks noGrp="1"/>
          </p:cNvSpPr>
          <p:nvPr>
            <p:ph type="body" sz="quarter" idx="41"/>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2" name="Text Placeholder 4">
            <a:extLst>
              <a:ext uri="{FF2B5EF4-FFF2-40B4-BE49-F238E27FC236}">
                <a16:creationId xmlns:a16="http://schemas.microsoft.com/office/drawing/2014/main" id="{13F78F7F-BEF9-4A8A-90FC-7390E82E6F9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80B5050C-BFD1-450D-9982-D840B274922F}"/>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14B9B598-FC28-4AD2-AD8A-A5F589C400E3}"/>
              </a:ext>
            </a:extLst>
          </p:cNvPr>
          <p:cNvSpPr>
            <a:spLocks noGrp="1"/>
          </p:cNvSpPr>
          <p:nvPr>
            <p:ph type="body" sz="quarter" idx="42"/>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5" name="Text Placeholder 4">
            <a:extLst>
              <a:ext uri="{FF2B5EF4-FFF2-40B4-BE49-F238E27FC236}">
                <a16:creationId xmlns:a16="http://schemas.microsoft.com/office/drawing/2014/main" id="{9C6C6805-01AB-4B7C-94EF-C513241153DC}"/>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6" name="Straight Connector 65">
            <a:extLst>
              <a:ext uri="{FF2B5EF4-FFF2-40B4-BE49-F238E27FC236}">
                <a16:creationId xmlns:a16="http://schemas.microsoft.com/office/drawing/2014/main" id="{3AD1FC5B-6EC3-4DC8-A210-19B87D5E2ABF}"/>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Text Placeholder 6">
            <a:extLst>
              <a:ext uri="{FF2B5EF4-FFF2-40B4-BE49-F238E27FC236}">
                <a16:creationId xmlns:a16="http://schemas.microsoft.com/office/drawing/2014/main" id="{29D97CCE-A450-42F9-94CB-E230EC62DFA1}"/>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8" name="Text Placeholder 4">
            <a:extLst>
              <a:ext uri="{FF2B5EF4-FFF2-40B4-BE49-F238E27FC236}">
                <a16:creationId xmlns:a16="http://schemas.microsoft.com/office/drawing/2014/main" id="{37762FFC-3B46-405B-B305-B67270087A5E}"/>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B754F677-691A-496F-877D-EAE2321B4045}"/>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 Placeholder 6">
            <a:extLst>
              <a:ext uri="{FF2B5EF4-FFF2-40B4-BE49-F238E27FC236}">
                <a16:creationId xmlns:a16="http://schemas.microsoft.com/office/drawing/2014/main" id="{4FBEA6F9-53EE-40E1-B614-068B7BB3C781}"/>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73B9D760-0B09-4516-8F46-F4B6CCFA3DA1}"/>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2" name="Straight Connector 71">
            <a:extLst>
              <a:ext uri="{FF2B5EF4-FFF2-40B4-BE49-F238E27FC236}">
                <a16:creationId xmlns:a16="http://schemas.microsoft.com/office/drawing/2014/main" id="{24AD79E1-7128-49B2-AAD4-29C8054CD089}"/>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7AB9854C-00D6-4432-A5A5-12A9C6AEB2AC}"/>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4" name="Text Placeholder 4">
            <a:extLst>
              <a:ext uri="{FF2B5EF4-FFF2-40B4-BE49-F238E27FC236}">
                <a16:creationId xmlns:a16="http://schemas.microsoft.com/office/drawing/2014/main" id="{375FE3A7-5585-4FAA-851C-0581A487924B}"/>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75" name="Content Placeholder 8">
            <a:extLst>
              <a:ext uri="{FF2B5EF4-FFF2-40B4-BE49-F238E27FC236}">
                <a16:creationId xmlns:a16="http://schemas.microsoft.com/office/drawing/2014/main" id="{BDCE1335-C72D-4455-AF07-E4B88A9FC3F4}"/>
              </a:ext>
            </a:extLst>
          </p:cNvPr>
          <p:cNvSpPr>
            <a:spLocks noGrp="1"/>
          </p:cNvSpPr>
          <p:nvPr>
            <p:ph sz="quarter" idx="35"/>
          </p:nvPr>
        </p:nvSpPr>
        <p:spPr>
          <a:xfrm>
            <a:off x="3876675" y="3009529"/>
            <a:ext cx="2057400" cy="1819277"/>
          </a:xfrm>
        </p:spPr>
        <p:txBody>
          <a:bodyPr/>
          <a:lstStyle/>
          <a:p>
            <a:pPr lvl="0"/>
            <a:endParaRPr lang="en-US"/>
          </a:p>
        </p:txBody>
      </p:sp>
      <p:sp>
        <p:nvSpPr>
          <p:cNvPr id="76" name="Content Placeholder 8">
            <a:extLst>
              <a:ext uri="{FF2B5EF4-FFF2-40B4-BE49-F238E27FC236}">
                <a16:creationId xmlns:a16="http://schemas.microsoft.com/office/drawing/2014/main" id="{AA68FF7A-75FC-4B81-916F-FB3FC06CC937}"/>
              </a:ext>
            </a:extLst>
          </p:cNvPr>
          <p:cNvSpPr>
            <a:spLocks noGrp="1"/>
          </p:cNvSpPr>
          <p:nvPr>
            <p:ph sz="quarter" idx="36"/>
          </p:nvPr>
        </p:nvSpPr>
        <p:spPr>
          <a:xfrm>
            <a:off x="6540914" y="3009529"/>
            <a:ext cx="2057400" cy="1819277"/>
          </a:xfrm>
        </p:spPr>
        <p:txBody>
          <a:bodyPr/>
          <a:lstStyle/>
          <a:p>
            <a:pPr lvl="0"/>
            <a:endParaRPr lang="en-US"/>
          </a:p>
        </p:txBody>
      </p:sp>
      <p:sp>
        <p:nvSpPr>
          <p:cNvPr id="77" name="Content Placeholder 8">
            <a:extLst>
              <a:ext uri="{FF2B5EF4-FFF2-40B4-BE49-F238E27FC236}">
                <a16:creationId xmlns:a16="http://schemas.microsoft.com/office/drawing/2014/main" id="{CEEC785B-F9F4-4E1F-96BD-D131C92846CF}"/>
              </a:ext>
            </a:extLst>
          </p:cNvPr>
          <p:cNvSpPr>
            <a:spLocks noGrp="1"/>
          </p:cNvSpPr>
          <p:nvPr>
            <p:ph sz="quarter" idx="37"/>
          </p:nvPr>
        </p:nvSpPr>
        <p:spPr>
          <a:xfrm>
            <a:off x="9205152" y="3009529"/>
            <a:ext cx="2057400" cy="1819277"/>
          </a:xfrm>
        </p:spPr>
        <p:txBody>
          <a:bodyPr/>
          <a:lstStyle/>
          <a:p>
            <a:pPr lvl="0"/>
            <a:endParaRPr lang="en-US"/>
          </a:p>
        </p:txBody>
      </p:sp>
      <p:sp>
        <p:nvSpPr>
          <p:cNvPr id="78" name="Content Placeholder 8">
            <a:extLst>
              <a:ext uri="{FF2B5EF4-FFF2-40B4-BE49-F238E27FC236}">
                <a16:creationId xmlns:a16="http://schemas.microsoft.com/office/drawing/2014/main" id="{5F1F616B-28BA-4CA4-ABA5-C327F6BF505D}"/>
              </a:ext>
            </a:extLst>
          </p:cNvPr>
          <p:cNvSpPr>
            <a:spLocks noGrp="1"/>
          </p:cNvSpPr>
          <p:nvPr>
            <p:ph sz="quarter" idx="38"/>
          </p:nvPr>
        </p:nvSpPr>
        <p:spPr>
          <a:xfrm>
            <a:off x="11869392" y="3009529"/>
            <a:ext cx="2057400" cy="1819277"/>
          </a:xfrm>
        </p:spPr>
        <p:txBody>
          <a:bodyPr/>
          <a:lstStyle/>
          <a:p>
            <a:pPr lvl="0"/>
            <a:endParaRPr lang="en-US"/>
          </a:p>
        </p:txBody>
      </p:sp>
      <p:sp>
        <p:nvSpPr>
          <p:cNvPr id="79" name="Content Placeholder 8">
            <a:extLst>
              <a:ext uri="{FF2B5EF4-FFF2-40B4-BE49-F238E27FC236}">
                <a16:creationId xmlns:a16="http://schemas.microsoft.com/office/drawing/2014/main" id="{E034E18E-A814-436C-B7F4-6BF5217B4B3A}"/>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4100473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3A37354F-5D8F-4122-8D10-71B5BE6F2D69}"/>
              </a:ext>
            </a:extLst>
          </p:cNvPr>
          <p:cNvSpPr>
            <a:spLocks noGrp="1"/>
          </p:cNvSpPr>
          <p:nvPr>
            <p:ph type="pic" sz="quarter" idx="40"/>
          </p:nvPr>
        </p:nvSpPr>
        <p:spPr>
          <a:xfrm>
            <a:off x="3052765" y="-23810"/>
            <a:ext cx="15235238" cy="10351296"/>
          </a:xfrm>
        </p:spPr>
        <p:txBody>
          <a:bodyPr/>
          <a:lstStyle/>
          <a:p>
            <a:endParaRPr lang="en-US"/>
          </a:p>
        </p:txBody>
      </p:sp>
      <p:sp>
        <p:nvSpPr>
          <p:cNvPr id="23" name="Rectangle 22">
            <a:extLst>
              <a:ext uri="{FF2B5EF4-FFF2-40B4-BE49-F238E27FC236}">
                <a16:creationId xmlns:a16="http://schemas.microsoft.com/office/drawing/2014/main" id="{B139CFAE-67C8-49F4-93FA-4CD36AEFF840}"/>
              </a:ext>
            </a:extLst>
          </p:cNvPr>
          <p:cNvSpPr/>
          <p:nvPr userDrawn="1"/>
        </p:nvSpPr>
        <p:spPr>
          <a:xfrm>
            <a:off x="9717" y="-13032"/>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B1D6DFFD-8031-4460-9E9A-B1BC5427B3CD}"/>
              </a:ext>
            </a:extLst>
          </p:cNvPr>
          <p:cNvSpPr/>
          <p:nvPr userDrawn="1"/>
        </p:nvSpPr>
        <p:spPr>
          <a:xfrm>
            <a:off x="2702794" y="2490934"/>
            <a:ext cx="15604640"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532CC4A1-3507-4A90-9299-3F3513F1D807}"/>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153137D-71C3-4985-BC25-CCB9039E3BF9}"/>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1" name="Text Placeholder 6">
            <a:extLst>
              <a:ext uri="{FF2B5EF4-FFF2-40B4-BE49-F238E27FC236}">
                <a16:creationId xmlns:a16="http://schemas.microsoft.com/office/drawing/2014/main" id="{F048CBF5-C11A-417F-B5C6-A8394701C8CF}"/>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2" name="Text Placeholder 4">
            <a:extLst>
              <a:ext uri="{FF2B5EF4-FFF2-40B4-BE49-F238E27FC236}">
                <a16:creationId xmlns:a16="http://schemas.microsoft.com/office/drawing/2014/main" id="{F0EDBE4D-7BD4-45C6-BCF3-63A68A23541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68395F5C-BAD3-4519-A47D-3FE0F94C138F}"/>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AF8F5D9-27F7-4B0C-A5BB-A29BC4DDECE5}"/>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5" name="Text Placeholder 4">
            <a:extLst>
              <a:ext uri="{FF2B5EF4-FFF2-40B4-BE49-F238E27FC236}">
                <a16:creationId xmlns:a16="http://schemas.microsoft.com/office/drawing/2014/main" id="{634E7941-4468-4836-9ACA-3645A86CA624}"/>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B1D008EB-E0E9-4D1A-A417-40231887E98A}"/>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14FB4F8-E3DC-48B6-8728-141A08B6BDD8}"/>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13CC5275-A35F-4AF2-8146-BFAB3E371A2F}"/>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4" name="Straight Connector 43">
            <a:extLst>
              <a:ext uri="{FF2B5EF4-FFF2-40B4-BE49-F238E27FC236}">
                <a16:creationId xmlns:a16="http://schemas.microsoft.com/office/drawing/2014/main" id="{03789E70-72B2-4A7A-9B8D-EBE71A27EEBC}"/>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 Placeholder 6">
            <a:extLst>
              <a:ext uri="{FF2B5EF4-FFF2-40B4-BE49-F238E27FC236}">
                <a16:creationId xmlns:a16="http://schemas.microsoft.com/office/drawing/2014/main" id="{EBAE3ED1-30AC-4DA6-A2CE-47647825C19B}"/>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E796B00F-CEC6-4C59-B426-4E6CB3BF953B}"/>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7" name="Straight Connector 46">
            <a:extLst>
              <a:ext uri="{FF2B5EF4-FFF2-40B4-BE49-F238E27FC236}">
                <a16:creationId xmlns:a16="http://schemas.microsoft.com/office/drawing/2014/main" id="{F11B3C01-84EB-4FB4-9F4D-2811F6DA0317}"/>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E85F395A-16EB-4C39-8222-79321D37B7E0}"/>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84BD3A24-264C-4E6B-8A82-943CC16900B7}"/>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0" name="Content Placeholder 8">
            <a:extLst>
              <a:ext uri="{FF2B5EF4-FFF2-40B4-BE49-F238E27FC236}">
                <a16:creationId xmlns:a16="http://schemas.microsoft.com/office/drawing/2014/main" id="{0083C0A5-1F23-4828-897B-FB004962403F}"/>
              </a:ext>
            </a:extLst>
          </p:cNvPr>
          <p:cNvSpPr>
            <a:spLocks noGrp="1"/>
          </p:cNvSpPr>
          <p:nvPr>
            <p:ph sz="quarter" idx="35"/>
          </p:nvPr>
        </p:nvSpPr>
        <p:spPr>
          <a:xfrm>
            <a:off x="3876675" y="3009529"/>
            <a:ext cx="2057400" cy="1819277"/>
          </a:xfrm>
        </p:spPr>
        <p:txBody>
          <a:bodyPr/>
          <a:lstStyle/>
          <a:p>
            <a:pPr lvl="0"/>
            <a:endParaRPr lang="en-US"/>
          </a:p>
        </p:txBody>
      </p:sp>
      <p:sp>
        <p:nvSpPr>
          <p:cNvPr id="51" name="Content Placeholder 8">
            <a:extLst>
              <a:ext uri="{FF2B5EF4-FFF2-40B4-BE49-F238E27FC236}">
                <a16:creationId xmlns:a16="http://schemas.microsoft.com/office/drawing/2014/main" id="{D06783E0-78E1-4771-95C8-69521247EAB0}"/>
              </a:ext>
            </a:extLst>
          </p:cNvPr>
          <p:cNvSpPr>
            <a:spLocks noGrp="1"/>
          </p:cNvSpPr>
          <p:nvPr>
            <p:ph sz="quarter" idx="36"/>
          </p:nvPr>
        </p:nvSpPr>
        <p:spPr>
          <a:xfrm>
            <a:off x="6540914" y="3009529"/>
            <a:ext cx="2057400" cy="1819277"/>
          </a:xfrm>
        </p:spPr>
        <p:txBody>
          <a:bodyPr/>
          <a:lstStyle/>
          <a:p>
            <a:pPr lvl="0"/>
            <a:endParaRPr lang="en-US"/>
          </a:p>
        </p:txBody>
      </p:sp>
      <p:sp>
        <p:nvSpPr>
          <p:cNvPr id="52" name="Content Placeholder 8">
            <a:extLst>
              <a:ext uri="{FF2B5EF4-FFF2-40B4-BE49-F238E27FC236}">
                <a16:creationId xmlns:a16="http://schemas.microsoft.com/office/drawing/2014/main" id="{FB6690EA-5740-42EB-BA1F-B61209118608}"/>
              </a:ext>
            </a:extLst>
          </p:cNvPr>
          <p:cNvSpPr>
            <a:spLocks noGrp="1"/>
          </p:cNvSpPr>
          <p:nvPr>
            <p:ph sz="quarter" idx="37"/>
          </p:nvPr>
        </p:nvSpPr>
        <p:spPr>
          <a:xfrm>
            <a:off x="9205152" y="3009529"/>
            <a:ext cx="2057400" cy="1819277"/>
          </a:xfrm>
        </p:spPr>
        <p:txBody>
          <a:bodyPr/>
          <a:lstStyle/>
          <a:p>
            <a:pPr lvl="0"/>
            <a:endParaRPr lang="en-US"/>
          </a:p>
        </p:txBody>
      </p:sp>
      <p:sp>
        <p:nvSpPr>
          <p:cNvPr id="53" name="Content Placeholder 8">
            <a:extLst>
              <a:ext uri="{FF2B5EF4-FFF2-40B4-BE49-F238E27FC236}">
                <a16:creationId xmlns:a16="http://schemas.microsoft.com/office/drawing/2014/main" id="{DCE4B381-919C-47E6-A201-39A243F5960F}"/>
              </a:ext>
            </a:extLst>
          </p:cNvPr>
          <p:cNvSpPr>
            <a:spLocks noGrp="1"/>
          </p:cNvSpPr>
          <p:nvPr>
            <p:ph sz="quarter" idx="38"/>
          </p:nvPr>
        </p:nvSpPr>
        <p:spPr>
          <a:xfrm>
            <a:off x="11869392" y="3009529"/>
            <a:ext cx="2057400" cy="1819277"/>
          </a:xfrm>
        </p:spPr>
        <p:txBody>
          <a:bodyPr/>
          <a:lstStyle/>
          <a:p>
            <a:pPr lvl="0"/>
            <a:endParaRPr lang="en-US"/>
          </a:p>
        </p:txBody>
      </p:sp>
      <p:sp>
        <p:nvSpPr>
          <p:cNvPr id="54" name="Content Placeholder 8">
            <a:extLst>
              <a:ext uri="{FF2B5EF4-FFF2-40B4-BE49-F238E27FC236}">
                <a16:creationId xmlns:a16="http://schemas.microsoft.com/office/drawing/2014/main" id="{6C34F396-C7A6-4F23-9AE9-3AD0FFDFC12E}"/>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502736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5DD78CA-6BF3-40EA-BF74-FB999653D254}"/>
              </a:ext>
            </a:extLst>
          </p:cNvPr>
          <p:cNvSpPr>
            <a:spLocks noGrp="1"/>
          </p:cNvSpPr>
          <p:nvPr>
            <p:ph type="pic" sz="quarter" idx="40"/>
          </p:nvPr>
        </p:nvSpPr>
        <p:spPr>
          <a:xfrm>
            <a:off x="3052765" y="-23810"/>
            <a:ext cx="15235238" cy="10351296"/>
          </a:xfrm>
        </p:spPr>
        <p:txBody>
          <a:bodyPr/>
          <a:lstStyle/>
          <a:p>
            <a:endParaRPr lang="en-US"/>
          </a:p>
        </p:txBody>
      </p:sp>
      <p:sp>
        <p:nvSpPr>
          <p:cNvPr id="23" name="Rectangle 22">
            <a:extLst>
              <a:ext uri="{FF2B5EF4-FFF2-40B4-BE49-F238E27FC236}">
                <a16:creationId xmlns:a16="http://schemas.microsoft.com/office/drawing/2014/main" id="{BECE95F3-4416-4C23-813B-9E51904E1921}"/>
              </a:ext>
            </a:extLst>
          </p:cNvPr>
          <p:cNvSpPr/>
          <p:nvPr userDrawn="1"/>
        </p:nvSpPr>
        <p:spPr>
          <a:xfrm>
            <a:off x="26862" y="-30177"/>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EE071AD6-BB21-4AEE-A7A2-180E02759877}"/>
              </a:ext>
            </a:extLst>
          </p:cNvPr>
          <p:cNvSpPr/>
          <p:nvPr userDrawn="1"/>
        </p:nvSpPr>
        <p:spPr>
          <a:xfrm>
            <a:off x="2702793" y="2490934"/>
            <a:ext cx="15558345"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476D36A4-3F29-432F-B7CD-C5D9FA67B7F2}"/>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D67C4E-27D2-4371-A4FB-8349D74F985B}"/>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4" name="Text Placeholder 6">
            <a:extLst>
              <a:ext uri="{FF2B5EF4-FFF2-40B4-BE49-F238E27FC236}">
                <a16:creationId xmlns:a16="http://schemas.microsoft.com/office/drawing/2014/main" id="{9F9BE725-1355-4317-AF31-A51EBF5CBA4B}"/>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6" name="Text Placeholder 4">
            <a:extLst>
              <a:ext uri="{FF2B5EF4-FFF2-40B4-BE49-F238E27FC236}">
                <a16:creationId xmlns:a16="http://schemas.microsoft.com/office/drawing/2014/main" id="{FED3EADA-BBDA-41AF-8A0F-8682D4EF3C9E}"/>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2B92363E-192C-4A2D-B7B9-43E961A972A7}"/>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3502355C-A0B9-44B1-8B6C-85F5B5F61408}"/>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4" name="Text Placeholder 4">
            <a:extLst>
              <a:ext uri="{FF2B5EF4-FFF2-40B4-BE49-F238E27FC236}">
                <a16:creationId xmlns:a16="http://schemas.microsoft.com/office/drawing/2014/main" id="{05FE659B-205A-4A3C-9429-283DB0F88CDE}"/>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5" name="Straight Connector 44">
            <a:extLst>
              <a:ext uri="{FF2B5EF4-FFF2-40B4-BE49-F238E27FC236}">
                <a16:creationId xmlns:a16="http://schemas.microsoft.com/office/drawing/2014/main" id="{9D2DC158-ECBD-4857-9CF1-6E6B413A32CD}"/>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 Placeholder 6">
            <a:extLst>
              <a:ext uri="{FF2B5EF4-FFF2-40B4-BE49-F238E27FC236}">
                <a16:creationId xmlns:a16="http://schemas.microsoft.com/office/drawing/2014/main" id="{6BE46D65-405B-4A5E-AC06-1CDE1FDF354D}"/>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7" name="Text Placeholder 4">
            <a:extLst>
              <a:ext uri="{FF2B5EF4-FFF2-40B4-BE49-F238E27FC236}">
                <a16:creationId xmlns:a16="http://schemas.microsoft.com/office/drawing/2014/main" id="{AD50AC3D-F02F-45D4-9E38-37D2B9FE8803}"/>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8" name="Straight Connector 47">
            <a:extLst>
              <a:ext uri="{FF2B5EF4-FFF2-40B4-BE49-F238E27FC236}">
                <a16:creationId xmlns:a16="http://schemas.microsoft.com/office/drawing/2014/main" id="{0322F98F-E1D1-4E02-B9E0-05F361758DFC}"/>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74DADB41-A09D-4A1D-A0A4-7B9FC5C02B70}"/>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0" name="Text Placeholder 4">
            <a:extLst>
              <a:ext uri="{FF2B5EF4-FFF2-40B4-BE49-F238E27FC236}">
                <a16:creationId xmlns:a16="http://schemas.microsoft.com/office/drawing/2014/main" id="{45528FC1-30E7-4F13-B072-C094B1594A51}"/>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51" name="Straight Connector 50">
            <a:extLst>
              <a:ext uri="{FF2B5EF4-FFF2-40B4-BE49-F238E27FC236}">
                <a16:creationId xmlns:a16="http://schemas.microsoft.com/office/drawing/2014/main" id="{9514236B-7384-4EAD-B319-7110C8148410}"/>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D6C27ACC-B841-4936-80AD-B482C4DBF2B6}"/>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3" name="Text Placeholder 4">
            <a:extLst>
              <a:ext uri="{FF2B5EF4-FFF2-40B4-BE49-F238E27FC236}">
                <a16:creationId xmlns:a16="http://schemas.microsoft.com/office/drawing/2014/main" id="{9E96B1CF-9B5F-4C8A-809D-F84B2D1F0509}"/>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4" name="Content Placeholder 8">
            <a:extLst>
              <a:ext uri="{FF2B5EF4-FFF2-40B4-BE49-F238E27FC236}">
                <a16:creationId xmlns:a16="http://schemas.microsoft.com/office/drawing/2014/main" id="{FA8F5C28-0BF0-4F0F-9FFC-8FAB37359605}"/>
              </a:ext>
            </a:extLst>
          </p:cNvPr>
          <p:cNvSpPr>
            <a:spLocks noGrp="1"/>
          </p:cNvSpPr>
          <p:nvPr>
            <p:ph sz="quarter" idx="35"/>
          </p:nvPr>
        </p:nvSpPr>
        <p:spPr>
          <a:xfrm>
            <a:off x="3876675" y="3009529"/>
            <a:ext cx="2057400" cy="1819277"/>
          </a:xfrm>
        </p:spPr>
        <p:txBody>
          <a:bodyPr/>
          <a:lstStyle/>
          <a:p>
            <a:pPr lvl="0"/>
            <a:endParaRPr lang="en-US"/>
          </a:p>
        </p:txBody>
      </p:sp>
      <p:sp>
        <p:nvSpPr>
          <p:cNvPr id="55" name="Content Placeholder 8">
            <a:extLst>
              <a:ext uri="{FF2B5EF4-FFF2-40B4-BE49-F238E27FC236}">
                <a16:creationId xmlns:a16="http://schemas.microsoft.com/office/drawing/2014/main" id="{AD8DCA56-553E-4EEB-BCFA-183F226680A9}"/>
              </a:ext>
            </a:extLst>
          </p:cNvPr>
          <p:cNvSpPr>
            <a:spLocks noGrp="1"/>
          </p:cNvSpPr>
          <p:nvPr>
            <p:ph sz="quarter" idx="36"/>
          </p:nvPr>
        </p:nvSpPr>
        <p:spPr>
          <a:xfrm>
            <a:off x="6540914" y="3009529"/>
            <a:ext cx="2057400" cy="1819277"/>
          </a:xfrm>
        </p:spPr>
        <p:txBody>
          <a:bodyPr/>
          <a:lstStyle/>
          <a:p>
            <a:pPr lvl="0"/>
            <a:endParaRPr lang="en-US"/>
          </a:p>
        </p:txBody>
      </p:sp>
      <p:sp>
        <p:nvSpPr>
          <p:cNvPr id="56" name="Content Placeholder 8">
            <a:extLst>
              <a:ext uri="{FF2B5EF4-FFF2-40B4-BE49-F238E27FC236}">
                <a16:creationId xmlns:a16="http://schemas.microsoft.com/office/drawing/2014/main" id="{BDFA5985-6C40-4B75-943A-499A915E8FF9}"/>
              </a:ext>
            </a:extLst>
          </p:cNvPr>
          <p:cNvSpPr>
            <a:spLocks noGrp="1"/>
          </p:cNvSpPr>
          <p:nvPr>
            <p:ph sz="quarter" idx="37"/>
          </p:nvPr>
        </p:nvSpPr>
        <p:spPr>
          <a:xfrm>
            <a:off x="9205152" y="3009529"/>
            <a:ext cx="2057400" cy="1819277"/>
          </a:xfrm>
        </p:spPr>
        <p:txBody>
          <a:bodyPr/>
          <a:lstStyle/>
          <a:p>
            <a:pPr lvl="0"/>
            <a:endParaRPr lang="en-US"/>
          </a:p>
        </p:txBody>
      </p:sp>
      <p:sp>
        <p:nvSpPr>
          <p:cNvPr id="57" name="Content Placeholder 8">
            <a:extLst>
              <a:ext uri="{FF2B5EF4-FFF2-40B4-BE49-F238E27FC236}">
                <a16:creationId xmlns:a16="http://schemas.microsoft.com/office/drawing/2014/main" id="{929A63FF-CD1F-4E37-AE6E-E07CC1C51BC1}"/>
              </a:ext>
            </a:extLst>
          </p:cNvPr>
          <p:cNvSpPr>
            <a:spLocks noGrp="1"/>
          </p:cNvSpPr>
          <p:nvPr>
            <p:ph sz="quarter" idx="38"/>
          </p:nvPr>
        </p:nvSpPr>
        <p:spPr>
          <a:xfrm>
            <a:off x="11869392" y="3009529"/>
            <a:ext cx="2057400" cy="1819277"/>
          </a:xfrm>
        </p:spPr>
        <p:txBody>
          <a:bodyPr/>
          <a:lstStyle/>
          <a:p>
            <a:pPr lvl="0"/>
            <a:endParaRPr lang="en-US"/>
          </a:p>
        </p:txBody>
      </p:sp>
      <p:sp>
        <p:nvSpPr>
          <p:cNvPr id="58" name="Content Placeholder 8">
            <a:extLst>
              <a:ext uri="{FF2B5EF4-FFF2-40B4-BE49-F238E27FC236}">
                <a16:creationId xmlns:a16="http://schemas.microsoft.com/office/drawing/2014/main" id="{D7D1D8A3-B353-4851-9BD2-4ED08D667822}"/>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23179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6EF0C7-5E69-403C-8006-E9A1695D969C}"/>
              </a:ext>
            </a:extLst>
          </p:cNvPr>
          <p:cNvSpPr>
            <a:spLocks noGrp="1"/>
          </p:cNvSpPr>
          <p:nvPr>
            <p:ph type="pic" sz="quarter" idx="40"/>
          </p:nvPr>
        </p:nvSpPr>
        <p:spPr>
          <a:xfrm>
            <a:off x="3255117" y="-16728"/>
            <a:ext cx="15027870" cy="10339229"/>
          </a:xfrm>
        </p:spPr>
        <p:txBody>
          <a:bodyPr/>
          <a:lstStyle/>
          <a:p>
            <a:endParaRPr lang="en-US"/>
          </a:p>
        </p:txBody>
      </p:sp>
      <p:sp>
        <p:nvSpPr>
          <p:cNvPr id="23" name="Rectangle 22">
            <a:extLst>
              <a:ext uri="{FF2B5EF4-FFF2-40B4-BE49-F238E27FC236}">
                <a16:creationId xmlns:a16="http://schemas.microsoft.com/office/drawing/2014/main" id="{4E41E956-6F9A-4E7D-980E-F88BD6A04B49}"/>
              </a:ext>
            </a:extLst>
          </p:cNvPr>
          <p:cNvSpPr/>
          <p:nvPr userDrawn="1"/>
        </p:nvSpPr>
        <p:spPr>
          <a:xfrm>
            <a:off x="5013" y="-8"/>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9102C3F4-DBDC-4BB8-A560-4F3C2641A0CD}"/>
              </a:ext>
            </a:extLst>
          </p:cNvPr>
          <p:cNvSpPr/>
          <p:nvPr userDrawn="1"/>
        </p:nvSpPr>
        <p:spPr>
          <a:xfrm>
            <a:off x="2702795" y="2490934"/>
            <a:ext cx="15590220"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0" name="Title 2">
            <a:extLst>
              <a:ext uri="{FF2B5EF4-FFF2-40B4-BE49-F238E27FC236}">
                <a16:creationId xmlns:a16="http://schemas.microsoft.com/office/drawing/2014/main" id="{6E825BC2-097C-46AB-A447-CF09BEE52C86}"/>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3" name="Text Placeholder 6">
            <a:extLst>
              <a:ext uri="{FF2B5EF4-FFF2-40B4-BE49-F238E27FC236}">
                <a16:creationId xmlns:a16="http://schemas.microsoft.com/office/drawing/2014/main" id="{15425519-6B84-48F8-AB76-FF42398D43E5}"/>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4" name="Text Placeholder 4">
            <a:extLst>
              <a:ext uri="{FF2B5EF4-FFF2-40B4-BE49-F238E27FC236}">
                <a16:creationId xmlns:a16="http://schemas.microsoft.com/office/drawing/2014/main" id="{135E1549-AAFB-4ED5-B09C-8AEA5F6CB9D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2" name="Text Placeholder 6">
            <a:extLst>
              <a:ext uri="{FF2B5EF4-FFF2-40B4-BE49-F238E27FC236}">
                <a16:creationId xmlns:a16="http://schemas.microsoft.com/office/drawing/2014/main" id="{DF4CB509-B687-46CD-8C37-5B76727EA291}"/>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224A9926-DBEB-48C8-8EB9-C4C9C16E5653}"/>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5" name="Text Placeholder 6">
            <a:extLst>
              <a:ext uri="{FF2B5EF4-FFF2-40B4-BE49-F238E27FC236}">
                <a16:creationId xmlns:a16="http://schemas.microsoft.com/office/drawing/2014/main" id="{A9C63AF3-03FD-4F44-AEA2-D5CD47B6E629}"/>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67C18788-C186-4FE2-90B9-2AF658044799}"/>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8" name="Text Placeholder 6">
            <a:extLst>
              <a:ext uri="{FF2B5EF4-FFF2-40B4-BE49-F238E27FC236}">
                <a16:creationId xmlns:a16="http://schemas.microsoft.com/office/drawing/2014/main" id="{2EB2BB71-0863-47EF-8FD6-BDA452FCCB78}"/>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FD3E8176-80C4-45F0-91BC-D8D1E46AAA9A}"/>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1" name="Text Placeholder 6">
            <a:extLst>
              <a:ext uri="{FF2B5EF4-FFF2-40B4-BE49-F238E27FC236}">
                <a16:creationId xmlns:a16="http://schemas.microsoft.com/office/drawing/2014/main" id="{1AAF832B-108E-4CAC-8951-CCE325EB112F}"/>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2" name="Text Placeholder 4">
            <a:extLst>
              <a:ext uri="{FF2B5EF4-FFF2-40B4-BE49-F238E27FC236}">
                <a16:creationId xmlns:a16="http://schemas.microsoft.com/office/drawing/2014/main" id="{B5FDE791-75FB-43F0-83BC-453D5A1C492C}"/>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3" name="Content Placeholder 8">
            <a:extLst>
              <a:ext uri="{FF2B5EF4-FFF2-40B4-BE49-F238E27FC236}">
                <a16:creationId xmlns:a16="http://schemas.microsoft.com/office/drawing/2014/main" id="{FF07AF7C-F90E-4133-BEC5-75E0089B4ED6}"/>
              </a:ext>
            </a:extLst>
          </p:cNvPr>
          <p:cNvSpPr>
            <a:spLocks noGrp="1"/>
          </p:cNvSpPr>
          <p:nvPr>
            <p:ph sz="quarter" idx="35"/>
          </p:nvPr>
        </p:nvSpPr>
        <p:spPr>
          <a:xfrm>
            <a:off x="3876675" y="3009529"/>
            <a:ext cx="2057400" cy="1819277"/>
          </a:xfrm>
        </p:spPr>
        <p:txBody>
          <a:bodyPr/>
          <a:lstStyle/>
          <a:p>
            <a:pPr lvl="0"/>
            <a:endParaRPr lang="en-US"/>
          </a:p>
        </p:txBody>
      </p:sp>
      <p:sp>
        <p:nvSpPr>
          <p:cNvPr id="54" name="Content Placeholder 8">
            <a:extLst>
              <a:ext uri="{FF2B5EF4-FFF2-40B4-BE49-F238E27FC236}">
                <a16:creationId xmlns:a16="http://schemas.microsoft.com/office/drawing/2014/main" id="{DDC47CD1-E5EF-4CEF-B526-34AE77C1CD54}"/>
              </a:ext>
            </a:extLst>
          </p:cNvPr>
          <p:cNvSpPr>
            <a:spLocks noGrp="1"/>
          </p:cNvSpPr>
          <p:nvPr>
            <p:ph sz="quarter" idx="36"/>
          </p:nvPr>
        </p:nvSpPr>
        <p:spPr>
          <a:xfrm>
            <a:off x="6540914" y="3009529"/>
            <a:ext cx="2057400" cy="1819277"/>
          </a:xfrm>
        </p:spPr>
        <p:txBody>
          <a:bodyPr/>
          <a:lstStyle/>
          <a:p>
            <a:pPr lvl="0"/>
            <a:endParaRPr lang="en-US"/>
          </a:p>
        </p:txBody>
      </p:sp>
      <p:sp>
        <p:nvSpPr>
          <p:cNvPr id="55" name="Content Placeholder 8">
            <a:extLst>
              <a:ext uri="{FF2B5EF4-FFF2-40B4-BE49-F238E27FC236}">
                <a16:creationId xmlns:a16="http://schemas.microsoft.com/office/drawing/2014/main" id="{47FC85AA-6100-48BC-BFF8-B39D403404CF}"/>
              </a:ext>
            </a:extLst>
          </p:cNvPr>
          <p:cNvSpPr>
            <a:spLocks noGrp="1"/>
          </p:cNvSpPr>
          <p:nvPr>
            <p:ph sz="quarter" idx="37"/>
          </p:nvPr>
        </p:nvSpPr>
        <p:spPr>
          <a:xfrm>
            <a:off x="9205152" y="3009529"/>
            <a:ext cx="2057400" cy="1819277"/>
          </a:xfrm>
        </p:spPr>
        <p:txBody>
          <a:bodyPr/>
          <a:lstStyle/>
          <a:p>
            <a:pPr lvl="0"/>
            <a:endParaRPr lang="en-US"/>
          </a:p>
        </p:txBody>
      </p:sp>
      <p:sp>
        <p:nvSpPr>
          <p:cNvPr id="56" name="Content Placeholder 8">
            <a:extLst>
              <a:ext uri="{FF2B5EF4-FFF2-40B4-BE49-F238E27FC236}">
                <a16:creationId xmlns:a16="http://schemas.microsoft.com/office/drawing/2014/main" id="{40EDA783-7D8E-4E3E-ADF7-D61627182526}"/>
              </a:ext>
            </a:extLst>
          </p:cNvPr>
          <p:cNvSpPr>
            <a:spLocks noGrp="1"/>
          </p:cNvSpPr>
          <p:nvPr>
            <p:ph sz="quarter" idx="38"/>
          </p:nvPr>
        </p:nvSpPr>
        <p:spPr>
          <a:xfrm>
            <a:off x="11869392" y="3009529"/>
            <a:ext cx="2057400" cy="1819277"/>
          </a:xfrm>
        </p:spPr>
        <p:txBody>
          <a:bodyPr/>
          <a:lstStyle/>
          <a:p>
            <a:pPr lvl="0"/>
            <a:endParaRPr lang="en-US"/>
          </a:p>
        </p:txBody>
      </p:sp>
      <p:sp>
        <p:nvSpPr>
          <p:cNvPr id="57" name="Content Placeholder 8">
            <a:extLst>
              <a:ext uri="{FF2B5EF4-FFF2-40B4-BE49-F238E27FC236}">
                <a16:creationId xmlns:a16="http://schemas.microsoft.com/office/drawing/2014/main" id="{4A6144E7-FA10-4076-9360-415CD8A21D02}"/>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1931793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4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userDrawn="1"/>
        </p:nvSpPr>
        <p:spPr>
          <a:xfrm flipH="1">
            <a:off x="-29100" y="7287111"/>
            <a:ext cx="12133895" cy="3187881"/>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9101" y="7287113"/>
            <a:ext cx="12043934" cy="2999889"/>
          </a:xfrm>
          <a:prstGeom prst="triangle">
            <a:avLst>
              <a:gd name="adj" fmla="val 520"/>
            </a:avLst>
          </a:prstGeom>
        </p:spPr>
        <p:txBody>
          <a:bodyPr/>
          <a:lstStyle/>
          <a:p>
            <a:endParaRPr lang="en-US"/>
          </a:p>
        </p:txBody>
      </p:sp>
      <p:sp>
        <p:nvSpPr>
          <p:cNvPr id="29" name="Isosceles Triangle 25">
            <a:extLst>
              <a:ext uri="{FF2B5EF4-FFF2-40B4-BE49-F238E27FC236}">
                <a16:creationId xmlns:a16="http://schemas.microsoft.com/office/drawing/2014/main" id="{9B64129C-DF8D-4129-8878-D5188B6C5AB9}"/>
              </a:ext>
            </a:extLst>
          </p:cNvPr>
          <p:cNvSpPr/>
          <p:nvPr userDrawn="1"/>
        </p:nvSpPr>
        <p:spPr>
          <a:xfrm>
            <a:off x="-33789" y="7283708"/>
            <a:ext cx="12268872" cy="3182693"/>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12489340"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12374950"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12374950"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7871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9483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5566017" y="1730105"/>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961698" y="4523268"/>
            <a:ext cx="685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a:off x="9569669" y="4523268"/>
            <a:ext cx="685800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1" y="1347416"/>
            <a:ext cx="5011392"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5996790" y="1559076"/>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8" y="3746512"/>
            <a:ext cx="8376972"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9459311" y="3746512"/>
            <a:ext cx="7945821"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9459311" y="4999474"/>
            <a:ext cx="7945821"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8" y="4999474"/>
            <a:ext cx="8376972"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9074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961699" y="4775940"/>
            <a:ext cx="8691296"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10515098"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10515098"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23989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12489340"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12374950" y="3908942"/>
            <a:ext cx="5490143" cy="643461"/>
          </a:xfrm>
        </p:spPr>
        <p:txBody>
          <a:bodyPr/>
          <a:lstStyle>
            <a:lvl1pPr>
              <a:defRPr lang="en-US" sz="4800" kern="1200" smtClean="0">
                <a:solidFill>
                  <a:schemeClr val="tx1"/>
                </a:solidFill>
                <a:latin typeface="+mj-lt"/>
                <a:ea typeface="+mn-ea"/>
                <a:cs typeface="+mn-cs"/>
              </a:defRPr>
            </a:lvl1pPr>
          </a:lstStyle>
          <a:p>
            <a:r>
              <a:rPr lang="en-US" sz="4800">
                <a:latin typeface="+mj-lt"/>
              </a:rPr>
              <a:t>Why</a:t>
            </a:r>
          </a:p>
          <a:p>
            <a:endParaRPr lang="en-US" sz="48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12374950"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2143401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5522268" y="1491800"/>
            <a:ext cx="0" cy="163544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1037750" y="1491800"/>
            <a:ext cx="412380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5738606" y="1491800"/>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534794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2553964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1257300" y="1302543"/>
            <a:ext cx="8535924" cy="3581400"/>
          </a:xfrm>
        </p:spPr>
        <p:txBody>
          <a:bodyPr anchor="b"/>
          <a:lstStyle>
            <a:lvl1pPr algn="l">
              <a:defRPr sz="9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1257300" y="5403058"/>
            <a:ext cx="11416284" cy="2018345"/>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645728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91746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2447324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6358EE78-369A-4A83-91BE-CE1CDBA0BAF0}" type="slidenum">
              <a:rPr lang="en-US" smtClean="0"/>
              <a:pPr/>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96835" y="8924244"/>
            <a:ext cx="2067731" cy="1387929"/>
          </a:xfrm>
          <a:prstGeom prst="rect">
            <a:avLst/>
          </a:prstGeom>
        </p:spPr>
      </p:pic>
    </p:spTree>
    <p:extLst>
      <p:ext uri="{BB962C8B-B14F-4D97-AF65-F5344CB8AC3E}">
        <p14:creationId xmlns:p14="http://schemas.microsoft.com/office/powerpoint/2010/main" val="1280827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5ADA-DB87-46BF-9F2B-ADFC7FB782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B385C6-AEFE-4C91-8507-45DB27E678E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1BC11A7-5FC7-4224-B7F7-4EDF19410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D908A-D469-4540-8CE9-5CE49F1B04D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52985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BA5B-F9E8-4378-AE89-CF12FE545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C3F2-4ECF-490B-8CAD-C13F9EBC8FB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64517-A81A-4117-8C5F-F9B4F7E131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4A28098-9A8A-463E-9E6E-8CDC212AF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A7AA9-CE30-42E8-AE21-94F0E85638F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4144724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0D7B-B6BE-4E5A-9593-BDA42BA1D81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AA538-8CB1-4E89-8225-EC4C14DE278C}"/>
              </a:ext>
            </a:extLst>
          </p:cNvPr>
          <p:cNvSpPr>
            <a:spLocks noGrp="1"/>
          </p:cNvSpPr>
          <p:nvPr>
            <p:ph type="body" idx="1" hasCustomPrompt="1"/>
          </p:nvPr>
        </p:nvSpPr>
        <p:spPr>
          <a:xfrm>
            <a:off x="1259683" y="2521745"/>
            <a:ext cx="7736681"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DB797-2364-413B-BA77-071973AE55D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04ED9-7AA6-4F16-B29C-75F8EDA329A0}"/>
              </a:ext>
            </a:extLst>
          </p:cNvPr>
          <p:cNvSpPr>
            <a:spLocks noGrp="1"/>
          </p:cNvSpPr>
          <p:nvPr>
            <p:ph type="body" sz="quarter" idx="3" hasCustomPrompt="1"/>
          </p:nvPr>
        </p:nvSpPr>
        <p:spPr>
          <a:xfrm>
            <a:off x="9258300" y="2521745"/>
            <a:ext cx="7774782"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33D1-4AD9-46CD-8E76-4E250D2C9D8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3EF02C-0234-4E37-9924-D83E2377D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1765FF-3ACD-42A3-92E7-C8BB71138E38}"/>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680298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840548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456E-15BD-4E95-BF74-A57EB11CE4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2B00973-9414-4195-AFFA-FDF3C5ED56D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E100E-64B7-4154-9E98-5055506FAAC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a:extLst>
              <a:ext uri="{FF2B5EF4-FFF2-40B4-BE49-F238E27FC236}">
                <a16:creationId xmlns:a16="http://schemas.microsoft.com/office/drawing/2014/main" id="{9D7031C6-8040-4518-AA08-9C8B25CBF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8A73A-FCC1-4DD0-A99F-031D84582DC9}"/>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231027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F400-F817-4752-8358-DA3E821F841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DA055F7-C12F-43AE-9EDE-B31664369C8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0690BB4-AC10-46DC-8560-B6569A27ED2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a:extLst>
              <a:ext uri="{FF2B5EF4-FFF2-40B4-BE49-F238E27FC236}">
                <a16:creationId xmlns:a16="http://schemas.microsoft.com/office/drawing/2014/main" id="{C377BF9F-CAEB-40D4-9F5B-7376D5E08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5658A-246E-4483-AEAE-E16FEAFCD93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090137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0F12-9160-4CDF-9D28-FC1041006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DE91-3152-44C6-9E93-BB0C12651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84FF1BB-E49E-4B80-B6DB-2B95C8AF1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996A1-DD61-4016-AE82-64B1045617E6}"/>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633222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690CA-CFC4-48A9-97D4-75874123FD1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7EE303-2C17-4DB5-BE5D-88DC7642685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9317C69-5AF4-4521-9402-A3C85E008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3E35-FFFB-4755-A26A-2816BB6E9C61}"/>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4208731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846245" y="1216130"/>
            <a:ext cx="16416996" cy="935867"/>
          </a:xfrm>
          <a:prstGeom prst="rect">
            <a:avLst/>
          </a:prstGeom>
        </p:spPr>
        <p:txBody>
          <a:bodyPr vert="horz" lIns="91440" tIns="45720" rIns="91440" bIns="45720" rtlCol="0" anchor="ctr">
            <a:noAutofit/>
          </a:bodyPr>
          <a:lstStyle>
            <a:lvl1pPr>
              <a:defRPr lang="en-US" sz="6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6174919" y="9399496"/>
            <a:ext cx="1711952" cy="573122"/>
          </a:xfrm>
          <a:prstGeom prst="rect">
            <a:avLst/>
          </a:prstGeom>
        </p:spPr>
      </p:pic>
      <p:sp>
        <p:nvSpPr>
          <p:cNvPr id="8" name="Triangle 3">
            <a:extLst>
              <a:ext uri="{FF2B5EF4-FFF2-40B4-BE49-F238E27FC236}">
                <a16:creationId xmlns:a16="http://schemas.microsoft.com/office/drawing/2014/main" id="{91FF00CB-4C16-4E4D-A210-5430E99CC01D}"/>
              </a:ext>
            </a:extLst>
          </p:cNvPr>
          <p:cNvSpPr/>
          <p:nvPr userDrawn="1"/>
        </p:nvSpPr>
        <p:spPr>
          <a:xfrm rot="5400000">
            <a:off x="11598701" y="-4770517"/>
            <a:ext cx="1978415" cy="11459816"/>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riangle 3">
            <a:extLst>
              <a:ext uri="{FF2B5EF4-FFF2-40B4-BE49-F238E27FC236}">
                <a16:creationId xmlns:a16="http://schemas.microsoft.com/office/drawing/2014/main" id="{2BCB9C62-8D47-3A43-8E9E-96102264727E}"/>
              </a:ext>
            </a:extLst>
          </p:cNvPr>
          <p:cNvSpPr/>
          <p:nvPr userDrawn="1"/>
        </p:nvSpPr>
        <p:spPr>
          <a:xfrm rot="16200000">
            <a:off x="4710886" y="3597704"/>
            <a:ext cx="1978415" cy="11459816"/>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 Placeholder 29">
            <a:extLst>
              <a:ext uri="{FF2B5EF4-FFF2-40B4-BE49-F238E27FC236}">
                <a16:creationId xmlns:a16="http://schemas.microsoft.com/office/drawing/2014/main" id="{AEF283BE-109D-B14D-94A5-77E8E82524AA}"/>
              </a:ext>
            </a:extLst>
          </p:cNvPr>
          <p:cNvSpPr>
            <a:spLocks noGrp="1"/>
          </p:cNvSpPr>
          <p:nvPr>
            <p:ph type="body" sz="quarter" idx="13"/>
          </p:nvPr>
        </p:nvSpPr>
        <p:spPr>
          <a:xfrm>
            <a:off x="846245" y="2744795"/>
            <a:ext cx="16558889" cy="3910718"/>
          </a:xfrm>
          <a:prstGeom prst="rect">
            <a:avLst/>
          </a:prstGeom>
        </p:spPr>
        <p:txBody>
          <a:bodyPr>
            <a:normAutofit/>
          </a:bodyPr>
          <a:lstStyle>
            <a:lvl1pPr algn="l">
              <a:defRPr sz="3600">
                <a:solidFill>
                  <a:schemeClr val="bg1"/>
                </a:solidFill>
              </a:defRPr>
            </a:lvl1pPr>
            <a:lvl2pPr marL="290475" indent="-288093" algn="l">
              <a:buClr>
                <a:schemeClr val="accent2"/>
              </a:buClr>
              <a:buFont typeface=".Lucida Grande UI Regular"/>
              <a:buChar char="►"/>
              <a:defRPr sz="3000">
                <a:solidFill>
                  <a:schemeClr val="bg1"/>
                </a:solidFill>
              </a:defRPr>
            </a:lvl2pPr>
            <a:lvl3pPr marL="685712" indent="-392856" algn="l">
              <a:buClr>
                <a:schemeClr val="accent2"/>
              </a:buClr>
              <a:buFont typeface="Arial" panose="020B0604020202020204" pitchFamily="34" charset="0"/>
              <a:buChar char="•"/>
              <a:defRPr sz="3000">
                <a:solidFill>
                  <a:schemeClr val="bg1"/>
                </a:solidFill>
              </a:defRPr>
            </a:lvl3pPr>
            <a:lvl4pPr marL="921425" indent="-233333" algn="l">
              <a:buClr>
                <a:schemeClr val="accent2"/>
              </a:buClr>
              <a:buFont typeface=".PingFang SC Regular"/>
              <a:buChar char="・"/>
              <a:defRPr sz="2400">
                <a:solidFill>
                  <a:schemeClr val="bg1"/>
                </a:solidFill>
              </a:defRPr>
            </a:lvl4pPr>
            <a:lvl5pPr algn="l">
              <a:buClr>
                <a:schemeClr val="accent2"/>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58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58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67433"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74"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99638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9973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7" y="7206207"/>
            <a:ext cx="15143066"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626571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65"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Tree>
    <p:extLst>
      <p:ext uri="{BB962C8B-B14F-4D97-AF65-F5344CB8AC3E}">
        <p14:creationId xmlns:p14="http://schemas.microsoft.com/office/powerpoint/2010/main" val="4209891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9" y="7206207"/>
            <a:ext cx="15110768"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478574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3231619" y="-50824"/>
            <a:ext cx="15056384" cy="10337825"/>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2692402" y="-48849"/>
            <a:ext cx="15595601" cy="1033922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3231620" y="3753062"/>
            <a:ext cx="15056381" cy="6569441"/>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3188268" y="7206207"/>
            <a:ext cx="15110771" cy="3116295"/>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7771436" y="4030945"/>
            <a:ext cx="0" cy="284506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4062415"/>
            <a:ext cx="3905408" cy="2696876"/>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7910716" y="4193405"/>
            <a:ext cx="8136128" cy="2483643"/>
          </a:xfrm>
        </p:spPr>
        <p:txBody>
          <a:bodyPr>
            <a:normAutofit/>
          </a:bodyPr>
          <a:lstStyle>
            <a:lvl1pPr algn="l">
              <a:defRPr sz="2400"/>
            </a:lvl1pPr>
            <a:lvl2pPr algn="l">
              <a:defRPr sz="2400"/>
            </a:lvl2pPr>
            <a:lvl3pPr algn="l">
              <a:defRPr sz="2400"/>
            </a:lvl3pPr>
            <a:lvl4pPr algn="l">
              <a:defRPr sz="2400"/>
            </a:lvl4pPr>
            <a:lvl5pPr algn="l">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4133258" y="7223057"/>
            <a:ext cx="6238641" cy="764415"/>
          </a:xfrm>
        </p:spPr>
        <p:txBody>
          <a:bodyPr/>
          <a:lstStyle>
            <a:lvl1pPr>
              <a:defRPr sz="54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4133256" y="8254602"/>
            <a:ext cx="13080324" cy="1679949"/>
          </a:xfrm>
        </p:spPr>
        <p:txBody>
          <a:bodyPr numCol="3">
            <a:normAutofit/>
          </a:bodyPr>
          <a:lstStyle>
            <a:lvl1pPr>
              <a:defRPr sz="3000">
                <a:solidFill>
                  <a:schemeClr val="bg1"/>
                </a:solidFill>
              </a:defRPr>
            </a:lvl1pPr>
            <a:lvl2pPr marL="1200150" indent="-514350">
              <a:buFont typeface="Arial" panose="020B0604020202020204" pitchFamily="34" charset="0"/>
              <a:buChar char="►"/>
              <a:defRPr sz="2700">
                <a:solidFill>
                  <a:schemeClr val="bg1"/>
                </a:solidFill>
              </a:defRPr>
            </a:lvl2pPr>
            <a:lvl3pPr marL="1885950" indent="-514350">
              <a:buFont typeface="Arial" panose="020B0604020202020204" pitchFamily="34" charset="0"/>
              <a:buChar char="►"/>
              <a:defRPr sz="2700">
                <a:solidFill>
                  <a:schemeClr val="bg1"/>
                </a:solidFill>
              </a:defRPr>
            </a:lvl3pPr>
            <a:lvl4pPr marL="2486025" indent="-428625">
              <a:buFont typeface="Arial" panose="020B0604020202020204" pitchFamily="34" charset="0"/>
              <a:buChar char="►"/>
              <a:defRPr sz="2700">
                <a:solidFill>
                  <a:schemeClr val="bg1"/>
                </a:solidFill>
              </a:defRPr>
            </a:lvl4pPr>
            <a:lvl5pPr marL="3171825" indent="-428625">
              <a:buFont typeface="Arial" panose="020B0604020202020204" pitchFamily="34" charset="0"/>
              <a:buChar char="►"/>
              <a:defRPr sz="27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891" y="4409075"/>
            <a:ext cx="2101458" cy="1400972"/>
          </a:xfrm>
          <a:prstGeom prst="rect">
            <a:avLst/>
          </a:prstGeom>
        </p:spPr>
      </p:pic>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255414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userDrawn="1"/>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userDrawn="1"/>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591576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Title 1">
            <a:extLst>
              <a:ext uri="{FF2B5EF4-FFF2-40B4-BE49-F238E27FC236}">
                <a16:creationId xmlns:a16="http://schemas.microsoft.com/office/drawing/2014/main" id="{25422207-1922-4D42-8D39-A4E914A79D12}"/>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1" name="Text Placeholder 29">
            <a:extLst>
              <a:ext uri="{FF2B5EF4-FFF2-40B4-BE49-F238E27FC236}">
                <a16:creationId xmlns:a16="http://schemas.microsoft.com/office/drawing/2014/main" id="{6F4EB799-C0E5-4F4B-BDD9-05D3629D8561}"/>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512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E4B6B5B-86BA-46F6-8F4B-81D2E4E6EDE3}"/>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4F4B5514-05F5-4423-BF82-EDE7A4D7ADB4}"/>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29" name="Text Placeholder 29">
            <a:extLst>
              <a:ext uri="{FF2B5EF4-FFF2-40B4-BE49-F238E27FC236}">
                <a16:creationId xmlns:a16="http://schemas.microsoft.com/office/drawing/2014/main" id="{443124A8-B4E5-4E0F-A644-9773D3F2677B}"/>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396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D0FDB38-E1A5-48AC-8D75-FF5056E92455}"/>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3027D4BF-EC30-4344-9632-AEAD499D9171}"/>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5" name="Text Placeholder 29">
            <a:extLst>
              <a:ext uri="{FF2B5EF4-FFF2-40B4-BE49-F238E27FC236}">
                <a16:creationId xmlns:a16="http://schemas.microsoft.com/office/drawing/2014/main" id="{95276F54-6C79-428E-9601-CF06A68D7A77}"/>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820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147" y="-340453"/>
            <a:ext cx="4294400" cy="4371396"/>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9" name="Straight Connector 28">
            <a:extLst>
              <a:ext uri="{FF2B5EF4-FFF2-40B4-BE49-F238E27FC236}">
                <a16:creationId xmlns:a16="http://schemas.microsoft.com/office/drawing/2014/main" id="{03CB7914-C890-41FE-9D3B-B00B6C26D325}"/>
              </a:ext>
            </a:extLst>
          </p:cNvPr>
          <p:cNvCxnSpPr>
            <a:cxnSpLocks/>
          </p:cNvCxnSpPr>
          <p:nvPr userDrawn="1"/>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920DBC6D-F3E3-4B92-B3CA-7FDD369499C0}"/>
              </a:ext>
            </a:extLst>
          </p:cNvPr>
          <p:cNvSpPr>
            <a:spLocks noGrp="1"/>
          </p:cNvSpPr>
          <p:nvPr>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2" name="Text Placeholder 29">
            <a:extLst>
              <a:ext uri="{FF2B5EF4-FFF2-40B4-BE49-F238E27FC236}">
                <a16:creationId xmlns:a16="http://schemas.microsoft.com/office/drawing/2014/main" id="{FBAEE53C-493B-4000-8A75-BE580BCCA4FC}"/>
              </a:ext>
            </a:extLst>
          </p:cNvPr>
          <p:cNvSpPr>
            <a:spLocks noGrp="1"/>
          </p:cNvSpPr>
          <p:nvPr>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410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4E0E1B-F167-45D3-9A6B-6BF9A6B5C99A}"/>
              </a:ext>
            </a:extLst>
          </p:cNvPr>
          <p:cNvSpPr>
            <a:spLocks noGrp="1"/>
          </p:cNvSpPr>
          <p:nvPr>
            <p:ph type="pic" sz="quarter" idx="40"/>
          </p:nvPr>
        </p:nvSpPr>
        <p:spPr>
          <a:xfrm>
            <a:off x="3052765" y="-23810"/>
            <a:ext cx="15235238" cy="10351296"/>
          </a:xfrm>
        </p:spPr>
        <p:txBody>
          <a:bodyPr/>
          <a:lstStyle/>
          <a:p>
            <a:endParaRPr lang="en-US"/>
          </a:p>
        </p:txBody>
      </p:sp>
      <p:sp>
        <p:nvSpPr>
          <p:cNvPr id="22" name="Rectangle 21">
            <a:extLst>
              <a:ext uri="{FF2B5EF4-FFF2-40B4-BE49-F238E27FC236}">
                <a16:creationId xmlns:a16="http://schemas.microsoft.com/office/drawing/2014/main" id="{5DFD53CF-E459-440A-87AD-B995065D52EF}"/>
              </a:ext>
            </a:extLst>
          </p:cNvPr>
          <p:cNvSpPr/>
          <p:nvPr userDrawn="1"/>
        </p:nvSpPr>
        <p:spPr>
          <a:xfrm>
            <a:off x="44007" y="4113"/>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3" name="Rectangle: Single Corner Snipped 22">
            <a:extLst>
              <a:ext uri="{FF2B5EF4-FFF2-40B4-BE49-F238E27FC236}">
                <a16:creationId xmlns:a16="http://schemas.microsoft.com/office/drawing/2014/main" id="{D1C5C806-181A-453D-B644-6ADAEED7F171}"/>
              </a:ext>
            </a:extLst>
          </p:cNvPr>
          <p:cNvSpPr/>
          <p:nvPr userDrawn="1"/>
        </p:nvSpPr>
        <p:spPr>
          <a:xfrm>
            <a:off x="2702793" y="2490934"/>
            <a:ext cx="15629214"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16440" y="6689767"/>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1644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644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13793" y="67399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3793"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3793" y="838515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6442" y="584860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413793" y="5917406"/>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6440" y="7484152"/>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413793" y="7562570"/>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35" name="Straight Connector 34">
            <a:extLst>
              <a:ext uri="{FF2B5EF4-FFF2-40B4-BE49-F238E27FC236}">
                <a16:creationId xmlns:a16="http://schemas.microsoft.com/office/drawing/2014/main" id="{85F289F5-5E2B-4017-B6EE-AC81B6C2ED33}"/>
              </a:ext>
            </a:extLst>
          </p:cNvPr>
          <p:cNvCxnSpPr/>
          <p:nvPr/>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itle 2">
            <a:extLst>
              <a:ext uri="{FF2B5EF4-FFF2-40B4-BE49-F238E27FC236}">
                <a16:creationId xmlns:a16="http://schemas.microsoft.com/office/drawing/2014/main" id="{0B05BC5B-0BD7-47E2-ADE2-AF3B6247E120}"/>
              </a:ext>
            </a:extLst>
          </p:cNvPr>
          <p:cNvSpPr>
            <a:spLocks noGrp="1"/>
          </p:cNvSpPr>
          <p:nvPr userDrawn="1">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70" name="Text Placeholder 6">
            <a:extLst>
              <a:ext uri="{FF2B5EF4-FFF2-40B4-BE49-F238E27FC236}">
                <a16:creationId xmlns:a16="http://schemas.microsoft.com/office/drawing/2014/main" id="{EE6F083A-08DC-4EF9-A860-B42614FC6890}"/>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B555FDDF-669D-4525-81D5-380F44F72719}"/>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E554E57C-3FD8-43C0-A804-66C7AB67DB5B}"/>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 Placeholder 6">
            <a:extLst>
              <a:ext uri="{FF2B5EF4-FFF2-40B4-BE49-F238E27FC236}">
                <a16:creationId xmlns:a16="http://schemas.microsoft.com/office/drawing/2014/main" id="{A74C89D4-94C0-46FA-9D3C-A2BC6DCCA2BC}"/>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6" name="Text Placeholder 4">
            <a:extLst>
              <a:ext uri="{FF2B5EF4-FFF2-40B4-BE49-F238E27FC236}">
                <a16:creationId xmlns:a16="http://schemas.microsoft.com/office/drawing/2014/main" id="{26E5DF5E-6606-49F9-96A8-042491382C78}"/>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08BBD0CD-51AB-4E5E-82B1-8E449FD2ED45}"/>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 Placeholder 6">
            <a:extLst>
              <a:ext uri="{FF2B5EF4-FFF2-40B4-BE49-F238E27FC236}">
                <a16:creationId xmlns:a16="http://schemas.microsoft.com/office/drawing/2014/main" id="{4DBAAF61-0D11-461D-9D92-878941017602}"/>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9" name="Text Placeholder 4">
            <a:extLst>
              <a:ext uri="{FF2B5EF4-FFF2-40B4-BE49-F238E27FC236}">
                <a16:creationId xmlns:a16="http://schemas.microsoft.com/office/drawing/2014/main" id="{AB48BA21-0DBD-4460-9A9E-B03544077646}"/>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0" name="Straight Connector 79">
            <a:extLst>
              <a:ext uri="{FF2B5EF4-FFF2-40B4-BE49-F238E27FC236}">
                <a16:creationId xmlns:a16="http://schemas.microsoft.com/office/drawing/2014/main" id="{8947D154-3162-4162-999D-AC4E66129118}"/>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Text Placeholder 6">
            <a:extLst>
              <a:ext uri="{FF2B5EF4-FFF2-40B4-BE49-F238E27FC236}">
                <a16:creationId xmlns:a16="http://schemas.microsoft.com/office/drawing/2014/main" id="{E1D86DC7-C12C-4199-99CD-0BE3B318014B}"/>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82" name="Text Placeholder 4">
            <a:extLst>
              <a:ext uri="{FF2B5EF4-FFF2-40B4-BE49-F238E27FC236}">
                <a16:creationId xmlns:a16="http://schemas.microsoft.com/office/drawing/2014/main" id="{0F50986B-D56A-4E53-9021-1B493F106045}"/>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3" name="Straight Connector 82">
            <a:extLst>
              <a:ext uri="{FF2B5EF4-FFF2-40B4-BE49-F238E27FC236}">
                <a16:creationId xmlns:a16="http://schemas.microsoft.com/office/drawing/2014/main" id="{3EFF5CAE-C9A0-4728-B306-CF27E5BD03B2}"/>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Text Placeholder 6">
            <a:extLst>
              <a:ext uri="{FF2B5EF4-FFF2-40B4-BE49-F238E27FC236}">
                <a16:creationId xmlns:a16="http://schemas.microsoft.com/office/drawing/2014/main" id="{499A2AD8-5D49-4598-836A-B0EF5B4AD4B7}"/>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85" name="Text Placeholder 4">
            <a:extLst>
              <a:ext uri="{FF2B5EF4-FFF2-40B4-BE49-F238E27FC236}">
                <a16:creationId xmlns:a16="http://schemas.microsoft.com/office/drawing/2014/main" id="{43B64440-97B2-441D-964B-95E8BDD50ED6}"/>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27275360-7FAC-40C3-93F2-94DBB254DF29}"/>
              </a:ext>
            </a:extLst>
          </p:cNvPr>
          <p:cNvSpPr>
            <a:spLocks noGrp="1"/>
          </p:cNvSpPr>
          <p:nvPr>
            <p:ph sz="quarter" idx="35"/>
          </p:nvPr>
        </p:nvSpPr>
        <p:spPr>
          <a:xfrm>
            <a:off x="3876675" y="3009529"/>
            <a:ext cx="2057400" cy="1819277"/>
          </a:xfrm>
        </p:spPr>
        <p:txBody>
          <a:bodyPr/>
          <a:lstStyle/>
          <a:p>
            <a:pPr lvl="0"/>
            <a:endParaRPr lang="en-US"/>
          </a:p>
        </p:txBody>
      </p:sp>
      <p:sp>
        <p:nvSpPr>
          <p:cNvPr id="86" name="Content Placeholder 8">
            <a:extLst>
              <a:ext uri="{FF2B5EF4-FFF2-40B4-BE49-F238E27FC236}">
                <a16:creationId xmlns:a16="http://schemas.microsoft.com/office/drawing/2014/main" id="{5766E708-CC2D-45FA-BB2E-2829E6413C55}"/>
              </a:ext>
            </a:extLst>
          </p:cNvPr>
          <p:cNvSpPr>
            <a:spLocks noGrp="1"/>
          </p:cNvSpPr>
          <p:nvPr>
            <p:ph sz="quarter" idx="36"/>
          </p:nvPr>
        </p:nvSpPr>
        <p:spPr>
          <a:xfrm>
            <a:off x="6540914" y="3009529"/>
            <a:ext cx="2057400" cy="1819277"/>
          </a:xfrm>
        </p:spPr>
        <p:txBody>
          <a:bodyPr/>
          <a:lstStyle/>
          <a:p>
            <a:pPr lvl="0"/>
            <a:endParaRPr lang="en-US"/>
          </a:p>
        </p:txBody>
      </p:sp>
      <p:sp>
        <p:nvSpPr>
          <p:cNvPr id="87" name="Content Placeholder 8">
            <a:extLst>
              <a:ext uri="{FF2B5EF4-FFF2-40B4-BE49-F238E27FC236}">
                <a16:creationId xmlns:a16="http://schemas.microsoft.com/office/drawing/2014/main" id="{301FB4BD-A415-4070-9490-CFC76DD76596}"/>
              </a:ext>
            </a:extLst>
          </p:cNvPr>
          <p:cNvSpPr>
            <a:spLocks noGrp="1"/>
          </p:cNvSpPr>
          <p:nvPr>
            <p:ph sz="quarter" idx="37"/>
          </p:nvPr>
        </p:nvSpPr>
        <p:spPr>
          <a:xfrm>
            <a:off x="9205152" y="3009529"/>
            <a:ext cx="2057400" cy="1819277"/>
          </a:xfrm>
        </p:spPr>
        <p:txBody>
          <a:bodyPr/>
          <a:lstStyle/>
          <a:p>
            <a:pPr lvl="0"/>
            <a:endParaRPr lang="en-US"/>
          </a:p>
        </p:txBody>
      </p:sp>
      <p:sp>
        <p:nvSpPr>
          <p:cNvPr id="88" name="Content Placeholder 8">
            <a:extLst>
              <a:ext uri="{FF2B5EF4-FFF2-40B4-BE49-F238E27FC236}">
                <a16:creationId xmlns:a16="http://schemas.microsoft.com/office/drawing/2014/main" id="{87D239FA-01B8-4257-BA86-4505E3D0A151}"/>
              </a:ext>
            </a:extLst>
          </p:cNvPr>
          <p:cNvSpPr>
            <a:spLocks noGrp="1"/>
          </p:cNvSpPr>
          <p:nvPr>
            <p:ph sz="quarter" idx="38"/>
          </p:nvPr>
        </p:nvSpPr>
        <p:spPr>
          <a:xfrm>
            <a:off x="11869392" y="3009529"/>
            <a:ext cx="2057400" cy="1819277"/>
          </a:xfrm>
        </p:spPr>
        <p:txBody>
          <a:bodyPr/>
          <a:lstStyle/>
          <a:p>
            <a:pPr lvl="0"/>
            <a:endParaRPr lang="en-US"/>
          </a:p>
        </p:txBody>
      </p:sp>
      <p:sp>
        <p:nvSpPr>
          <p:cNvPr id="89" name="Content Placeholder 8">
            <a:extLst>
              <a:ext uri="{FF2B5EF4-FFF2-40B4-BE49-F238E27FC236}">
                <a16:creationId xmlns:a16="http://schemas.microsoft.com/office/drawing/2014/main" id="{FE993539-1E45-4A59-AF4C-2206022509DC}"/>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217878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9D9F074-5FA9-4A43-8DBD-0823DBCE3E7F}"/>
              </a:ext>
            </a:extLst>
          </p:cNvPr>
          <p:cNvSpPr/>
          <p:nvPr userDrawn="1"/>
        </p:nvSpPr>
        <p:spPr>
          <a:xfrm>
            <a:off x="61152" y="4113"/>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56" name="Picture Placeholder 10">
            <a:extLst>
              <a:ext uri="{FF2B5EF4-FFF2-40B4-BE49-F238E27FC236}">
                <a16:creationId xmlns:a16="http://schemas.microsoft.com/office/drawing/2014/main" id="{20BB51CE-E898-459C-9C17-B9F5B6AEB1A3}"/>
              </a:ext>
            </a:extLst>
          </p:cNvPr>
          <p:cNvSpPr>
            <a:spLocks noGrp="1"/>
          </p:cNvSpPr>
          <p:nvPr>
            <p:ph type="pic" sz="quarter" idx="40"/>
          </p:nvPr>
        </p:nvSpPr>
        <p:spPr>
          <a:xfrm>
            <a:off x="3035620" y="-40955"/>
            <a:ext cx="15235238" cy="10351296"/>
          </a:xfrm>
        </p:spPr>
        <p:txBody>
          <a:bodyPr/>
          <a:lstStyle/>
          <a:p>
            <a:endParaRPr lang="en-US"/>
          </a:p>
        </p:txBody>
      </p:sp>
      <p:sp>
        <p:nvSpPr>
          <p:cNvPr id="58" name="Rectangle: Single Corner Snipped 57">
            <a:extLst>
              <a:ext uri="{FF2B5EF4-FFF2-40B4-BE49-F238E27FC236}">
                <a16:creationId xmlns:a16="http://schemas.microsoft.com/office/drawing/2014/main" id="{05A7EEF3-25FC-412A-ABF7-BB66E8284324}"/>
              </a:ext>
            </a:extLst>
          </p:cNvPr>
          <p:cNvSpPr/>
          <p:nvPr userDrawn="1"/>
        </p:nvSpPr>
        <p:spPr>
          <a:xfrm>
            <a:off x="2702793" y="2490934"/>
            <a:ext cx="15585207"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755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7557"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1755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17559" y="6682994"/>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12676"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12676"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12676"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7557" y="7497868"/>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412676"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412676" y="6732549"/>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59" name="Straight Connector 58">
            <a:extLst>
              <a:ext uri="{FF2B5EF4-FFF2-40B4-BE49-F238E27FC236}">
                <a16:creationId xmlns:a16="http://schemas.microsoft.com/office/drawing/2014/main" id="{DAEE0694-1A37-4220-B54E-B21E44F9AEB1}"/>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Title 2">
            <a:extLst>
              <a:ext uri="{FF2B5EF4-FFF2-40B4-BE49-F238E27FC236}">
                <a16:creationId xmlns:a16="http://schemas.microsoft.com/office/drawing/2014/main" id="{3CC9BD94-DE58-4D50-A03F-0852EC93AB41}"/>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61" name="Text Placeholder 6">
            <a:extLst>
              <a:ext uri="{FF2B5EF4-FFF2-40B4-BE49-F238E27FC236}">
                <a16:creationId xmlns:a16="http://schemas.microsoft.com/office/drawing/2014/main" id="{7F3F4B79-4C86-49C8-95A6-0A82D1EE7E34}"/>
              </a:ext>
            </a:extLst>
          </p:cNvPr>
          <p:cNvSpPr>
            <a:spLocks noGrp="1"/>
          </p:cNvSpPr>
          <p:nvPr>
            <p:ph type="body" sz="quarter" idx="41"/>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2" name="Text Placeholder 4">
            <a:extLst>
              <a:ext uri="{FF2B5EF4-FFF2-40B4-BE49-F238E27FC236}">
                <a16:creationId xmlns:a16="http://schemas.microsoft.com/office/drawing/2014/main" id="{13F78F7F-BEF9-4A8A-90FC-7390E82E6F9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80B5050C-BFD1-450D-9982-D840B274922F}"/>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14B9B598-FC28-4AD2-AD8A-A5F589C400E3}"/>
              </a:ext>
            </a:extLst>
          </p:cNvPr>
          <p:cNvSpPr>
            <a:spLocks noGrp="1"/>
          </p:cNvSpPr>
          <p:nvPr>
            <p:ph type="body" sz="quarter" idx="42"/>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5" name="Text Placeholder 4">
            <a:extLst>
              <a:ext uri="{FF2B5EF4-FFF2-40B4-BE49-F238E27FC236}">
                <a16:creationId xmlns:a16="http://schemas.microsoft.com/office/drawing/2014/main" id="{9C6C6805-01AB-4B7C-94EF-C513241153DC}"/>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6" name="Straight Connector 65">
            <a:extLst>
              <a:ext uri="{FF2B5EF4-FFF2-40B4-BE49-F238E27FC236}">
                <a16:creationId xmlns:a16="http://schemas.microsoft.com/office/drawing/2014/main" id="{3AD1FC5B-6EC3-4DC8-A210-19B87D5E2ABF}"/>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Text Placeholder 6">
            <a:extLst>
              <a:ext uri="{FF2B5EF4-FFF2-40B4-BE49-F238E27FC236}">
                <a16:creationId xmlns:a16="http://schemas.microsoft.com/office/drawing/2014/main" id="{29D97CCE-A450-42F9-94CB-E230EC62DFA1}"/>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68" name="Text Placeholder 4">
            <a:extLst>
              <a:ext uri="{FF2B5EF4-FFF2-40B4-BE49-F238E27FC236}">
                <a16:creationId xmlns:a16="http://schemas.microsoft.com/office/drawing/2014/main" id="{37762FFC-3B46-405B-B305-B67270087A5E}"/>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B754F677-691A-496F-877D-EAE2321B4045}"/>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 Placeholder 6">
            <a:extLst>
              <a:ext uri="{FF2B5EF4-FFF2-40B4-BE49-F238E27FC236}">
                <a16:creationId xmlns:a16="http://schemas.microsoft.com/office/drawing/2014/main" id="{4FBEA6F9-53EE-40E1-B614-068B7BB3C781}"/>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73B9D760-0B09-4516-8F46-F4B6CCFA3DA1}"/>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2" name="Straight Connector 71">
            <a:extLst>
              <a:ext uri="{FF2B5EF4-FFF2-40B4-BE49-F238E27FC236}">
                <a16:creationId xmlns:a16="http://schemas.microsoft.com/office/drawing/2014/main" id="{24AD79E1-7128-49B2-AAD4-29C8054CD089}"/>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7AB9854C-00D6-4432-A5A5-12A9C6AEB2AC}"/>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74" name="Text Placeholder 4">
            <a:extLst>
              <a:ext uri="{FF2B5EF4-FFF2-40B4-BE49-F238E27FC236}">
                <a16:creationId xmlns:a16="http://schemas.microsoft.com/office/drawing/2014/main" id="{375FE3A7-5585-4FAA-851C-0581A487924B}"/>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75" name="Content Placeholder 8">
            <a:extLst>
              <a:ext uri="{FF2B5EF4-FFF2-40B4-BE49-F238E27FC236}">
                <a16:creationId xmlns:a16="http://schemas.microsoft.com/office/drawing/2014/main" id="{BDCE1335-C72D-4455-AF07-E4B88A9FC3F4}"/>
              </a:ext>
            </a:extLst>
          </p:cNvPr>
          <p:cNvSpPr>
            <a:spLocks noGrp="1"/>
          </p:cNvSpPr>
          <p:nvPr>
            <p:ph sz="quarter" idx="35"/>
          </p:nvPr>
        </p:nvSpPr>
        <p:spPr>
          <a:xfrm>
            <a:off x="3876675" y="3009529"/>
            <a:ext cx="2057400" cy="1819277"/>
          </a:xfrm>
        </p:spPr>
        <p:txBody>
          <a:bodyPr/>
          <a:lstStyle/>
          <a:p>
            <a:pPr lvl="0"/>
            <a:endParaRPr lang="en-US"/>
          </a:p>
        </p:txBody>
      </p:sp>
      <p:sp>
        <p:nvSpPr>
          <p:cNvPr id="76" name="Content Placeholder 8">
            <a:extLst>
              <a:ext uri="{FF2B5EF4-FFF2-40B4-BE49-F238E27FC236}">
                <a16:creationId xmlns:a16="http://schemas.microsoft.com/office/drawing/2014/main" id="{AA68FF7A-75FC-4B81-916F-FB3FC06CC937}"/>
              </a:ext>
            </a:extLst>
          </p:cNvPr>
          <p:cNvSpPr>
            <a:spLocks noGrp="1"/>
          </p:cNvSpPr>
          <p:nvPr>
            <p:ph sz="quarter" idx="36"/>
          </p:nvPr>
        </p:nvSpPr>
        <p:spPr>
          <a:xfrm>
            <a:off x="6540914" y="3009529"/>
            <a:ext cx="2057400" cy="1819277"/>
          </a:xfrm>
        </p:spPr>
        <p:txBody>
          <a:bodyPr/>
          <a:lstStyle/>
          <a:p>
            <a:pPr lvl="0"/>
            <a:endParaRPr lang="en-US"/>
          </a:p>
        </p:txBody>
      </p:sp>
      <p:sp>
        <p:nvSpPr>
          <p:cNvPr id="77" name="Content Placeholder 8">
            <a:extLst>
              <a:ext uri="{FF2B5EF4-FFF2-40B4-BE49-F238E27FC236}">
                <a16:creationId xmlns:a16="http://schemas.microsoft.com/office/drawing/2014/main" id="{CEEC785B-F9F4-4E1F-96BD-D131C92846CF}"/>
              </a:ext>
            </a:extLst>
          </p:cNvPr>
          <p:cNvSpPr>
            <a:spLocks noGrp="1"/>
          </p:cNvSpPr>
          <p:nvPr>
            <p:ph sz="quarter" idx="37"/>
          </p:nvPr>
        </p:nvSpPr>
        <p:spPr>
          <a:xfrm>
            <a:off x="9205152" y="3009529"/>
            <a:ext cx="2057400" cy="1819277"/>
          </a:xfrm>
        </p:spPr>
        <p:txBody>
          <a:bodyPr/>
          <a:lstStyle/>
          <a:p>
            <a:pPr lvl="0"/>
            <a:endParaRPr lang="en-US"/>
          </a:p>
        </p:txBody>
      </p:sp>
      <p:sp>
        <p:nvSpPr>
          <p:cNvPr id="78" name="Content Placeholder 8">
            <a:extLst>
              <a:ext uri="{FF2B5EF4-FFF2-40B4-BE49-F238E27FC236}">
                <a16:creationId xmlns:a16="http://schemas.microsoft.com/office/drawing/2014/main" id="{5F1F616B-28BA-4CA4-ABA5-C327F6BF505D}"/>
              </a:ext>
            </a:extLst>
          </p:cNvPr>
          <p:cNvSpPr>
            <a:spLocks noGrp="1"/>
          </p:cNvSpPr>
          <p:nvPr>
            <p:ph sz="quarter" idx="38"/>
          </p:nvPr>
        </p:nvSpPr>
        <p:spPr>
          <a:xfrm>
            <a:off x="11869392" y="3009529"/>
            <a:ext cx="2057400" cy="1819277"/>
          </a:xfrm>
        </p:spPr>
        <p:txBody>
          <a:bodyPr/>
          <a:lstStyle/>
          <a:p>
            <a:pPr lvl="0"/>
            <a:endParaRPr lang="en-US"/>
          </a:p>
        </p:txBody>
      </p:sp>
      <p:sp>
        <p:nvSpPr>
          <p:cNvPr id="79" name="Content Placeholder 8">
            <a:extLst>
              <a:ext uri="{FF2B5EF4-FFF2-40B4-BE49-F238E27FC236}">
                <a16:creationId xmlns:a16="http://schemas.microsoft.com/office/drawing/2014/main" id="{E034E18E-A814-436C-B7F4-6BF5217B4B3A}"/>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829606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3A37354F-5D8F-4122-8D10-71B5BE6F2D69}"/>
              </a:ext>
            </a:extLst>
          </p:cNvPr>
          <p:cNvSpPr>
            <a:spLocks noGrp="1"/>
          </p:cNvSpPr>
          <p:nvPr>
            <p:ph type="pic" sz="quarter" idx="40"/>
          </p:nvPr>
        </p:nvSpPr>
        <p:spPr>
          <a:xfrm>
            <a:off x="3052765" y="-23810"/>
            <a:ext cx="15235238" cy="10351296"/>
          </a:xfrm>
        </p:spPr>
        <p:txBody>
          <a:bodyPr/>
          <a:lstStyle/>
          <a:p>
            <a:endParaRPr lang="en-US"/>
          </a:p>
        </p:txBody>
      </p:sp>
      <p:sp>
        <p:nvSpPr>
          <p:cNvPr id="23" name="Rectangle 22">
            <a:extLst>
              <a:ext uri="{FF2B5EF4-FFF2-40B4-BE49-F238E27FC236}">
                <a16:creationId xmlns:a16="http://schemas.microsoft.com/office/drawing/2014/main" id="{B139CFAE-67C8-49F4-93FA-4CD36AEFF840}"/>
              </a:ext>
            </a:extLst>
          </p:cNvPr>
          <p:cNvSpPr/>
          <p:nvPr userDrawn="1"/>
        </p:nvSpPr>
        <p:spPr>
          <a:xfrm>
            <a:off x="9717" y="-13032"/>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B1D6DFFD-8031-4460-9E9A-B1BC5427B3CD}"/>
              </a:ext>
            </a:extLst>
          </p:cNvPr>
          <p:cNvSpPr/>
          <p:nvPr userDrawn="1"/>
        </p:nvSpPr>
        <p:spPr>
          <a:xfrm>
            <a:off x="2702794" y="2490934"/>
            <a:ext cx="15604640"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22627"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22627"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22627" y="8301394"/>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22627"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2" name="Rectangle 7">
            <a:extLst>
              <a:ext uri="{FF2B5EF4-FFF2-40B4-BE49-F238E27FC236}">
                <a16:creationId xmlns:a16="http://schemas.microsoft.com/office/drawing/2014/main" id="{95FF15F2-BD0A-4CF0-BC20-CFE0829E0EA9}"/>
              </a:ext>
            </a:extLst>
          </p:cNvPr>
          <p:cNvSpPr/>
          <p:nvPr/>
        </p:nvSpPr>
        <p:spPr>
          <a:xfrm flipV="1">
            <a:off x="-22629" y="747773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532CC4A1-3507-4A90-9299-3F3513F1D807}"/>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153137D-71C3-4985-BC25-CCB9039E3BF9}"/>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1" name="Text Placeholder 6">
            <a:extLst>
              <a:ext uri="{FF2B5EF4-FFF2-40B4-BE49-F238E27FC236}">
                <a16:creationId xmlns:a16="http://schemas.microsoft.com/office/drawing/2014/main" id="{F048CBF5-C11A-417F-B5C6-A8394701C8CF}"/>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2" name="Text Placeholder 4">
            <a:extLst>
              <a:ext uri="{FF2B5EF4-FFF2-40B4-BE49-F238E27FC236}">
                <a16:creationId xmlns:a16="http://schemas.microsoft.com/office/drawing/2014/main" id="{F0EDBE4D-7BD4-45C6-BCF3-63A68A23541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68395F5C-BAD3-4519-A47D-3FE0F94C138F}"/>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AF8F5D9-27F7-4B0C-A5BB-A29BC4DDECE5}"/>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5" name="Text Placeholder 4">
            <a:extLst>
              <a:ext uri="{FF2B5EF4-FFF2-40B4-BE49-F238E27FC236}">
                <a16:creationId xmlns:a16="http://schemas.microsoft.com/office/drawing/2014/main" id="{634E7941-4468-4836-9ACA-3645A86CA624}"/>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B1D008EB-E0E9-4D1A-A417-40231887E98A}"/>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14FB4F8-E3DC-48B6-8728-141A08B6BDD8}"/>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13CC5275-A35F-4AF2-8146-BFAB3E371A2F}"/>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4" name="Straight Connector 43">
            <a:extLst>
              <a:ext uri="{FF2B5EF4-FFF2-40B4-BE49-F238E27FC236}">
                <a16:creationId xmlns:a16="http://schemas.microsoft.com/office/drawing/2014/main" id="{03789E70-72B2-4A7A-9B8D-EBE71A27EEBC}"/>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 Placeholder 6">
            <a:extLst>
              <a:ext uri="{FF2B5EF4-FFF2-40B4-BE49-F238E27FC236}">
                <a16:creationId xmlns:a16="http://schemas.microsoft.com/office/drawing/2014/main" id="{EBAE3ED1-30AC-4DA6-A2CE-47647825C19B}"/>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E796B00F-CEC6-4C59-B426-4E6CB3BF953B}"/>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7" name="Straight Connector 46">
            <a:extLst>
              <a:ext uri="{FF2B5EF4-FFF2-40B4-BE49-F238E27FC236}">
                <a16:creationId xmlns:a16="http://schemas.microsoft.com/office/drawing/2014/main" id="{F11B3C01-84EB-4FB4-9F4D-2811F6DA0317}"/>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E85F395A-16EB-4C39-8222-79321D37B7E0}"/>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84BD3A24-264C-4E6B-8A82-943CC16900B7}"/>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0" name="Content Placeholder 8">
            <a:extLst>
              <a:ext uri="{FF2B5EF4-FFF2-40B4-BE49-F238E27FC236}">
                <a16:creationId xmlns:a16="http://schemas.microsoft.com/office/drawing/2014/main" id="{0083C0A5-1F23-4828-897B-FB004962403F}"/>
              </a:ext>
            </a:extLst>
          </p:cNvPr>
          <p:cNvSpPr>
            <a:spLocks noGrp="1"/>
          </p:cNvSpPr>
          <p:nvPr>
            <p:ph sz="quarter" idx="35"/>
          </p:nvPr>
        </p:nvSpPr>
        <p:spPr>
          <a:xfrm>
            <a:off x="3876675" y="3009529"/>
            <a:ext cx="2057400" cy="1819277"/>
          </a:xfrm>
        </p:spPr>
        <p:txBody>
          <a:bodyPr/>
          <a:lstStyle/>
          <a:p>
            <a:pPr lvl="0"/>
            <a:endParaRPr lang="en-US"/>
          </a:p>
        </p:txBody>
      </p:sp>
      <p:sp>
        <p:nvSpPr>
          <p:cNvPr id="51" name="Content Placeholder 8">
            <a:extLst>
              <a:ext uri="{FF2B5EF4-FFF2-40B4-BE49-F238E27FC236}">
                <a16:creationId xmlns:a16="http://schemas.microsoft.com/office/drawing/2014/main" id="{D06783E0-78E1-4771-95C8-69521247EAB0}"/>
              </a:ext>
            </a:extLst>
          </p:cNvPr>
          <p:cNvSpPr>
            <a:spLocks noGrp="1"/>
          </p:cNvSpPr>
          <p:nvPr>
            <p:ph sz="quarter" idx="36"/>
          </p:nvPr>
        </p:nvSpPr>
        <p:spPr>
          <a:xfrm>
            <a:off x="6540914" y="3009529"/>
            <a:ext cx="2057400" cy="1819277"/>
          </a:xfrm>
        </p:spPr>
        <p:txBody>
          <a:bodyPr/>
          <a:lstStyle/>
          <a:p>
            <a:pPr lvl="0"/>
            <a:endParaRPr lang="en-US"/>
          </a:p>
        </p:txBody>
      </p:sp>
      <p:sp>
        <p:nvSpPr>
          <p:cNvPr id="52" name="Content Placeholder 8">
            <a:extLst>
              <a:ext uri="{FF2B5EF4-FFF2-40B4-BE49-F238E27FC236}">
                <a16:creationId xmlns:a16="http://schemas.microsoft.com/office/drawing/2014/main" id="{FB6690EA-5740-42EB-BA1F-B61209118608}"/>
              </a:ext>
            </a:extLst>
          </p:cNvPr>
          <p:cNvSpPr>
            <a:spLocks noGrp="1"/>
          </p:cNvSpPr>
          <p:nvPr>
            <p:ph sz="quarter" idx="37"/>
          </p:nvPr>
        </p:nvSpPr>
        <p:spPr>
          <a:xfrm>
            <a:off x="9205152" y="3009529"/>
            <a:ext cx="2057400" cy="1819277"/>
          </a:xfrm>
        </p:spPr>
        <p:txBody>
          <a:bodyPr/>
          <a:lstStyle/>
          <a:p>
            <a:pPr lvl="0"/>
            <a:endParaRPr lang="en-US"/>
          </a:p>
        </p:txBody>
      </p:sp>
      <p:sp>
        <p:nvSpPr>
          <p:cNvPr id="53" name="Content Placeholder 8">
            <a:extLst>
              <a:ext uri="{FF2B5EF4-FFF2-40B4-BE49-F238E27FC236}">
                <a16:creationId xmlns:a16="http://schemas.microsoft.com/office/drawing/2014/main" id="{DCE4B381-919C-47E6-A201-39A243F5960F}"/>
              </a:ext>
            </a:extLst>
          </p:cNvPr>
          <p:cNvSpPr>
            <a:spLocks noGrp="1"/>
          </p:cNvSpPr>
          <p:nvPr>
            <p:ph sz="quarter" idx="38"/>
          </p:nvPr>
        </p:nvSpPr>
        <p:spPr>
          <a:xfrm>
            <a:off x="11869392" y="3009529"/>
            <a:ext cx="2057400" cy="1819277"/>
          </a:xfrm>
        </p:spPr>
        <p:txBody>
          <a:bodyPr/>
          <a:lstStyle/>
          <a:p>
            <a:pPr lvl="0"/>
            <a:endParaRPr lang="en-US"/>
          </a:p>
        </p:txBody>
      </p:sp>
      <p:sp>
        <p:nvSpPr>
          <p:cNvPr id="54" name="Content Placeholder 8">
            <a:extLst>
              <a:ext uri="{FF2B5EF4-FFF2-40B4-BE49-F238E27FC236}">
                <a16:creationId xmlns:a16="http://schemas.microsoft.com/office/drawing/2014/main" id="{6C34F396-C7A6-4F23-9AE9-3AD0FFDFC12E}"/>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223337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5DD78CA-6BF3-40EA-BF74-FB999653D254}"/>
              </a:ext>
            </a:extLst>
          </p:cNvPr>
          <p:cNvSpPr>
            <a:spLocks noGrp="1"/>
          </p:cNvSpPr>
          <p:nvPr>
            <p:ph type="pic" sz="quarter" idx="40"/>
          </p:nvPr>
        </p:nvSpPr>
        <p:spPr>
          <a:xfrm>
            <a:off x="3052765" y="-23810"/>
            <a:ext cx="15235238" cy="10351296"/>
          </a:xfrm>
        </p:spPr>
        <p:txBody>
          <a:bodyPr/>
          <a:lstStyle/>
          <a:p>
            <a:endParaRPr lang="en-US"/>
          </a:p>
        </p:txBody>
      </p:sp>
      <p:sp>
        <p:nvSpPr>
          <p:cNvPr id="23" name="Rectangle 22">
            <a:extLst>
              <a:ext uri="{FF2B5EF4-FFF2-40B4-BE49-F238E27FC236}">
                <a16:creationId xmlns:a16="http://schemas.microsoft.com/office/drawing/2014/main" id="{BECE95F3-4416-4C23-813B-9E51904E1921}"/>
              </a:ext>
            </a:extLst>
          </p:cNvPr>
          <p:cNvSpPr/>
          <p:nvPr userDrawn="1"/>
        </p:nvSpPr>
        <p:spPr>
          <a:xfrm>
            <a:off x="26862" y="-30177"/>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EE071AD6-BB21-4AEE-A7A2-180E02759877}"/>
              </a:ext>
            </a:extLst>
          </p:cNvPr>
          <p:cNvSpPr/>
          <p:nvPr userDrawn="1"/>
        </p:nvSpPr>
        <p:spPr>
          <a:xfrm>
            <a:off x="2702793" y="2490934"/>
            <a:ext cx="15558345"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0376"/>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5010" y="83036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25224"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25224" y="6732549"/>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25224" y="838267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425224" y="755761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5012" y="8295106"/>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425224" y="8382672"/>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5010" y="747773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425224" y="7557611"/>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476D36A4-3F29-432F-B7CD-C5D9FA67B7F2}"/>
              </a:ext>
            </a:extLst>
          </p:cNvPr>
          <p:cNvCxnSpPr/>
          <p:nvPr userDrawn="1"/>
        </p:nvCxnSpPr>
        <p:spPr>
          <a:xfrm>
            <a:off x="3991166"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D67C4E-27D2-4371-A4FB-8349D74F985B}"/>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4" name="Text Placeholder 6">
            <a:extLst>
              <a:ext uri="{FF2B5EF4-FFF2-40B4-BE49-F238E27FC236}">
                <a16:creationId xmlns:a16="http://schemas.microsoft.com/office/drawing/2014/main" id="{9F9BE725-1355-4317-AF31-A51EBF5CBA4B}"/>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6" name="Text Placeholder 4">
            <a:extLst>
              <a:ext uri="{FF2B5EF4-FFF2-40B4-BE49-F238E27FC236}">
                <a16:creationId xmlns:a16="http://schemas.microsoft.com/office/drawing/2014/main" id="{FED3EADA-BBDA-41AF-8A0F-8682D4EF3C9E}"/>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2B92363E-192C-4A2D-B7B9-43E961A972A7}"/>
              </a:ext>
            </a:extLst>
          </p:cNvPr>
          <p:cNvCxnSpPr/>
          <p:nvPr userDrawn="1"/>
        </p:nvCxnSpPr>
        <p:spPr>
          <a:xfrm>
            <a:off x="6658383"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3502355C-A0B9-44B1-8B6C-85F5B5F61408}"/>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4" name="Text Placeholder 4">
            <a:extLst>
              <a:ext uri="{FF2B5EF4-FFF2-40B4-BE49-F238E27FC236}">
                <a16:creationId xmlns:a16="http://schemas.microsoft.com/office/drawing/2014/main" id="{05FE659B-205A-4A3C-9429-283DB0F88CDE}"/>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5" name="Straight Connector 44">
            <a:extLst>
              <a:ext uri="{FF2B5EF4-FFF2-40B4-BE49-F238E27FC236}">
                <a16:creationId xmlns:a16="http://schemas.microsoft.com/office/drawing/2014/main" id="{9D2DC158-ECBD-4857-9CF1-6E6B413A32CD}"/>
              </a:ext>
            </a:extLst>
          </p:cNvPr>
          <p:cNvCxnSpPr/>
          <p:nvPr userDrawn="1"/>
        </p:nvCxnSpPr>
        <p:spPr>
          <a:xfrm>
            <a:off x="9325601"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 Placeholder 6">
            <a:extLst>
              <a:ext uri="{FF2B5EF4-FFF2-40B4-BE49-F238E27FC236}">
                <a16:creationId xmlns:a16="http://schemas.microsoft.com/office/drawing/2014/main" id="{6BE46D65-405B-4A5E-AC06-1CDE1FDF354D}"/>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7" name="Text Placeholder 4">
            <a:extLst>
              <a:ext uri="{FF2B5EF4-FFF2-40B4-BE49-F238E27FC236}">
                <a16:creationId xmlns:a16="http://schemas.microsoft.com/office/drawing/2014/main" id="{AD50AC3D-F02F-45D4-9E38-37D2B9FE8803}"/>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8" name="Straight Connector 47">
            <a:extLst>
              <a:ext uri="{FF2B5EF4-FFF2-40B4-BE49-F238E27FC236}">
                <a16:creationId xmlns:a16="http://schemas.microsoft.com/office/drawing/2014/main" id="{0322F98F-E1D1-4E02-B9E0-05F361758DFC}"/>
              </a:ext>
            </a:extLst>
          </p:cNvPr>
          <p:cNvCxnSpPr/>
          <p:nvPr userDrawn="1"/>
        </p:nvCxnSpPr>
        <p:spPr>
          <a:xfrm>
            <a:off x="11992818"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74DADB41-A09D-4A1D-A0A4-7B9FC5C02B70}"/>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0" name="Text Placeholder 4">
            <a:extLst>
              <a:ext uri="{FF2B5EF4-FFF2-40B4-BE49-F238E27FC236}">
                <a16:creationId xmlns:a16="http://schemas.microsoft.com/office/drawing/2014/main" id="{45528FC1-30E7-4F13-B072-C094B1594A51}"/>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51" name="Straight Connector 50">
            <a:extLst>
              <a:ext uri="{FF2B5EF4-FFF2-40B4-BE49-F238E27FC236}">
                <a16:creationId xmlns:a16="http://schemas.microsoft.com/office/drawing/2014/main" id="{9514236B-7384-4EAD-B319-7110C8148410}"/>
              </a:ext>
            </a:extLst>
          </p:cNvPr>
          <p:cNvCxnSpPr/>
          <p:nvPr userDrawn="1"/>
        </p:nvCxnSpPr>
        <p:spPr>
          <a:xfrm>
            <a:off x="14660037" y="6560383"/>
            <a:ext cx="13003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D6C27ACC-B841-4936-80AD-B482C4DBF2B6}"/>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3" name="Text Placeholder 4">
            <a:extLst>
              <a:ext uri="{FF2B5EF4-FFF2-40B4-BE49-F238E27FC236}">
                <a16:creationId xmlns:a16="http://schemas.microsoft.com/office/drawing/2014/main" id="{9E96B1CF-9B5F-4C8A-809D-F84B2D1F0509}"/>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4" name="Content Placeholder 8">
            <a:extLst>
              <a:ext uri="{FF2B5EF4-FFF2-40B4-BE49-F238E27FC236}">
                <a16:creationId xmlns:a16="http://schemas.microsoft.com/office/drawing/2014/main" id="{FA8F5C28-0BF0-4F0F-9FFC-8FAB37359605}"/>
              </a:ext>
            </a:extLst>
          </p:cNvPr>
          <p:cNvSpPr>
            <a:spLocks noGrp="1"/>
          </p:cNvSpPr>
          <p:nvPr>
            <p:ph sz="quarter" idx="35"/>
          </p:nvPr>
        </p:nvSpPr>
        <p:spPr>
          <a:xfrm>
            <a:off x="3876675" y="3009529"/>
            <a:ext cx="2057400" cy="1819277"/>
          </a:xfrm>
        </p:spPr>
        <p:txBody>
          <a:bodyPr/>
          <a:lstStyle/>
          <a:p>
            <a:pPr lvl="0"/>
            <a:endParaRPr lang="en-US"/>
          </a:p>
        </p:txBody>
      </p:sp>
      <p:sp>
        <p:nvSpPr>
          <p:cNvPr id="55" name="Content Placeholder 8">
            <a:extLst>
              <a:ext uri="{FF2B5EF4-FFF2-40B4-BE49-F238E27FC236}">
                <a16:creationId xmlns:a16="http://schemas.microsoft.com/office/drawing/2014/main" id="{AD8DCA56-553E-4EEB-BCFA-183F226680A9}"/>
              </a:ext>
            </a:extLst>
          </p:cNvPr>
          <p:cNvSpPr>
            <a:spLocks noGrp="1"/>
          </p:cNvSpPr>
          <p:nvPr>
            <p:ph sz="quarter" idx="36"/>
          </p:nvPr>
        </p:nvSpPr>
        <p:spPr>
          <a:xfrm>
            <a:off x="6540914" y="3009529"/>
            <a:ext cx="2057400" cy="1819277"/>
          </a:xfrm>
        </p:spPr>
        <p:txBody>
          <a:bodyPr/>
          <a:lstStyle/>
          <a:p>
            <a:pPr lvl="0"/>
            <a:endParaRPr lang="en-US"/>
          </a:p>
        </p:txBody>
      </p:sp>
      <p:sp>
        <p:nvSpPr>
          <p:cNvPr id="56" name="Content Placeholder 8">
            <a:extLst>
              <a:ext uri="{FF2B5EF4-FFF2-40B4-BE49-F238E27FC236}">
                <a16:creationId xmlns:a16="http://schemas.microsoft.com/office/drawing/2014/main" id="{BDFA5985-6C40-4B75-943A-499A915E8FF9}"/>
              </a:ext>
            </a:extLst>
          </p:cNvPr>
          <p:cNvSpPr>
            <a:spLocks noGrp="1"/>
          </p:cNvSpPr>
          <p:nvPr>
            <p:ph sz="quarter" idx="37"/>
          </p:nvPr>
        </p:nvSpPr>
        <p:spPr>
          <a:xfrm>
            <a:off x="9205152" y="3009529"/>
            <a:ext cx="2057400" cy="1819277"/>
          </a:xfrm>
        </p:spPr>
        <p:txBody>
          <a:bodyPr/>
          <a:lstStyle/>
          <a:p>
            <a:pPr lvl="0"/>
            <a:endParaRPr lang="en-US"/>
          </a:p>
        </p:txBody>
      </p:sp>
      <p:sp>
        <p:nvSpPr>
          <p:cNvPr id="57" name="Content Placeholder 8">
            <a:extLst>
              <a:ext uri="{FF2B5EF4-FFF2-40B4-BE49-F238E27FC236}">
                <a16:creationId xmlns:a16="http://schemas.microsoft.com/office/drawing/2014/main" id="{929A63FF-CD1F-4E37-AE6E-E07CC1C51BC1}"/>
              </a:ext>
            </a:extLst>
          </p:cNvPr>
          <p:cNvSpPr>
            <a:spLocks noGrp="1"/>
          </p:cNvSpPr>
          <p:nvPr>
            <p:ph sz="quarter" idx="38"/>
          </p:nvPr>
        </p:nvSpPr>
        <p:spPr>
          <a:xfrm>
            <a:off x="11869392" y="3009529"/>
            <a:ext cx="2057400" cy="1819277"/>
          </a:xfrm>
        </p:spPr>
        <p:txBody>
          <a:bodyPr/>
          <a:lstStyle/>
          <a:p>
            <a:pPr lvl="0"/>
            <a:endParaRPr lang="en-US"/>
          </a:p>
        </p:txBody>
      </p:sp>
      <p:sp>
        <p:nvSpPr>
          <p:cNvPr id="58" name="Content Placeholder 8">
            <a:extLst>
              <a:ext uri="{FF2B5EF4-FFF2-40B4-BE49-F238E27FC236}">
                <a16:creationId xmlns:a16="http://schemas.microsoft.com/office/drawing/2014/main" id="{D7D1D8A3-B353-4851-9BD2-4ED08D667822}"/>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2933468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6EF0C7-5E69-403C-8006-E9A1695D969C}"/>
              </a:ext>
            </a:extLst>
          </p:cNvPr>
          <p:cNvSpPr>
            <a:spLocks noGrp="1"/>
          </p:cNvSpPr>
          <p:nvPr>
            <p:ph type="pic" sz="quarter" idx="40"/>
          </p:nvPr>
        </p:nvSpPr>
        <p:spPr>
          <a:xfrm>
            <a:off x="3255117" y="-16728"/>
            <a:ext cx="15027870" cy="10339229"/>
          </a:xfrm>
        </p:spPr>
        <p:txBody>
          <a:bodyPr/>
          <a:lstStyle/>
          <a:p>
            <a:endParaRPr lang="en-US"/>
          </a:p>
        </p:txBody>
      </p:sp>
      <p:sp>
        <p:nvSpPr>
          <p:cNvPr id="23" name="Rectangle 22">
            <a:extLst>
              <a:ext uri="{FF2B5EF4-FFF2-40B4-BE49-F238E27FC236}">
                <a16:creationId xmlns:a16="http://schemas.microsoft.com/office/drawing/2014/main" id="{4E41E956-6F9A-4E7D-980E-F88BD6A04B49}"/>
              </a:ext>
            </a:extLst>
          </p:cNvPr>
          <p:cNvSpPr/>
          <p:nvPr userDrawn="1"/>
        </p:nvSpPr>
        <p:spPr>
          <a:xfrm>
            <a:off x="5013" y="-8"/>
            <a:ext cx="18288000" cy="10322508"/>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4" name="Rectangle: Single Corner Snipped 23">
            <a:extLst>
              <a:ext uri="{FF2B5EF4-FFF2-40B4-BE49-F238E27FC236}">
                <a16:creationId xmlns:a16="http://schemas.microsoft.com/office/drawing/2014/main" id="{9102C3F4-DBDC-4BB8-A560-4F3C2641A0CD}"/>
              </a:ext>
            </a:extLst>
          </p:cNvPr>
          <p:cNvSpPr/>
          <p:nvPr userDrawn="1"/>
        </p:nvSpPr>
        <p:spPr>
          <a:xfrm>
            <a:off x="2702795" y="2490934"/>
            <a:ext cx="15590220" cy="7837625"/>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18" name="Rectangle 7">
            <a:extLst>
              <a:ext uri="{FF2B5EF4-FFF2-40B4-BE49-F238E27FC236}">
                <a16:creationId xmlns:a16="http://schemas.microsoft.com/office/drawing/2014/main" id="{4ABC92BF-AB47-4D9C-B1E8-613E059CCEAF}"/>
              </a:ext>
            </a:extLst>
          </p:cNvPr>
          <p:cNvSpPr/>
          <p:nvPr/>
        </p:nvSpPr>
        <p:spPr>
          <a:xfrm flipV="1">
            <a:off x="-5010" y="5843011"/>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19" name="Rectangle 7">
            <a:extLst>
              <a:ext uri="{FF2B5EF4-FFF2-40B4-BE49-F238E27FC236}">
                <a16:creationId xmlns:a16="http://schemas.microsoft.com/office/drawing/2014/main" id="{92D2433A-7DF2-41CF-A206-BFF0BD246219}"/>
              </a:ext>
            </a:extLst>
          </p:cNvPr>
          <p:cNvSpPr/>
          <p:nvPr/>
        </p:nvSpPr>
        <p:spPr>
          <a:xfrm flipV="1">
            <a:off x="-5010" y="6663169"/>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0" name="Rectangle 7">
            <a:extLst>
              <a:ext uri="{FF2B5EF4-FFF2-40B4-BE49-F238E27FC236}">
                <a16:creationId xmlns:a16="http://schemas.microsoft.com/office/drawing/2014/main" id="{8D08C80A-3BFF-41DB-B8D3-2502F9256241}"/>
              </a:ext>
            </a:extLst>
          </p:cNvPr>
          <p:cNvSpPr/>
          <p:nvPr/>
        </p:nvSpPr>
        <p:spPr>
          <a:xfrm flipV="1">
            <a:off x="-5010" y="8303483"/>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1" name="Rectangle 7">
            <a:extLst>
              <a:ext uri="{FF2B5EF4-FFF2-40B4-BE49-F238E27FC236}">
                <a16:creationId xmlns:a16="http://schemas.microsoft.com/office/drawing/2014/main" id="{BE921251-B24C-4752-A9A9-901E3FFD27D7}"/>
              </a:ext>
            </a:extLst>
          </p:cNvPr>
          <p:cNvSpPr/>
          <p:nvPr/>
        </p:nvSpPr>
        <p:spPr>
          <a:xfrm flipV="1">
            <a:off x="-5010" y="9118760"/>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430585" y="5907486"/>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430585" y="6728727"/>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425224" y="9207735"/>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430585" y="8371202"/>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5012" y="9123640"/>
            <a:ext cx="3677166" cy="1112597"/>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430585" y="9192441"/>
            <a:ext cx="2463251" cy="525384"/>
          </a:xfrm>
        </p:spPr>
        <p:txBody>
          <a:bodyPr/>
          <a:lstStyle>
            <a:lvl1pPr>
              <a:defRPr sz="1650" b="1">
                <a:solidFill>
                  <a:schemeClr val="bg1"/>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5010" y="7483325"/>
            <a:ext cx="3260129" cy="1106303"/>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430585" y="7549964"/>
            <a:ext cx="2463251" cy="525384"/>
          </a:xfrm>
        </p:spPr>
        <p:txBody>
          <a:bodyPr/>
          <a:lstStyle>
            <a:lvl1pPr>
              <a:defRPr sz="1650" b="1">
                <a:solidFill>
                  <a:schemeClr val="bg1">
                    <a:alpha val="40000"/>
                  </a:schemeClr>
                </a:solidFill>
              </a:defRPr>
            </a:lvl1pPr>
            <a:lvl2pPr>
              <a:defRPr sz="1575">
                <a:solidFill>
                  <a:schemeClr val="bg1">
                    <a:alpha val="40000"/>
                  </a:schemeClr>
                </a:solidFill>
              </a:defRPr>
            </a:lvl2pPr>
            <a:lvl3pPr>
              <a:defRPr sz="1500">
                <a:solidFill>
                  <a:schemeClr val="bg1">
                    <a:alpha val="40000"/>
                  </a:schemeClr>
                </a:solidFill>
              </a:defRPr>
            </a:lvl3pPr>
            <a:lvl4pPr>
              <a:defRPr sz="1350">
                <a:solidFill>
                  <a:schemeClr val="bg1">
                    <a:alpha val="40000"/>
                  </a:schemeClr>
                </a:solidFill>
              </a:defRPr>
            </a:lvl4pPr>
            <a:lvl5pPr>
              <a:defRPr sz="1350">
                <a:solidFill>
                  <a:schemeClr val="bg1">
                    <a:alpha val="40000"/>
                  </a:schemeClr>
                </a:solidFill>
              </a:defRPr>
            </a:lvl5pPr>
          </a:lstStyle>
          <a:p>
            <a:pPr lvl="0"/>
            <a:r>
              <a:rPr lang="en-US"/>
              <a:t>Click to edit master text styles</a:t>
            </a:r>
          </a:p>
        </p:txBody>
      </p:sp>
      <p:sp>
        <p:nvSpPr>
          <p:cNvPr id="30" name="Title 2">
            <a:extLst>
              <a:ext uri="{FF2B5EF4-FFF2-40B4-BE49-F238E27FC236}">
                <a16:creationId xmlns:a16="http://schemas.microsoft.com/office/drawing/2014/main" id="{6E825BC2-097C-46AB-A447-CF09BEE52C86}"/>
              </a:ext>
            </a:extLst>
          </p:cNvPr>
          <p:cNvSpPr>
            <a:spLocks noGrp="1"/>
          </p:cNvSpPr>
          <p:nvPr>
            <p:ph type="title" hasCustomPrompt="1"/>
          </p:nvPr>
        </p:nvSpPr>
        <p:spPr>
          <a:xfrm>
            <a:off x="301078" y="370799"/>
            <a:ext cx="2272136" cy="3890709"/>
          </a:xfrm>
        </p:spPr>
        <p:txBody>
          <a:bodyPr anchor="t"/>
          <a:lstStyle>
            <a:lvl1pPr>
              <a:defRPr lang="en-US" sz="36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3" name="Text Placeholder 6">
            <a:extLst>
              <a:ext uri="{FF2B5EF4-FFF2-40B4-BE49-F238E27FC236}">
                <a16:creationId xmlns:a16="http://schemas.microsoft.com/office/drawing/2014/main" id="{15425519-6B84-48F8-AB76-FF42398D43E5}"/>
              </a:ext>
            </a:extLst>
          </p:cNvPr>
          <p:cNvSpPr>
            <a:spLocks noGrp="1"/>
          </p:cNvSpPr>
          <p:nvPr>
            <p:ph type="body" sz="quarter" idx="26"/>
          </p:nvPr>
        </p:nvSpPr>
        <p:spPr>
          <a:xfrm>
            <a:off x="3876068"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34" name="Text Placeholder 4">
            <a:extLst>
              <a:ext uri="{FF2B5EF4-FFF2-40B4-BE49-F238E27FC236}">
                <a16:creationId xmlns:a16="http://schemas.microsoft.com/office/drawing/2014/main" id="{135E1549-AAFB-4ED5-B09C-8AEA5F6CB9D0}"/>
              </a:ext>
            </a:extLst>
          </p:cNvPr>
          <p:cNvSpPr>
            <a:spLocks noGrp="1"/>
          </p:cNvSpPr>
          <p:nvPr>
            <p:ph type="body" sz="quarter" idx="25" hasCustomPrompt="1"/>
          </p:nvPr>
        </p:nvSpPr>
        <p:spPr>
          <a:xfrm>
            <a:off x="3876066"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2" name="Text Placeholder 6">
            <a:extLst>
              <a:ext uri="{FF2B5EF4-FFF2-40B4-BE49-F238E27FC236}">
                <a16:creationId xmlns:a16="http://schemas.microsoft.com/office/drawing/2014/main" id="{DF4CB509-B687-46CD-8C37-5B76727EA291}"/>
              </a:ext>
            </a:extLst>
          </p:cNvPr>
          <p:cNvSpPr>
            <a:spLocks noGrp="1"/>
          </p:cNvSpPr>
          <p:nvPr>
            <p:ph type="body" sz="quarter" idx="27"/>
          </p:nvPr>
        </p:nvSpPr>
        <p:spPr>
          <a:xfrm>
            <a:off x="6543286"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224A9926-DBEB-48C8-8EB9-C4C9C16E5653}"/>
              </a:ext>
            </a:extLst>
          </p:cNvPr>
          <p:cNvSpPr>
            <a:spLocks noGrp="1"/>
          </p:cNvSpPr>
          <p:nvPr>
            <p:ph type="body" sz="quarter" idx="28" hasCustomPrompt="1"/>
          </p:nvPr>
        </p:nvSpPr>
        <p:spPr>
          <a:xfrm>
            <a:off x="6543284"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5" name="Text Placeholder 6">
            <a:extLst>
              <a:ext uri="{FF2B5EF4-FFF2-40B4-BE49-F238E27FC236}">
                <a16:creationId xmlns:a16="http://schemas.microsoft.com/office/drawing/2014/main" id="{A9C63AF3-03FD-4F44-AEA2-D5CD47B6E629}"/>
              </a:ext>
            </a:extLst>
          </p:cNvPr>
          <p:cNvSpPr>
            <a:spLocks noGrp="1"/>
          </p:cNvSpPr>
          <p:nvPr>
            <p:ph type="body" sz="quarter" idx="29"/>
          </p:nvPr>
        </p:nvSpPr>
        <p:spPr>
          <a:xfrm>
            <a:off x="9210503"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67C18788-C186-4FE2-90B9-2AF658044799}"/>
              </a:ext>
            </a:extLst>
          </p:cNvPr>
          <p:cNvSpPr>
            <a:spLocks noGrp="1"/>
          </p:cNvSpPr>
          <p:nvPr>
            <p:ph type="body" sz="quarter" idx="30" hasCustomPrompt="1"/>
          </p:nvPr>
        </p:nvSpPr>
        <p:spPr>
          <a:xfrm>
            <a:off x="9210501"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8" name="Text Placeholder 6">
            <a:extLst>
              <a:ext uri="{FF2B5EF4-FFF2-40B4-BE49-F238E27FC236}">
                <a16:creationId xmlns:a16="http://schemas.microsoft.com/office/drawing/2014/main" id="{2EB2BB71-0863-47EF-8FD6-BDA452FCCB78}"/>
              </a:ext>
            </a:extLst>
          </p:cNvPr>
          <p:cNvSpPr>
            <a:spLocks noGrp="1"/>
          </p:cNvSpPr>
          <p:nvPr>
            <p:ph type="body" sz="quarter" idx="31"/>
          </p:nvPr>
        </p:nvSpPr>
        <p:spPr>
          <a:xfrm>
            <a:off x="11877721"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FD3E8176-80C4-45F0-91BC-D8D1E46AAA9A}"/>
              </a:ext>
            </a:extLst>
          </p:cNvPr>
          <p:cNvSpPr>
            <a:spLocks noGrp="1"/>
          </p:cNvSpPr>
          <p:nvPr>
            <p:ph type="body" sz="quarter" idx="32" hasCustomPrompt="1"/>
          </p:nvPr>
        </p:nvSpPr>
        <p:spPr>
          <a:xfrm>
            <a:off x="11877719"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1" name="Text Placeholder 6">
            <a:extLst>
              <a:ext uri="{FF2B5EF4-FFF2-40B4-BE49-F238E27FC236}">
                <a16:creationId xmlns:a16="http://schemas.microsoft.com/office/drawing/2014/main" id="{1AAF832B-108E-4CAC-8951-CCE325EB112F}"/>
              </a:ext>
            </a:extLst>
          </p:cNvPr>
          <p:cNvSpPr>
            <a:spLocks noGrp="1"/>
          </p:cNvSpPr>
          <p:nvPr>
            <p:ph type="body" sz="quarter" idx="33"/>
          </p:nvPr>
        </p:nvSpPr>
        <p:spPr>
          <a:xfrm>
            <a:off x="14544940" y="6721363"/>
            <a:ext cx="2096213" cy="2262189"/>
          </a:xfrm>
        </p:spPr>
        <p:txBody>
          <a:bodyPr/>
          <a:lstStyle>
            <a:lvl1pPr>
              <a:defRPr lang="en-US" sz="2100" kern="1200" smtClean="0">
                <a:solidFill>
                  <a:srgbClr val="555555"/>
                </a:solidFill>
                <a:latin typeface="+mn-lt"/>
                <a:ea typeface="+mn-ea"/>
                <a:cs typeface="+mn-cs"/>
              </a:defRPr>
            </a:lvl1pPr>
          </a:lstStyle>
          <a:p>
            <a:pPr lvl="0"/>
            <a:r>
              <a:rPr lang="en-US"/>
              <a:t>Click to edit Master text styles</a:t>
            </a:r>
          </a:p>
        </p:txBody>
      </p:sp>
      <p:sp>
        <p:nvSpPr>
          <p:cNvPr id="52" name="Text Placeholder 4">
            <a:extLst>
              <a:ext uri="{FF2B5EF4-FFF2-40B4-BE49-F238E27FC236}">
                <a16:creationId xmlns:a16="http://schemas.microsoft.com/office/drawing/2014/main" id="{B5FDE791-75FB-43F0-83BC-453D5A1C492C}"/>
              </a:ext>
            </a:extLst>
          </p:cNvPr>
          <p:cNvSpPr>
            <a:spLocks noGrp="1"/>
          </p:cNvSpPr>
          <p:nvPr>
            <p:ph type="body" sz="quarter" idx="34" hasCustomPrompt="1"/>
          </p:nvPr>
        </p:nvSpPr>
        <p:spPr>
          <a:xfrm>
            <a:off x="14544938" y="5164636"/>
            <a:ext cx="2058414" cy="1245002"/>
          </a:xfrm>
        </p:spPr>
        <p:txBody>
          <a:bodyPr/>
          <a:lstStyle>
            <a:lvl1pPr>
              <a:defRPr lang="en-US" sz="27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3" name="Content Placeholder 8">
            <a:extLst>
              <a:ext uri="{FF2B5EF4-FFF2-40B4-BE49-F238E27FC236}">
                <a16:creationId xmlns:a16="http://schemas.microsoft.com/office/drawing/2014/main" id="{FF07AF7C-F90E-4133-BEC5-75E0089B4ED6}"/>
              </a:ext>
            </a:extLst>
          </p:cNvPr>
          <p:cNvSpPr>
            <a:spLocks noGrp="1"/>
          </p:cNvSpPr>
          <p:nvPr>
            <p:ph sz="quarter" idx="35"/>
          </p:nvPr>
        </p:nvSpPr>
        <p:spPr>
          <a:xfrm>
            <a:off x="3876675" y="3009529"/>
            <a:ext cx="2057400" cy="1819277"/>
          </a:xfrm>
        </p:spPr>
        <p:txBody>
          <a:bodyPr/>
          <a:lstStyle/>
          <a:p>
            <a:pPr lvl="0"/>
            <a:endParaRPr lang="en-US"/>
          </a:p>
        </p:txBody>
      </p:sp>
      <p:sp>
        <p:nvSpPr>
          <p:cNvPr id="54" name="Content Placeholder 8">
            <a:extLst>
              <a:ext uri="{FF2B5EF4-FFF2-40B4-BE49-F238E27FC236}">
                <a16:creationId xmlns:a16="http://schemas.microsoft.com/office/drawing/2014/main" id="{DDC47CD1-E5EF-4CEF-B526-34AE77C1CD54}"/>
              </a:ext>
            </a:extLst>
          </p:cNvPr>
          <p:cNvSpPr>
            <a:spLocks noGrp="1"/>
          </p:cNvSpPr>
          <p:nvPr>
            <p:ph sz="quarter" idx="36"/>
          </p:nvPr>
        </p:nvSpPr>
        <p:spPr>
          <a:xfrm>
            <a:off x="6540914" y="3009529"/>
            <a:ext cx="2057400" cy="1819277"/>
          </a:xfrm>
        </p:spPr>
        <p:txBody>
          <a:bodyPr/>
          <a:lstStyle/>
          <a:p>
            <a:pPr lvl="0"/>
            <a:endParaRPr lang="en-US"/>
          </a:p>
        </p:txBody>
      </p:sp>
      <p:sp>
        <p:nvSpPr>
          <p:cNvPr id="55" name="Content Placeholder 8">
            <a:extLst>
              <a:ext uri="{FF2B5EF4-FFF2-40B4-BE49-F238E27FC236}">
                <a16:creationId xmlns:a16="http://schemas.microsoft.com/office/drawing/2014/main" id="{47FC85AA-6100-48BC-BFF8-B39D403404CF}"/>
              </a:ext>
            </a:extLst>
          </p:cNvPr>
          <p:cNvSpPr>
            <a:spLocks noGrp="1"/>
          </p:cNvSpPr>
          <p:nvPr>
            <p:ph sz="quarter" idx="37"/>
          </p:nvPr>
        </p:nvSpPr>
        <p:spPr>
          <a:xfrm>
            <a:off x="9205152" y="3009529"/>
            <a:ext cx="2057400" cy="1819277"/>
          </a:xfrm>
        </p:spPr>
        <p:txBody>
          <a:bodyPr/>
          <a:lstStyle/>
          <a:p>
            <a:pPr lvl="0"/>
            <a:endParaRPr lang="en-US"/>
          </a:p>
        </p:txBody>
      </p:sp>
      <p:sp>
        <p:nvSpPr>
          <p:cNvPr id="56" name="Content Placeholder 8">
            <a:extLst>
              <a:ext uri="{FF2B5EF4-FFF2-40B4-BE49-F238E27FC236}">
                <a16:creationId xmlns:a16="http://schemas.microsoft.com/office/drawing/2014/main" id="{40EDA783-7D8E-4E3E-ADF7-D61627182526}"/>
              </a:ext>
            </a:extLst>
          </p:cNvPr>
          <p:cNvSpPr>
            <a:spLocks noGrp="1"/>
          </p:cNvSpPr>
          <p:nvPr>
            <p:ph sz="quarter" idx="38"/>
          </p:nvPr>
        </p:nvSpPr>
        <p:spPr>
          <a:xfrm>
            <a:off x="11869392" y="3009529"/>
            <a:ext cx="2057400" cy="1819277"/>
          </a:xfrm>
        </p:spPr>
        <p:txBody>
          <a:bodyPr/>
          <a:lstStyle/>
          <a:p>
            <a:pPr lvl="0"/>
            <a:endParaRPr lang="en-US"/>
          </a:p>
        </p:txBody>
      </p:sp>
      <p:sp>
        <p:nvSpPr>
          <p:cNvPr id="57" name="Content Placeholder 8">
            <a:extLst>
              <a:ext uri="{FF2B5EF4-FFF2-40B4-BE49-F238E27FC236}">
                <a16:creationId xmlns:a16="http://schemas.microsoft.com/office/drawing/2014/main" id="{4A6144E7-FA10-4076-9360-415CD8A21D02}"/>
              </a:ext>
            </a:extLst>
          </p:cNvPr>
          <p:cNvSpPr>
            <a:spLocks noGrp="1"/>
          </p:cNvSpPr>
          <p:nvPr>
            <p:ph sz="quarter" idx="39"/>
          </p:nvPr>
        </p:nvSpPr>
        <p:spPr>
          <a:xfrm>
            <a:off x="14533631" y="3009529"/>
            <a:ext cx="2057400" cy="1819277"/>
          </a:xfrm>
        </p:spPr>
        <p:txBody>
          <a:bodyPr/>
          <a:lstStyle/>
          <a:p>
            <a:pPr lvl="0"/>
            <a:endParaRPr lang="en-US"/>
          </a:p>
        </p:txBody>
      </p:sp>
    </p:spTree>
    <p:extLst>
      <p:ext uri="{BB962C8B-B14F-4D97-AF65-F5344CB8AC3E}">
        <p14:creationId xmlns:p14="http://schemas.microsoft.com/office/powerpoint/2010/main" val="3244144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3630214" y="2212566"/>
            <a:ext cx="740659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4" y="-16725"/>
            <a:ext cx="3255116" cy="1033922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78"/>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3630212" y="822009"/>
            <a:ext cx="11748854" cy="1201101"/>
          </a:xfrm>
        </p:spPr>
        <p:txBody>
          <a:bodyPr>
            <a:noAutofit/>
          </a:bodyPr>
          <a:lstStyle>
            <a:lvl1pPr>
              <a:defRPr sz="6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3630212" y="2531957"/>
            <a:ext cx="13720529" cy="3910719"/>
          </a:xfrm>
        </p:spPr>
        <p:txBody>
          <a:bodyPr>
            <a:normAutofit/>
          </a:bodyPr>
          <a:lstStyle>
            <a:lvl1pPr algn="l">
              <a:defRPr sz="3000"/>
            </a:lvl1pPr>
            <a:lvl2pPr algn="l">
              <a:defRPr sz="3000"/>
            </a:lvl2pPr>
            <a:lvl3pPr algn="l">
              <a:defRPr sz="3000"/>
            </a:lvl3pPr>
            <a:lvl4pPr algn="l">
              <a:defRPr sz="3000"/>
            </a:lvl4pPr>
            <a:lvl5pPr algn="l">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762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userDrawn="1"/>
        </p:nvSpPr>
        <p:spPr>
          <a:xfrm flipH="1">
            <a:off x="-29100" y="7287111"/>
            <a:ext cx="12133895" cy="3187881"/>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9101" y="7287113"/>
            <a:ext cx="12043934" cy="2999889"/>
          </a:xfrm>
          <a:prstGeom prst="triangle">
            <a:avLst>
              <a:gd name="adj" fmla="val 520"/>
            </a:avLst>
          </a:prstGeom>
        </p:spPr>
        <p:txBody>
          <a:bodyPr/>
          <a:lstStyle/>
          <a:p>
            <a:endParaRPr lang="en-US"/>
          </a:p>
        </p:txBody>
      </p:sp>
      <p:sp>
        <p:nvSpPr>
          <p:cNvPr id="29" name="Isosceles Triangle 25">
            <a:extLst>
              <a:ext uri="{FF2B5EF4-FFF2-40B4-BE49-F238E27FC236}">
                <a16:creationId xmlns:a16="http://schemas.microsoft.com/office/drawing/2014/main" id="{9B64129C-DF8D-4129-8878-D5188B6C5AB9}"/>
              </a:ext>
            </a:extLst>
          </p:cNvPr>
          <p:cNvSpPr/>
          <p:nvPr userDrawn="1"/>
        </p:nvSpPr>
        <p:spPr>
          <a:xfrm>
            <a:off x="-33789" y="7283708"/>
            <a:ext cx="12268872" cy="3182693"/>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12489340"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12374950"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12374950"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16425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22435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5566017" y="1730105"/>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961698" y="4523268"/>
            <a:ext cx="685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a:off x="9569669" y="4523268"/>
            <a:ext cx="685800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1" y="1347416"/>
            <a:ext cx="5011392"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5996790" y="1559076"/>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8" y="3746512"/>
            <a:ext cx="8376972"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9459311" y="3746512"/>
            <a:ext cx="7945821"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9459311" y="4999474"/>
            <a:ext cx="7945821"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8" y="4999474"/>
            <a:ext cx="8376972"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84647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961699" y="4775940"/>
            <a:ext cx="8691296"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78" y="9804312"/>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767029" y="3908944"/>
            <a:ext cx="10515098" cy="940124"/>
          </a:xfrm>
        </p:spPr>
        <p:txBody>
          <a:bodyPr/>
          <a:lstStyle>
            <a:lvl1pPr>
              <a:defRPr lang="en-US" sz="4800" kern="1200" smtClean="0">
                <a:solidFill>
                  <a:schemeClr val="tx1"/>
                </a:solidFill>
                <a:latin typeface="+mj-lt"/>
                <a:ea typeface="+mn-ea"/>
                <a:cs typeface="+mn-cs"/>
              </a:defRPr>
            </a:lvl1pPr>
          </a:lstStyle>
          <a:p>
            <a:pPr lvl="0"/>
            <a:r>
              <a:rPr lang="en-US"/>
              <a:t>Click to edit</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10515098"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1731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6587055" y="1690510"/>
            <a:ext cx="0" cy="163544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947353" y="4775940"/>
            <a:ext cx="46186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6634846"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6663459" y="1616279"/>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12489340" y="4775940"/>
            <a:ext cx="4618667"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767029" y="3908944"/>
            <a:ext cx="5146025" cy="877163"/>
          </a:xfrm>
        </p:spPr>
        <p:txBody>
          <a:bodyPr/>
          <a:lstStyle>
            <a:lvl1pPr>
              <a:defRPr lang="en-US" sz="48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6570991" y="3908944"/>
            <a:ext cx="5146025" cy="940124"/>
          </a:xfrm>
        </p:spPr>
        <p:txBody>
          <a:bodyPr/>
          <a:lstStyle>
            <a:lvl1pPr>
              <a:defRPr lang="en-US" sz="48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12374950" y="3908942"/>
            <a:ext cx="5490143" cy="643461"/>
          </a:xfrm>
        </p:spPr>
        <p:txBody>
          <a:bodyPr/>
          <a:lstStyle>
            <a:lvl1pPr>
              <a:defRPr lang="en-US" sz="4800" kern="1200" smtClean="0">
                <a:solidFill>
                  <a:schemeClr val="tx1"/>
                </a:solidFill>
                <a:latin typeface="+mj-lt"/>
                <a:ea typeface="+mn-ea"/>
                <a:cs typeface="+mn-cs"/>
              </a:defRPr>
            </a:lvl1pPr>
          </a:lstStyle>
          <a:p>
            <a:r>
              <a:rPr lang="en-US" sz="4800">
                <a:latin typeface="+mj-lt"/>
              </a:rPr>
              <a:t>Why</a:t>
            </a:r>
          </a:p>
          <a:p>
            <a:endParaRPr lang="en-US" sz="48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12374950"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570991"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767029" y="4999474"/>
            <a:ext cx="5146025" cy="3750441"/>
          </a:xfrm>
        </p:spPr>
        <p:txBody>
          <a:bodyPr/>
          <a:lstStyle>
            <a:lvl1pPr>
              <a:defRPr lang="en-US" sz="27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159051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5522268" y="1491800"/>
            <a:ext cx="0" cy="163544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1037750" y="1491800"/>
            <a:ext cx="412380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5738606" y="1491800"/>
            <a:ext cx="4618668" cy="1931490"/>
          </a:xfrm>
        </p:spPr>
        <p:txBody>
          <a:bodyPr/>
          <a:lstStyle>
            <a:lvl1pPr>
              <a:defRPr lang="en-US" sz="27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7804123" y="77354"/>
            <a:ext cx="10335290" cy="3305504"/>
          </a:xfrm>
        </p:spPr>
        <p:txBody>
          <a:bodyPr/>
          <a:lstStyle>
            <a:lvl1pPr>
              <a:defRPr lang="en-US" sz="2100" kern="1200" dirty="0" smtClean="0">
                <a:solidFill>
                  <a:schemeClr val="bg1"/>
                </a:solidFill>
                <a:latin typeface="+mn-lt"/>
                <a:ea typeface="+mn-ea"/>
                <a:cs typeface="+mn-cs"/>
              </a:defRPr>
            </a:lvl1pPr>
            <a:lvl2pPr>
              <a:defRPr lang="en-US" sz="21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300697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5778424" y="-65268"/>
            <a:ext cx="12523865" cy="3448122"/>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8"/>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516580" y="9996896"/>
            <a:ext cx="10098881" cy="492921"/>
          </a:xfrm>
        </p:spPr>
        <p:txBody>
          <a:bodyPr/>
          <a:lstStyle>
            <a:lvl1pPr>
              <a:defRPr lang="en-US" sz="12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767030" y="1347416"/>
            <a:ext cx="5733548" cy="2185850"/>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22839" y="7240217"/>
            <a:ext cx="11910969" cy="3081954"/>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1830009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1257300" y="1302543"/>
            <a:ext cx="8535924" cy="3581400"/>
          </a:xfrm>
        </p:spPr>
        <p:txBody>
          <a:bodyPr anchor="b"/>
          <a:lstStyle>
            <a:lvl1pPr algn="l">
              <a:defRPr sz="9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1257300" y="5403058"/>
            <a:ext cx="11416284" cy="2018345"/>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4082464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771160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120112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6358EE78-369A-4A83-91BE-CE1CDBA0BAF0}" type="slidenum">
              <a:rPr lang="en-US" smtClean="0"/>
              <a:pPr/>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96835" y="8924244"/>
            <a:ext cx="2067731" cy="1387929"/>
          </a:xfrm>
          <a:prstGeom prst="rect">
            <a:avLst/>
          </a:prstGeom>
        </p:spPr>
      </p:pic>
    </p:spTree>
    <p:extLst>
      <p:ext uri="{BB962C8B-B14F-4D97-AF65-F5344CB8AC3E}">
        <p14:creationId xmlns:p14="http://schemas.microsoft.com/office/powerpoint/2010/main" val="41021789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5ADA-DB87-46BF-9F2B-ADFC7FB782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B385C6-AEFE-4C91-8507-45DB27E678E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1BC11A7-5FC7-4224-B7F7-4EDF19410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D908A-D469-4540-8CE9-5CE49F1B04D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737012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BA5B-F9E8-4378-AE89-CF12FE545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C3F2-4ECF-490B-8CAD-C13F9EBC8FB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64517-A81A-4117-8C5F-F9B4F7E131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4A28098-9A8A-463E-9E6E-8CDC212AF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A7AA9-CE30-42E8-AE21-94F0E85638F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985265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0D7B-B6BE-4E5A-9593-BDA42BA1D81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AA538-8CB1-4E89-8225-EC4C14DE278C}"/>
              </a:ext>
            </a:extLst>
          </p:cNvPr>
          <p:cNvSpPr>
            <a:spLocks noGrp="1"/>
          </p:cNvSpPr>
          <p:nvPr>
            <p:ph type="body" idx="1" hasCustomPrompt="1"/>
          </p:nvPr>
        </p:nvSpPr>
        <p:spPr>
          <a:xfrm>
            <a:off x="1259683" y="2521745"/>
            <a:ext cx="7736681"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DB797-2364-413B-BA77-071973AE55D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04ED9-7AA6-4F16-B29C-75F8EDA329A0}"/>
              </a:ext>
            </a:extLst>
          </p:cNvPr>
          <p:cNvSpPr>
            <a:spLocks noGrp="1"/>
          </p:cNvSpPr>
          <p:nvPr>
            <p:ph type="body" sz="quarter" idx="3" hasCustomPrompt="1"/>
          </p:nvPr>
        </p:nvSpPr>
        <p:spPr>
          <a:xfrm>
            <a:off x="9258300" y="2521745"/>
            <a:ext cx="7774782"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33D1-4AD9-46CD-8E76-4E250D2C9D8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3EF02C-0234-4E37-9924-D83E2377D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1765FF-3ACD-42A3-92E7-C8BB71138E38}"/>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498685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79348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456E-15BD-4E95-BF74-A57EB11CE4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2B00973-9414-4195-AFFA-FDF3C5ED56D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E100E-64B7-4154-9E98-5055506FAAC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a:extLst>
              <a:ext uri="{FF2B5EF4-FFF2-40B4-BE49-F238E27FC236}">
                <a16:creationId xmlns:a16="http://schemas.microsoft.com/office/drawing/2014/main" id="{9D7031C6-8040-4518-AA08-9C8B25CBF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8A73A-FCC1-4DD0-A99F-031D84582DC9}"/>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238857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F400-F817-4752-8358-DA3E821F841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DA055F7-C12F-43AE-9EDE-B31664369C8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0690BB4-AC10-46DC-8560-B6569A27ED2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a:extLst>
              <a:ext uri="{FF2B5EF4-FFF2-40B4-BE49-F238E27FC236}">
                <a16:creationId xmlns:a16="http://schemas.microsoft.com/office/drawing/2014/main" id="{C377BF9F-CAEB-40D4-9F5B-7376D5E08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5658A-246E-4483-AEAE-E16FEAFCD93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978710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0F12-9160-4CDF-9D28-FC1041006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DE91-3152-44C6-9E93-BB0C12651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84FF1BB-E49E-4B80-B6DB-2B95C8AF1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996A1-DD61-4016-AE82-64B1045617E6}"/>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1322131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690CA-CFC4-48A9-97D4-75874123FD1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7EE303-2C17-4DB5-BE5D-88DC7642685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9317C69-5AF4-4521-9402-A3C85E008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3E35-FFFB-4755-A26A-2816BB6E9C61}"/>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549659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846245" y="1216127"/>
            <a:ext cx="17048532" cy="1020297"/>
          </a:xfrm>
          <a:prstGeom prst="rect">
            <a:avLst/>
          </a:prstGeom>
        </p:spPr>
        <p:txBody>
          <a:bodyPr vert="horz" lIns="91440" tIns="45720" rIns="91440" bIns="45720" rtlCol="0" anchor="ctr">
            <a:noAutofit/>
          </a:bodyPr>
          <a:lstStyle>
            <a:lvl1pPr>
              <a:defRPr lang="en-US" sz="6000" b="1">
                <a:solidFill>
                  <a:schemeClr val="tx1"/>
                </a:solidFill>
                <a:latin typeface="+mn-lt"/>
              </a:defRPr>
            </a:lvl1pPr>
          </a:lstStyle>
          <a:p>
            <a:pPr marL="0" lvl="0"/>
            <a:r>
              <a:rPr lang="en-US"/>
              <a:t>Add a photo to the bottom green triangle here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11598700" y="-4770517"/>
            <a:ext cx="1978415" cy="11459816"/>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Picture Placeholder 9">
            <a:extLst>
              <a:ext uri="{FF2B5EF4-FFF2-40B4-BE49-F238E27FC236}">
                <a16:creationId xmlns:a16="http://schemas.microsoft.com/office/drawing/2014/main" id="{99E79421-32C7-F54A-8BEE-55B861998C85}"/>
              </a:ext>
            </a:extLst>
          </p:cNvPr>
          <p:cNvSpPr>
            <a:spLocks noGrp="1"/>
          </p:cNvSpPr>
          <p:nvPr>
            <p:ph type="pic" sz="quarter" idx="10"/>
          </p:nvPr>
        </p:nvSpPr>
        <p:spPr>
          <a:xfrm>
            <a:off x="-20171" y="8308584"/>
            <a:ext cx="11459817" cy="1978416"/>
          </a:xfrm>
          <a:prstGeom prst="rtTriangle">
            <a:avLst/>
          </a:prstGeom>
          <a:solidFill>
            <a:schemeClr val="accent2"/>
          </a:solidFill>
        </p:spPr>
        <p:txBody>
          <a:bodyPr/>
          <a:lstStyle/>
          <a:p>
            <a:endParaRPr lang="en-US"/>
          </a:p>
        </p:txBody>
      </p:sp>
      <p:sp>
        <p:nvSpPr>
          <p:cNvPr id="7" name="Text Placeholder 29">
            <a:extLst>
              <a:ext uri="{FF2B5EF4-FFF2-40B4-BE49-F238E27FC236}">
                <a16:creationId xmlns:a16="http://schemas.microsoft.com/office/drawing/2014/main" id="{5A22196A-4B76-644B-917B-85AA0E9A71F1}"/>
              </a:ext>
            </a:extLst>
          </p:cNvPr>
          <p:cNvSpPr>
            <a:spLocks noGrp="1"/>
          </p:cNvSpPr>
          <p:nvPr>
            <p:ph type="body" sz="quarter" idx="13"/>
          </p:nvPr>
        </p:nvSpPr>
        <p:spPr>
          <a:xfrm>
            <a:off x="846245" y="2744792"/>
            <a:ext cx="16558887" cy="3910718"/>
          </a:xfrm>
          <a:prstGeom prst="rect">
            <a:avLst/>
          </a:prstGeom>
        </p:spPr>
        <p:txBody>
          <a:bodyPr>
            <a:normAutofit/>
          </a:bodyPr>
          <a:lstStyle>
            <a:lvl1pPr algn="l">
              <a:defRPr sz="3600">
                <a:solidFill>
                  <a:schemeClr val="accent6">
                    <a:lumMod val="85000"/>
                    <a:lumOff val="15000"/>
                  </a:schemeClr>
                </a:solidFill>
              </a:defRPr>
            </a:lvl1pPr>
            <a:lvl2pPr marL="290483" indent="-288101" algn="l">
              <a:buClr>
                <a:schemeClr val="accent2"/>
              </a:buClr>
              <a:buFont typeface=".Lucida Grande UI Regular"/>
              <a:buChar char="►"/>
              <a:defRPr sz="3000">
                <a:solidFill>
                  <a:schemeClr val="accent6">
                    <a:lumMod val="85000"/>
                    <a:lumOff val="15000"/>
                  </a:schemeClr>
                </a:solidFill>
              </a:defRPr>
            </a:lvl2pPr>
            <a:lvl3pPr marL="685728" indent="-392865" algn="l">
              <a:buClr>
                <a:schemeClr val="accent2"/>
              </a:buClr>
              <a:buFont typeface="Arial" panose="020B0604020202020204" pitchFamily="34" charset="0"/>
              <a:buChar char="•"/>
              <a:defRPr sz="3000">
                <a:solidFill>
                  <a:schemeClr val="accent6">
                    <a:lumMod val="85000"/>
                    <a:lumOff val="15000"/>
                  </a:schemeClr>
                </a:solidFill>
              </a:defRPr>
            </a:lvl3pPr>
            <a:lvl4pPr marL="921447" indent="-233339" algn="l">
              <a:buClr>
                <a:schemeClr val="accent2"/>
              </a:buClr>
              <a:buFont typeface=".PingFang SC Regular"/>
              <a:buChar char="・"/>
              <a:defRPr sz="2400">
                <a:solidFill>
                  <a:schemeClr val="accent6">
                    <a:lumMod val="85000"/>
                    <a:lumOff val="15000"/>
                  </a:schemeClr>
                </a:solidFill>
              </a:defRPr>
            </a:lvl4pPr>
            <a:lvl5pPr algn="l">
              <a:buClr>
                <a:schemeClr val="accent2"/>
              </a:buClr>
              <a:defRPr sz="24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96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3" name="Triangle 6">
            <a:extLst>
              <a:ext uri="{FF2B5EF4-FFF2-40B4-BE49-F238E27FC236}">
                <a16:creationId xmlns:a16="http://schemas.microsoft.com/office/drawing/2014/main" id="{3FD4C812-136F-4C90-A689-13ABAB14D02F}"/>
              </a:ext>
            </a:extLst>
          </p:cNvPr>
          <p:cNvSpPr/>
          <p:nvPr/>
        </p:nvSpPr>
        <p:spPr>
          <a:xfrm rot="16200000">
            <a:off x="13323338" y="-3196442"/>
            <a:ext cx="1802594" cy="8126730"/>
          </a:xfrm>
          <a:prstGeom prst="triangle">
            <a:avLst>
              <a:gd name="adj" fmla="val 100000"/>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00"/>
          </a:p>
        </p:txBody>
      </p:sp>
      <p:cxnSp>
        <p:nvCxnSpPr>
          <p:cNvPr id="4" name="Straight Connector 3">
            <a:extLst>
              <a:ext uri="{FF2B5EF4-FFF2-40B4-BE49-F238E27FC236}">
                <a16:creationId xmlns:a16="http://schemas.microsoft.com/office/drawing/2014/main" id="{7592A19A-0482-44D6-8E4F-6D8E646A7A62}"/>
              </a:ext>
            </a:extLst>
          </p:cNvPr>
          <p:cNvCxnSpPr>
            <a:cxnSpLocks/>
          </p:cNvCxnSpPr>
          <p:nvPr userDrawn="1"/>
        </p:nvCxnSpPr>
        <p:spPr>
          <a:xfrm flipV="1">
            <a:off x="-2" y="1510145"/>
            <a:ext cx="1769364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7" name="Title 1">
            <a:extLst>
              <a:ext uri="{FF2B5EF4-FFF2-40B4-BE49-F238E27FC236}">
                <a16:creationId xmlns:a16="http://schemas.microsoft.com/office/drawing/2014/main" id="{FF254810-5A85-4D13-AFCC-3A4A9D0EB906}"/>
              </a:ext>
            </a:extLst>
          </p:cNvPr>
          <p:cNvSpPr txBox="1">
            <a:spLocks/>
          </p:cNvSpPr>
          <p:nvPr userDrawn="1"/>
        </p:nvSpPr>
        <p:spPr>
          <a:xfrm>
            <a:off x="628651" y="355316"/>
            <a:ext cx="16765082" cy="928469"/>
          </a:xfrm>
          <a:prstGeom prst="rect">
            <a:avLst/>
          </a:prstGeom>
        </p:spPr>
        <p:txBody>
          <a:bodyPr vert="horz" lIns="137160" tIns="68580" rIns="137160" bIns="6858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00587B"/>
              </a:solidFill>
              <a:effectLst/>
              <a:uLnTx/>
              <a:uFillTx/>
              <a:latin typeface="Calibri" panose="020F0502020204030204"/>
              <a:ea typeface="+mj-ea"/>
              <a:cs typeface="+mj-cs"/>
            </a:endParaRPr>
          </a:p>
        </p:txBody>
      </p:sp>
      <p:sp>
        <p:nvSpPr>
          <p:cNvPr id="8" name="Title 7">
            <a:extLst>
              <a:ext uri="{FF2B5EF4-FFF2-40B4-BE49-F238E27FC236}">
                <a16:creationId xmlns:a16="http://schemas.microsoft.com/office/drawing/2014/main" id="{C3EBC896-EF85-4424-83D9-B319849A7B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8466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862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3312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1" i="0">
                <a:solidFill>
                  <a:srgbClr val="00577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700" b="0" i="0">
                <a:solidFill>
                  <a:srgbClr val="1D5777"/>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5970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8240395" cy="10287000"/>
          </a:xfrm>
          <a:custGeom>
            <a:avLst/>
            <a:gdLst/>
            <a:ahLst/>
            <a:cxnLst/>
            <a:rect l="l" t="t" r="r" b="b"/>
            <a:pathLst>
              <a:path w="8240395" h="10287000">
                <a:moveTo>
                  <a:pt x="0" y="10286996"/>
                </a:moveTo>
                <a:lnTo>
                  <a:pt x="8240268" y="10286996"/>
                </a:lnTo>
                <a:lnTo>
                  <a:pt x="8240268" y="0"/>
                </a:lnTo>
                <a:lnTo>
                  <a:pt x="0" y="0"/>
                </a:lnTo>
                <a:lnTo>
                  <a:pt x="0" y="10286996"/>
                </a:lnTo>
                <a:close/>
              </a:path>
            </a:pathLst>
          </a:custGeom>
          <a:solidFill>
            <a:srgbClr val="1D577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495300" y="1635251"/>
            <a:ext cx="7353300" cy="6908038"/>
          </a:xfrm>
          <a:prstGeom prst="rect">
            <a:avLst/>
          </a:prstGeom>
        </p:spPr>
      </p:pic>
      <p:sp>
        <p:nvSpPr>
          <p:cNvPr id="2" name="Holder 2"/>
          <p:cNvSpPr>
            <a:spLocks noGrp="1"/>
          </p:cNvSpPr>
          <p:nvPr>
            <p:ph type="title"/>
          </p:nvPr>
        </p:nvSpPr>
        <p:spPr/>
        <p:txBody>
          <a:bodyPr lIns="0" tIns="0" rIns="0" bIns="0"/>
          <a:lstStyle>
            <a:lvl1pPr>
              <a:defRPr sz="5900" b="1" i="0">
                <a:solidFill>
                  <a:srgbClr val="00577A"/>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319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1" i="0">
                <a:solidFill>
                  <a:srgbClr val="00577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6527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890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theme" Target="../theme/theme3.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image" Target="../media/image1.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4.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1257300" y="9534524"/>
            <a:ext cx="6172200" cy="547688"/>
          </a:xfrm>
          <a:prstGeom prst="rect">
            <a:avLst/>
          </a:prstGeom>
        </p:spPr>
        <p:txBody>
          <a:bodyPr vert="horz" lIns="91440" tIns="45720" rIns="91440" bIns="45720" rtlCol="0" anchor="ctr"/>
          <a:lstStyle>
            <a:lvl1pPr algn="l">
              <a:defRPr sz="135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12915900" y="9534526"/>
            <a:ext cx="3042012" cy="547688"/>
          </a:xfrm>
          <a:prstGeom prst="rect">
            <a:avLst/>
          </a:prstGeom>
        </p:spPr>
        <p:txBody>
          <a:bodyPr vert="horz" lIns="91440" tIns="45720" rIns="91440" bIns="45720" rtlCol="0" anchor="ctr"/>
          <a:lstStyle>
            <a:lvl1pPr algn="r">
              <a:defRPr sz="1350">
                <a:solidFill>
                  <a:schemeClr val="bg1">
                    <a:lumMod val="65000"/>
                  </a:schemeClr>
                </a:solidFill>
              </a:defRPr>
            </a:lvl1pPr>
          </a:lstStyle>
          <a:p>
            <a:fld id="{6358EE78-369A-4A83-91BE-CE1CDBA0BAF0}" type="slidenum">
              <a:rPr lang="en-US" smtClean="0"/>
              <a:pPr/>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5957913" y="8846820"/>
            <a:ext cx="2145575" cy="1440180"/>
          </a:xfrm>
          <a:prstGeom prst="rect">
            <a:avLst/>
          </a:prstGeom>
        </p:spPr>
      </p:pic>
    </p:spTree>
    <p:extLst>
      <p:ext uri="{BB962C8B-B14F-4D97-AF65-F5344CB8AC3E}">
        <p14:creationId xmlns:p14="http://schemas.microsoft.com/office/powerpoint/2010/main" val="34671678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1257300" y="9534524"/>
            <a:ext cx="6172200" cy="547688"/>
          </a:xfrm>
          <a:prstGeom prst="rect">
            <a:avLst/>
          </a:prstGeom>
        </p:spPr>
        <p:txBody>
          <a:bodyPr vert="horz" lIns="91440" tIns="45720" rIns="91440" bIns="45720" rtlCol="0" anchor="ctr"/>
          <a:lstStyle>
            <a:lvl1pPr algn="l">
              <a:defRPr sz="135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12915900" y="9534526"/>
            <a:ext cx="3042012" cy="547688"/>
          </a:xfrm>
          <a:prstGeom prst="rect">
            <a:avLst/>
          </a:prstGeom>
        </p:spPr>
        <p:txBody>
          <a:bodyPr vert="horz" lIns="91440" tIns="45720" rIns="91440" bIns="45720" rtlCol="0" anchor="ctr"/>
          <a:lstStyle>
            <a:lvl1pPr algn="r">
              <a:defRPr sz="1350">
                <a:solidFill>
                  <a:schemeClr val="bg1">
                    <a:lumMod val="65000"/>
                  </a:schemeClr>
                </a:solidFill>
              </a:defRPr>
            </a:lvl1pPr>
          </a:lstStyle>
          <a:p>
            <a:fld id="{6358EE78-369A-4A83-91BE-CE1CDBA0BAF0}" type="slidenum">
              <a:rPr lang="en-US" smtClean="0"/>
              <a:pPr/>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957913" y="8846820"/>
            <a:ext cx="2145575" cy="1440180"/>
          </a:xfrm>
          <a:prstGeom prst="rect">
            <a:avLst/>
          </a:prstGeom>
        </p:spPr>
      </p:pic>
    </p:spTree>
    <p:extLst>
      <p:ext uri="{BB962C8B-B14F-4D97-AF65-F5344CB8AC3E}">
        <p14:creationId xmlns:p14="http://schemas.microsoft.com/office/powerpoint/2010/main" val="34927287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542" y="210438"/>
            <a:ext cx="9658350" cy="925194"/>
          </a:xfrm>
          <a:prstGeom prst="rect">
            <a:avLst/>
          </a:prstGeom>
        </p:spPr>
        <p:txBody>
          <a:bodyPr wrap="square" lIns="0" tIns="0" rIns="0" bIns="0">
            <a:spAutoFit/>
          </a:bodyPr>
          <a:lstStyle>
            <a:lvl1pPr>
              <a:defRPr sz="5900" b="1" i="0">
                <a:solidFill>
                  <a:srgbClr val="00577A"/>
                </a:solidFill>
                <a:latin typeface="Calibri"/>
                <a:cs typeface="Calibri"/>
              </a:defRPr>
            </a:lvl1pPr>
          </a:lstStyle>
          <a:p>
            <a:endParaRPr/>
          </a:p>
        </p:txBody>
      </p:sp>
      <p:sp>
        <p:nvSpPr>
          <p:cNvPr id="3" name="Holder 3"/>
          <p:cNvSpPr>
            <a:spLocks noGrp="1"/>
          </p:cNvSpPr>
          <p:nvPr>
            <p:ph type="body" idx="1"/>
          </p:nvPr>
        </p:nvSpPr>
        <p:spPr>
          <a:xfrm>
            <a:off x="743204" y="3380054"/>
            <a:ext cx="7352030" cy="4502784"/>
          </a:xfrm>
          <a:prstGeom prst="rect">
            <a:avLst/>
          </a:prstGeom>
        </p:spPr>
        <p:txBody>
          <a:bodyPr wrap="square" lIns="0" tIns="0" rIns="0" bIns="0">
            <a:spAutoFit/>
          </a:bodyPr>
          <a:lstStyle>
            <a:lvl1pPr>
              <a:defRPr sz="4700" b="0" i="0">
                <a:solidFill>
                  <a:srgbClr val="1D5777"/>
                </a:solidFill>
                <a:latin typeface="Arial Black"/>
                <a:cs typeface="Arial Black"/>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10/20/2022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602882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14.jpeg"/><Relationship Id="rId4" Type="http://schemas.openxmlformats.org/officeDocument/2006/relationships/image" Target="../media/image1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jpeg"/><Relationship Id="rId3" Type="http://schemas.openxmlformats.org/officeDocument/2006/relationships/image" Target="../media/image44.jpg"/><Relationship Id="rId21" Type="http://schemas.openxmlformats.org/officeDocument/2006/relationships/image" Target="../media/image62.jpg"/><Relationship Id="rId7" Type="http://schemas.openxmlformats.org/officeDocument/2006/relationships/image" Target="../media/image48.jpg"/><Relationship Id="rId12" Type="http://schemas.openxmlformats.org/officeDocument/2006/relationships/image" Target="../media/image53.png"/><Relationship Id="rId17" Type="http://schemas.openxmlformats.org/officeDocument/2006/relationships/image" Target="../media/image58.jpg"/><Relationship Id="rId25" Type="http://schemas.openxmlformats.org/officeDocument/2006/relationships/image" Target="../media/image66.png"/><Relationship Id="rId2" Type="http://schemas.openxmlformats.org/officeDocument/2006/relationships/notesSlide" Target="../notesSlides/notesSlide2.xml"/><Relationship Id="rId16" Type="http://schemas.openxmlformats.org/officeDocument/2006/relationships/image" Target="../media/image57.jpg"/><Relationship Id="rId20"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47.gif"/><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jp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jpe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jp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88.xml"/><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hyperlink" Target="http://www.njeda.com/child-care-improvement-program/" TargetMode="External"/><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njeda.com/" TargetMode="External"/><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5.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0F3BD6-F420-4130-9B46-E3A3681B4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7" r="5257"/>
          <a:stretch/>
        </p:blipFill>
        <p:spPr bwMode="auto">
          <a:xfrm>
            <a:off x="9402846" y="1562156"/>
            <a:ext cx="6015459" cy="8462099"/>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25">
            <a:extLst>
              <a:ext uri="{FF2B5EF4-FFF2-40B4-BE49-F238E27FC236}">
                <a16:creationId xmlns:a16="http://schemas.microsoft.com/office/drawing/2014/main" id="{86670B62-6A8A-4073-8068-0035D6E20D00}"/>
              </a:ext>
            </a:extLst>
          </p:cNvPr>
          <p:cNvSpPr/>
          <p:nvPr/>
        </p:nvSpPr>
        <p:spPr>
          <a:xfrm>
            <a:off x="0" y="8229600"/>
            <a:ext cx="12179808" cy="20574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512">
              <a:defRPr/>
            </a:pPr>
            <a:endParaRPr lang="en-US" sz="2700">
              <a:solidFill>
                <a:srgbClr val="FFFFFF"/>
              </a:solidFill>
              <a:latin typeface="Calibri" panose="020F0502020204030204"/>
            </a:endParaRPr>
          </a:p>
        </p:txBody>
      </p:sp>
      <p:sp>
        <p:nvSpPr>
          <p:cNvPr id="10" name="Title 1">
            <a:extLst>
              <a:ext uri="{FF2B5EF4-FFF2-40B4-BE49-F238E27FC236}">
                <a16:creationId xmlns:a16="http://schemas.microsoft.com/office/drawing/2014/main" id="{EAEC72A9-883F-4800-824A-70F5C325BF87}"/>
              </a:ext>
            </a:extLst>
          </p:cNvPr>
          <p:cNvSpPr>
            <a:spLocks noGrp="1"/>
          </p:cNvSpPr>
          <p:nvPr/>
        </p:nvSpPr>
        <p:spPr bwMode="gray">
          <a:xfrm>
            <a:off x="1821942" y="952500"/>
            <a:ext cx="7322058"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lgn="l" defTabSz="895255" rtl="0" eaLnBrk="1" fontAlgn="base" hangingPunct="1">
              <a:spcBef>
                <a:spcPct val="0"/>
              </a:spcBef>
              <a:spcAft>
                <a:spcPct val="0"/>
              </a:spcAft>
              <a:tabLst>
                <a:tab pos="269847" algn="l"/>
              </a:tabLst>
              <a:defRPr sz="6000" b="1" baseline="0">
                <a:solidFill>
                  <a:schemeClr val="accent4"/>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a:lstStyle>
          <a:p>
            <a:pPr defTabSz="1342883">
              <a:spcBef>
                <a:spcPts val="900"/>
              </a:spcBef>
              <a:tabLst>
                <a:tab pos="404771" algn="l"/>
              </a:tabLst>
            </a:pPr>
            <a:r>
              <a:rPr lang="en-US" sz="4200" i="1" dirty="0">
                <a:solidFill>
                  <a:srgbClr val="00587B"/>
                </a:solidFill>
              </a:rPr>
              <a:t>NJ Economic Development Authority (NJEDA) - State Resources </a:t>
            </a:r>
          </a:p>
          <a:p>
            <a:pPr defTabSz="1342883">
              <a:spcBef>
                <a:spcPts val="900"/>
              </a:spcBef>
              <a:tabLst>
                <a:tab pos="404771" algn="l"/>
              </a:tabLst>
            </a:pPr>
            <a:endParaRPr lang="en-US" sz="4200" i="1" dirty="0">
              <a:solidFill>
                <a:srgbClr val="00587B"/>
              </a:solidFill>
            </a:endParaRPr>
          </a:p>
          <a:p>
            <a:pPr defTabSz="1342883">
              <a:spcBef>
                <a:spcPts val="900"/>
              </a:spcBef>
              <a:tabLst>
                <a:tab pos="404771" algn="l"/>
              </a:tabLst>
            </a:pPr>
            <a:r>
              <a:rPr lang="en-US" sz="4200" i="1" dirty="0">
                <a:solidFill>
                  <a:srgbClr val="00587B"/>
                </a:solidFill>
              </a:rPr>
              <a:t>Presented by: </a:t>
            </a:r>
          </a:p>
          <a:p>
            <a:pPr defTabSz="1342883">
              <a:spcBef>
                <a:spcPts val="900"/>
              </a:spcBef>
              <a:tabLst>
                <a:tab pos="404771" algn="l"/>
              </a:tabLst>
            </a:pPr>
            <a:r>
              <a:rPr lang="en-US" sz="4200" i="1" dirty="0">
                <a:solidFill>
                  <a:srgbClr val="00587B"/>
                </a:solidFill>
              </a:rPr>
              <a:t>Christina Fuentes </a:t>
            </a:r>
          </a:p>
          <a:p>
            <a:pPr defTabSz="1342883">
              <a:spcBef>
                <a:spcPts val="900"/>
              </a:spcBef>
              <a:tabLst>
                <a:tab pos="404771" algn="l"/>
              </a:tabLst>
            </a:pPr>
            <a:r>
              <a:rPr lang="en-US" sz="4200" i="1" dirty="0">
                <a:solidFill>
                  <a:srgbClr val="00587B"/>
                </a:solidFill>
              </a:rPr>
              <a:t>VP, Community and Business Development  </a:t>
            </a:r>
          </a:p>
          <a:p>
            <a:pPr defTabSz="1342883">
              <a:spcBef>
                <a:spcPts val="900"/>
              </a:spcBef>
              <a:tabLst>
                <a:tab pos="404771" algn="l"/>
              </a:tabLst>
            </a:pPr>
            <a:endParaRPr lang="en-US" sz="4200" i="1" dirty="0">
              <a:solidFill>
                <a:srgbClr val="00587B"/>
              </a:solidFill>
            </a:endParaRPr>
          </a:p>
          <a:p>
            <a:pPr defTabSz="1342883">
              <a:spcBef>
                <a:spcPts val="900"/>
              </a:spcBef>
              <a:tabLst>
                <a:tab pos="404771" algn="l"/>
              </a:tabLst>
            </a:pPr>
            <a:r>
              <a:rPr lang="en-US" sz="4200" i="1" dirty="0">
                <a:solidFill>
                  <a:srgbClr val="00587B"/>
                </a:solidFill>
              </a:rPr>
              <a:t>October 21, 2022</a:t>
            </a:r>
          </a:p>
        </p:txBody>
      </p:sp>
    </p:spTree>
    <p:extLst>
      <p:ext uri="{BB962C8B-B14F-4D97-AF65-F5344CB8AC3E}">
        <p14:creationId xmlns:p14="http://schemas.microsoft.com/office/powerpoint/2010/main" val="2032968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6844" y="808507"/>
            <a:ext cx="7828897" cy="1423035"/>
          </a:xfrm>
          <a:prstGeom prst="rect">
            <a:avLst/>
          </a:prstGeom>
        </p:spPr>
        <p:txBody>
          <a:bodyPr lIns="0" tIns="0" rIns="0" bIns="0" rtlCol="0" anchor="t">
            <a:spAutoFit/>
          </a:bodyPr>
          <a:lstStyle/>
          <a:p>
            <a:pPr>
              <a:lnSpc>
                <a:spcPts val="5445"/>
              </a:lnSpc>
            </a:pPr>
            <a:r>
              <a:rPr lang="en-US" sz="5500">
                <a:solidFill>
                  <a:srgbClr val="1B4455"/>
                </a:solidFill>
                <a:latin typeface="Raleway Bold"/>
              </a:rPr>
              <a:t>MAIN STREET RECOVERY PROGRAM</a:t>
            </a:r>
          </a:p>
        </p:txBody>
      </p:sp>
      <p:sp>
        <p:nvSpPr>
          <p:cNvPr id="3" name="AutoShape 3"/>
          <p:cNvSpPr/>
          <p:nvPr/>
        </p:nvSpPr>
        <p:spPr>
          <a:xfrm>
            <a:off x="956844" y="2231542"/>
            <a:ext cx="8002414" cy="0"/>
          </a:xfrm>
          <a:prstGeom prst="line">
            <a:avLst/>
          </a:prstGeom>
          <a:ln w="47625" cap="rnd">
            <a:solidFill>
              <a:srgbClr val="86BD47"/>
            </a:solidFill>
            <a:prstDash val="solid"/>
            <a:headEnd type="none" w="sm" len="sm"/>
            <a:tailEnd type="none" w="sm" len="sm"/>
          </a:ln>
        </p:spPr>
      </p:sp>
      <p:sp>
        <p:nvSpPr>
          <p:cNvPr id="4" name="TextBox 4"/>
          <p:cNvSpPr txBox="1"/>
          <p:nvPr/>
        </p:nvSpPr>
        <p:spPr>
          <a:xfrm>
            <a:off x="1085736" y="2494603"/>
            <a:ext cx="3662349" cy="481330"/>
          </a:xfrm>
          <a:prstGeom prst="rect">
            <a:avLst/>
          </a:prstGeom>
        </p:spPr>
        <p:txBody>
          <a:bodyPr lIns="0" tIns="0" rIns="0" bIns="0" rtlCol="0" anchor="t">
            <a:spAutoFit/>
          </a:bodyPr>
          <a:lstStyle/>
          <a:p>
            <a:pPr>
              <a:lnSpc>
                <a:spcPts val="3919"/>
              </a:lnSpc>
            </a:pPr>
            <a:r>
              <a:rPr lang="en-US" sz="2799" dirty="0">
                <a:solidFill>
                  <a:srgbClr val="83BE41"/>
                </a:solidFill>
                <a:latin typeface="IBM Plex Sans Bold"/>
              </a:rPr>
              <a:t>$150 MILLION</a:t>
            </a:r>
          </a:p>
        </p:txBody>
      </p:sp>
      <p:sp>
        <p:nvSpPr>
          <p:cNvPr id="5" name="TextBox 5"/>
          <p:cNvSpPr txBox="1"/>
          <p:nvPr/>
        </p:nvSpPr>
        <p:spPr>
          <a:xfrm>
            <a:off x="1085736" y="2928309"/>
            <a:ext cx="8058264" cy="789301"/>
          </a:xfrm>
          <a:prstGeom prst="rect">
            <a:avLst/>
          </a:prstGeom>
        </p:spPr>
        <p:txBody>
          <a:bodyPr lIns="0" tIns="0" rIns="0" bIns="0" rtlCol="0" anchor="t">
            <a:spAutoFit/>
          </a:bodyPr>
          <a:lstStyle/>
          <a:p>
            <a:pPr>
              <a:lnSpc>
                <a:spcPts val="3220"/>
              </a:lnSpc>
            </a:pPr>
            <a:r>
              <a:rPr lang="en-US" sz="2300">
                <a:solidFill>
                  <a:srgbClr val="000000"/>
                </a:solidFill>
                <a:latin typeface="Source Sans Pro"/>
              </a:rPr>
              <a:t>Appropriated for several products to support New Jersey small businesses. Products are expected to consist of:  </a:t>
            </a:r>
          </a:p>
        </p:txBody>
      </p:sp>
      <p:sp>
        <p:nvSpPr>
          <p:cNvPr id="6" name="TextBox 6"/>
          <p:cNvSpPr txBox="1"/>
          <p:nvPr/>
        </p:nvSpPr>
        <p:spPr>
          <a:xfrm>
            <a:off x="1085736" y="3883984"/>
            <a:ext cx="5607183" cy="481330"/>
          </a:xfrm>
          <a:prstGeom prst="rect">
            <a:avLst/>
          </a:prstGeom>
        </p:spPr>
        <p:txBody>
          <a:bodyPr lIns="0" tIns="0" rIns="0" bIns="0" rtlCol="0" anchor="t">
            <a:spAutoFit/>
          </a:bodyPr>
          <a:lstStyle/>
          <a:p>
            <a:pPr>
              <a:lnSpc>
                <a:spcPts val="3919"/>
              </a:lnSpc>
            </a:pPr>
            <a:r>
              <a:rPr lang="en-US" sz="2799">
                <a:solidFill>
                  <a:srgbClr val="71D600"/>
                </a:solidFill>
                <a:latin typeface="IBM Plex Sans Bold"/>
              </a:rPr>
              <a:t>GRANTS TO SMALL BUSINESSES </a:t>
            </a:r>
          </a:p>
        </p:txBody>
      </p:sp>
      <p:sp>
        <p:nvSpPr>
          <p:cNvPr id="7" name="TextBox 7"/>
          <p:cNvSpPr txBox="1"/>
          <p:nvPr/>
        </p:nvSpPr>
        <p:spPr>
          <a:xfrm>
            <a:off x="1085736" y="4317689"/>
            <a:ext cx="8342780" cy="1189351"/>
          </a:xfrm>
          <a:prstGeom prst="rect">
            <a:avLst/>
          </a:prstGeom>
        </p:spPr>
        <p:txBody>
          <a:bodyPr lIns="0" tIns="0" rIns="0" bIns="0" rtlCol="0" anchor="t">
            <a:spAutoFit/>
          </a:bodyPr>
          <a:lstStyle/>
          <a:p>
            <a:pPr>
              <a:lnSpc>
                <a:spcPts val="3220"/>
              </a:lnSpc>
            </a:pPr>
            <a:r>
              <a:rPr lang="en-US" sz="2300">
                <a:solidFill>
                  <a:srgbClr val="000000"/>
                </a:solidFill>
                <a:latin typeface="Source Sans Pro"/>
              </a:rPr>
              <a:t>Will support NJ small businesses (as defined by SBA) with renovations, improvements, lease payments, and purchase and/or installation of furnitre, fixtures and equipment.  </a:t>
            </a:r>
          </a:p>
        </p:txBody>
      </p:sp>
      <p:sp>
        <p:nvSpPr>
          <p:cNvPr id="8" name="TextBox 8"/>
          <p:cNvSpPr txBox="1"/>
          <p:nvPr/>
        </p:nvSpPr>
        <p:spPr>
          <a:xfrm>
            <a:off x="1085736" y="5788915"/>
            <a:ext cx="5607183" cy="481330"/>
          </a:xfrm>
          <a:prstGeom prst="rect">
            <a:avLst/>
          </a:prstGeom>
        </p:spPr>
        <p:txBody>
          <a:bodyPr lIns="0" tIns="0" rIns="0" bIns="0" rtlCol="0" anchor="t">
            <a:spAutoFit/>
          </a:bodyPr>
          <a:lstStyle/>
          <a:p>
            <a:pPr>
              <a:lnSpc>
                <a:spcPts val="3919"/>
              </a:lnSpc>
            </a:pPr>
            <a:r>
              <a:rPr lang="en-US" sz="2799">
                <a:solidFill>
                  <a:srgbClr val="1677A6"/>
                </a:solidFill>
                <a:latin typeface="IBM Plex Sans Bold"/>
              </a:rPr>
              <a:t>LOANS TO MICRO BUSINESSES </a:t>
            </a:r>
          </a:p>
        </p:txBody>
      </p:sp>
      <p:sp>
        <p:nvSpPr>
          <p:cNvPr id="9" name="TextBox 9"/>
          <p:cNvSpPr txBox="1"/>
          <p:nvPr/>
        </p:nvSpPr>
        <p:spPr>
          <a:xfrm>
            <a:off x="1085736" y="6222620"/>
            <a:ext cx="7626263" cy="1189351"/>
          </a:xfrm>
          <a:prstGeom prst="rect">
            <a:avLst/>
          </a:prstGeom>
        </p:spPr>
        <p:txBody>
          <a:bodyPr lIns="0" tIns="0" rIns="0" bIns="0" rtlCol="0" anchor="t">
            <a:spAutoFit/>
          </a:bodyPr>
          <a:lstStyle/>
          <a:p>
            <a:pPr>
              <a:lnSpc>
                <a:spcPts val="3220"/>
              </a:lnSpc>
            </a:pPr>
            <a:r>
              <a:rPr lang="en-US" sz="2300">
                <a:solidFill>
                  <a:srgbClr val="000000"/>
                </a:solidFill>
                <a:latin typeface="Source Sans Pro"/>
              </a:rPr>
              <a:t>Low-cost financing will support NJ micro businesses, defined as businesses with 10 or fewer full-time employees, and less than $1.5M in annual revenue.</a:t>
            </a:r>
          </a:p>
        </p:txBody>
      </p:sp>
      <p:sp>
        <p:nvSpPr>
          <p:cNvPr id="10" name="TextBox 10"/>
          <p:cNvSpPr txBox="1"/>
          <p:nvPr/>
        </p:nvSpPr>
        <p:spPr>
          <a:xfrm>
            <a:off x="1085736" y="7627134"/>
            <a:ext cx="5607183" cy="481330"/>
          </a:xfrm>
          <a:prstGeom prst="rect">
            <a:avLst/>
          </a:prstGeom>
        </p:spPr>
        <p:txBody>
          <a:bodyPr lIns="0" tIns="0" rIns="0" bIns="0" rtlCol="0" anchor="t">
            <a:spAutoFit/>
          </a:bodyPr>
          <a:lstStyle/>
          <a:p>
            <a:pPr>
              <a:lnSpc>
                <a:spcPts val="3919"/>
              </a:lnSpc>
            </a:pPr>
            <a:r>
              <a:rPr lang="en-US" sz="2799">
                <a:solidFill>
                  <a:srgbClr val="0A4F70"/>
                </a:solidFill>
                <a:latin typeface="IBM Plex Sans Bold"/>
              </a:rPr>
              <a:t>RESOURCES FOR LENDERS </a:t>
            </a:r>
          </a:p>
        </p:txBody>
      </p:sp>
      <p:sp>
        <p:nvSpPr>
          <p:cNvPr id="11" name="TextBox 11"/>
          <p:cNvSpPr txBox="1"/>
          <p:nvPr/>
        </p:nvSpPr>
        <p:spPr>
          <a:xfrm>
            <a:off x="1085736" y="8060839"/>
            <a:ext cx="8342780" cy="1589401"/>
          </a:xfrm>
          <a:prstGeom prst="rect">
            <a:avLst/>
          </a:prstGeom>
        </p:spPr>
        <p:txBody>
          <a:bodyPr lIns="0" tIns="0" rIns="0" bIns="0" rtlCol="0" anchor="t">
            <a:spAutoFit/>
          </a:bodyPr>
          <a:lstStyle/>
          <a:p>
            <a:pPr>
              <a:lnSpc>
                <a:spcPts val="3220"/>
              </a:lnSpc>
            </a:pPr>
            <a:r>
              <a:rPr lang="en-US" sz="2300">
                <a:solidFill>
                  <a:srgbClr val="000000"/>
                </a:solidFill>
                <a:latin typeface="Source Sans Pro"/>
              </a:rPr>
              <a:t>Loans and grants to lenders that have at least 10 years of experience servicing micro businesses. These resources will help lenders support more micro businesses with loans and technical assistance. </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76543" y="713257"/>
            <a:ext cx="8289005" cy="8319257"/>
          </a:xfrm>
          <a:prstGeom prst="rect">
            <a:avLst/>
          </a:prstGeom>
        </p:spPr>
      </p:pic>
      <p:sp>
        <p:nvSpPr>
          <p:cNvPr id="13" name="TextBox 13"/>
          <p:cNvSpPr txBox="1"/>
          <p:nvPr/>
        </p:nvSpPr>
        <p:spPr>
          <a:xfrm>
            <a:off x="10386762" y="1239209"/>
            <a:ext cx="1941312" cy="1736725"/>
          </a:xfrm>
          <a:prstGeom prst="rect">
            <a:avLst/>
          </a:prstGeom>
        </p:spPr>
        <p:txBody>
          <a:bodyPr lIns="0" tIns="0" rIns="0" bIns="0" rtlCol="0" anchor="t">
            <a:spAutoFit/>
          </a:bodyPr>
          <a:lstStyle/>
          <a:p>
            <a:pPr algn="just">
              <a:lnSpc>
                <a:spcPts val="3499"/>
              </a:lnSpc>
            </a:pPr>
            <a:r>
              <a:rPr lang="en-US" sz="2499">
                <a:solidFill>
                  <a:srgbClr val="FFFFFF"/>
                </a:solidFill>
                <a:latin typeface="IBM Plex Sans Bold"/>
              </a:rPr>
              <a:t>MAIN STREET RECOVERY PROGRAM </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23509" y="1260309"/>
            <a:ext cx="1429874" cy="1429874"/>
          </a:xfrm>
          <a:prstGeom prst="rect">
            <a:avLst/>
          </a:prstGeom>
        </p:spPr>
      </p:pic>
      <p:sp>
        <p:nvSpPr>
          <p:cNvPr id="15" name="TextBox 15"/>
          <p:cNvSpPr txBox="1"/>
          <p:nvPr/>
        </p:nvSpPr>
        <p:spPr>
          <a:xfrm>
            <a:off x="14418931" y="2854649"/>
            <a:ext cx="2815152" cy="1298575"/>
          </a:xfrm>
          <a:prstGeom prst="rect">
            <a:avLst/>
          </a:prstGeom>
        </p:spPr>
        <p:txBody>
          <a:bodyPr lIns="0" tIns="0" rIns="0" bIns="0" rtlCol="0" anchor="t">
            <a:spAutoFit/>
          </a:bodyPr>
          <a:lstStyle/>
          <a:p>
            <a:pPr algn="ctr">
              <a:lnSpc>
                <a:spcPts val="3499"/>
              </a:lnSpc>
            </a:pPr>
            <a:r>
              <a:rPr lang="en-US" sz="2499">
                <a:solidFill>
                  <a:srgbClr val="FFFFFF"/>
                </a:solidFill>
                <a:latin typeface="IBM Plex Sans Bold"/>
              </a:rPr>
              <a:t>GRANTS TO SMALL BUSINESES</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2610" y="5274693"/>
            <a:ext cx="1225464" cy="1142745"/>
          </a:xfrm>
          <a:prstGeom prst="rect">
            <a:avLst/>
          </a:prstGeom>
        </p:spPr>
      </p:pic>
      <p:sp>
        <p:nvSpPr>
          <p:cNvPr id="17" name="TextBox 17"/>
          <p:cNvSpPr txBox="1"/>
          <p:nvPr/>
        </p:nvSpPr>
        <p:spPr>
          <a:xfrm>
            <a:off x="10386762" y="6581393"/>
            <a:ext cx="2855221" cy="1939925"/>
          </a:xfrm>
          <a:prstGeom prst="rect">
            <a:avLst/>
          </a:prstGeom>
        </p:spPr>
        <p:txBody>
          <a:bodyPr lIns="0" tIns="0" rIns="0" bIns="0" rtlCol="0" anchor="t">
            <a:spAutoFit/>
          </a:bodyPr>
          <a:lstStyle/>
          <a:p>
            <a:pPr algn="ctr">
              <a:lnSpc>
                <a:spcPts val="3359"/>
              </a:lnSpc>
            </a:pPr>
            <a:r>
              <a:rPr lang="en-US" sz="2399">
                <a:solidFill>
                  <a:srgbClr val="FFFFFF"/>
                </a:solidFill>
                <a:latin typeface="IBM Plex Sans Bold"/>
              </a:rPr>
              <a:t>RESOURCES FOR LENDERS </a:t>
            </a:r>
          </a:p>
          <a:p>
            <a:pPr algn="ctr">
              <a:lnSpc>
                <a:spcPts val="2240"/>
              </a:lnSpc>
            </a:pPr>
            <a:r>
              <a:rPr lang="en-US" sz="1600">
                <a:solidFill>
                  <a:srgbClr val="FFFFFF"/>
                </a:solidFill>
                <a:latin typeface="IBM Plex Sans Bold"/>
              </a:rPr>
              <a:t>CDFIS, MDIS, ZONE DEVELOPMENT CORPS, COMMUNITY &amp; ECON DEVELOPMENT CORPS </a:t>
            </a:r>
          </a:p>
        </p:txBody>
      </p:sp>
      <p:sp>
        <p:nvSpPr>
          <p:cNvPr id="18" name="TextBox 18"/>
          <p:cNvSpPr txBox="1"/>
          <p:nvPr/>
        </p:nvSpPr>
        <p:spPr>
          <a:xfrm>
            <a:off x="14838891" y="7797817"/>
            <a:ext cx="2840194" cy="860425"/>
          </a:xfrm>
          <a:prstGeom prst="rect">
            <a:avLst/>
          </a:prstGeom>
        </p:spPr>
        <p:txBody>
          <a:bodyPr lIns="0" tIns="0" rIns="0" bIns="0" rtlCol="0" anchor="t">
            <a:spAutoFit/>
          </a:bodyPr>
          <a:lstStyle/>
          <a:p>
            <a:pPr algn="r">
              <a:lnSpc>
                <a:spcPts val="3499"/>
              </a:lnSpc>
            </a:pPr>
            <a:r>
              <a:rPr lang="en-US" sz="2499">
                <a:solidFill>
                  <a:srgbClr val="FFFFFF"/>
                </a:solidFill>
                <a:latin typeface="IBM Plex Sans Bold"/>
              </a:rPr>
              <a:t>LOANS TO MICRO BUSINESSES</a:t>
            </a:r>
          </a:p>
        </p:txBody>
      </p:sp>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3383" y="6760980"/>
            <a:ext cx="1134629" cy="923304"/>
          </a:xfrm>
          <a:prstGeom prst="rect">
            <a:avLst/>
          </a:prstGeom>
        </p:spPr>
      </p:pic>
      <p:pic>
        <p:nvPicPr>
          <p:cNvPr id="20" name="Picture 20"/>
          <p:cNvPicPr>
            <a:picLocks noChangeAspect="1"/>
          </p:cNvPicPr>
          <p:nvPr/>
        </p:nvPicPr>
        <p:blipFill>
          <a:blip r:embed="rId10"/>
          <a:srcRect l="2626" t="30030" b="34671"/>
          <a:stretch>
            <a:fillRect/>
          </a:stretch>
        </p:blipFill>
        <p:spPr>
          <a:xfrm>
            <a:off x="16799937" y="9619256"/>
            <a:ext cx="1175759" cy="4262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45737" y="777614"/>
            <a:ext cx="14396527" cy="1059180"/>
          </a:xfrm>
          <a:prstGeom prst="rect">
            <a:avLst/>
          </a:prstGeom>
        </p:spPr>
        <p:txBody>
          <a:bodyPr lIns="0" tIns="0" rIns="0" bIns="0" rtlCol="0" anchor="t">
            <a:spAutoFit/>
          </a:bodyPr>
          <a:lstStyle/>
          <a:p>
            <a:pPr algn="ctr">
              <a:lnSpc>
                <a:spcPts val="8579"/>
              </a:lnSpc>
            </a:pPr>
            <a:r>
              <a:rPr lang="en-US" sz="6599" b="1" dirty="0">
                <a:solidFill>
                  <a:srgbClr val="1B4455"/>
                </a:solidFill>
                <a:latin typeface="Montserrat Semi-Bold Bold" panose="020B0604020202020204" charset="0"/>
              </a:rPr>
              <a:t>INITIAL PRODUCT OFFERINGS</a:t>
            </a:r>
          </a:p>
        </p:txBody>
      </p:sp>
      <p:sp>
        <p:nvSpPr>
          <p:cNvPr id="3" name="AutoShape 3"/>
          <p:cNvSpPr/>
          <p:nvPr/>
        </p:nvSpPr>
        <p:spPr>
          <a:xfrm>
            <a:off x="2233823" y="1827904"/>
            <a:ext cx="14108440" cy="0"/>
          </a:xfrm>
          <a:prstGeom prst="line">
            <a:avLst/>
          </a:prstGeom>
          <a:ln w="47625" cap="rnd">
            <a:solidFill>
              <a:srgbClr val="83BE41"/>
            </a:solidFill>
            <a:prstDash val="solid"/>
            <a:headEnd type="none" w="sm" len="sm"/>
            <a:tailEnd type="none" w="sm" len="sm"/>
          </a:ln>
        </p:spPr>
      </p:sp>
      <p:sp>
        <p:nvSpPr>
          <p:cNvPr id="4" name="TextBox 4"/>
          <p:cNvSpPr txBox="1"/>
          <p:nvPr/>
        </p:nvSpPr>
        <p:spPr>
          <a:xfrm>
            <a:off x="3104959" y="2008506"/>
            <a:ext cx="12078083" cy="533401"/>
          </a:xfrm>
          <a:prstGeom prst="rect">
            <a:avLst/>
          </a:prstGeom>
        </p:spPr>
        <p:txBody>
          <a:bodyPr lIns="0" tIns="0" rIns="0" bIns="0" rtlCol="0" anchor="t">
            <a:spAutoFit/>
          </a:bodyPr>
          <a:lstStyle/>
          <a:p>
            <a:pPr algn="ctr">
              <a:lnSpc>
                <a:spcPts val="4499"/>
              </a:lnSpc>
            </a:pPr>
            <a:r>
              <a:rPr lang="en-US" sz="2999" dirty="0">
                <a:solidFill>
                  <a:srgbClr val="1D5877"/>
                </a:solidFill>
                <a:latin typeface="Glacial Indifference"/>
              </a:rPr>
              <a:t>The </a:t>
            </a:r>
            <a:r>
              <a:rPr lang="en-US" sz="2999" dirty="0">
                <a:solidFill>
                  <a:srgbClr val="1D5877"/>
                </a:solidFill>
                <a:latin typeface="Glacial Indifference Bold"/>
              </a:rPr>
              <a:t>Main Street rule proposal </a:t>
            </a:r>
            <a:r>
              <a:rPr lang="en-US" sz="2999" dirty="0">
                <a:solidFill>
                  <a:srgbClr val="1D5877"/>
                </a:solidFill>
                <a:latin typeface="Glacial Indifference"/>
              </a:rPr>
              <a:t>establishes two initial product offerings:</a:t>
            </a:r>
          </a:p>
        </p:txBody>
      </p:sp>
      <p:sp>
        <p:nvSpPr>
          <p:cNvPr id="5" name="AutoShape 5"/>
          <p:cNvSpPr/>
          <p:nvPr/>
        </p:nvSpPr>
        <p:spPr>
          <a:xfrm>
            <a:off x="1173747" y="3597289"/>
            <a:ext cx="7674664" cy="5846701"/>
          </a:xfrm>
          <a:prstGeom prst="rect">
            <a:avLst/>
          </a:prstGeom>
          <a:solidFill>
            <a:srgbClr val="1D5877"/>
          </a:solidFill>
        </p:spPr>
      </p:sp>
      <p:grpSp>
        <p:nvGrpSpPr>
          <p:cNvPr id="6" name="Group 6"/>
          <p:cNvGrpSpPr/>
          <p:nvPr/>
        </p:nvGrpSpPr>
        <p:grpSpPr>
          <a:xfrm>
            <a:off x="1173747" y="3597289"/>
            <a:ext cx="7674664" cy="1022716"/>
            <a:chOff x="0" y="0"/>
            <a:chExt cx="2657170" cy="354091"/>
          </a:xfrm>
        </p:grpSpPr>
        <p:sp>
          <p:nvSpPr>
            <p:cNvPr id="7" name="Freeform 7"/>
            <p:cNvSpPr/>
            <p:nvPr/>
          </p:nvSpPr>
          <p:spPr>
            <a:xfrm>
              <a:off x="0" y="0"/>
              <a:ext cx="2657170" cy="354091"/>
            </a:xfrm>
            <a:custGeom>
              <a:avLst/>
              <a:gdLst/>
              <a:ahLst/>
              <a:cxnLst/>
              <a:rect l="l" t="t" r="r" b="b"/>
              <a:pathLst>
                <a:path w="2657170" h="354091">
                  <a:moveTo>
                    <a:pt x="0" y="0"/>
                  </a:moveTo>
                  <a:lnTo>
                    <a:pt x="2657170" y="0"/>
                  </a:lnTo>
                  <a:lnTo>
                    <a:pt x="2657170" y="354091"/>
                  </a:lnTo>
                  <a:lnTo>
                    <a:pt x="0" y="354091"/>
                  </a:lnTo>
                  <a:close/>
                </a:path>
              </a:pathLst>
            </a:custGeom>
            <a:solidFill>
              <a:srgbClr val="83BE41"/>
            </a:solidFill>
          </p:spPr>
        </p:sp>
      </p:grpSp>
      <p:sp>
        <p:nvSpPr>
          <p:cNvPr id="8" name="AutoShape 8"/>
          <p:cNvSpPr/>
          <p:nvPr/>
        </p:nvSpPr>
        <p:spPr>
          <a:xfrm>
            <a:off x="9584636" y="3597289"/>
            <a:ext cx="7674664" cy="5846701"/>
          </a:xfrm>
          <a:prstGeom prst="rect">
            <a:avLst/>
          </a:prstGeom>
          <a:solidFill>
            <a:srgbClr val="1D5877"/>
          </a:solidFill>
        </p:spPr>
      </p:sp>
      <p:grpSp>
        <p:nvGrpSpPr>
          <p:cNvPr id="9" name="Group 9"/>
          <p:cNvGrpSpPr/>
          <p:nvPr/>
        </p:nvGrpSpPr>
        <p:grpSpPr>
          <a:xfrm>
            <a:off x="9584636" y="3597289"/>
            <a:ext cx="7674664" cy="1022716"/>
            <a:chOff x="0" y="0"/>
            <a:chExt cx="2657170" cy="354091"/>
          </a:xfrm>
        </p:grpSpPr>
        <p:sp>
          <p:nvSpPr>
            <p:cNvPr id="10" name="Freeform 10"/>
            <p:cNvSpPr/>
            <p:nvPr/>
          </p:nvSpPr>
          <p:spPr>
            <a:xfrm>
              <a:off x="0" y="0"/>
              <a:ext cx="2657170" cy="354091"/>
            </a:xfrm>
            <a:custGeom>
              <a:avLst/>
              <a:gdLst/>
              <a:ahLst/>
              <a:cxnLst/>
              <a:rect l="l" t="t" r="r" b="b"/>
              <a:pathLst>
                <a:path w="2657170" h="354091">
                  <a:moveTo>
                    <a:pt x="0" y="0"/>
                  </a:moveTo>
                  <a:lnTo>
                    <a:pt x="2657170" y="0"/>
                  </a:lnTo>
                  <a:lnTo>
                    <a:pt x="2657170" y="354091"/>
                  </a:lnTo>
                  <a:lnTo>
                    <a:pt x="0" y="354091"/>
                  </a:lnTo>
                  <a:close/>
                </a:path>
              </a:pathLst>
            </a:custGeom>
            <a:solidFill>
              <a:srgbClr val="83BE41"/>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433" y="2740399"/>
            <a:ext cx="2105293" cy="187960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5918" y="2953280"/>
            <a:ext cx="2772100" cy="1666725"/>
          </a:xfrm>
          <a:prstGeom prst="rect">
            <a:avLst/>
          </a:prstGeom>
        </p:spPr>
      </p:pic>
      <p:grpSp>
        <p:nvGrpSpPr>
          <p:cNvPr id="13" name="Group 13"/>
          <p:cNvGrpSpPr/>
          <p:nvPr/>
        </p:nvGrpSpPr>
        <p:grpSpPr>
          <a:xfrm>
            <a:off x="1945737" y="4930899"/>
            <a:ext cx="6379500" cy="3528197"/>
            <a:chOff x="0" y="-38100"/>
            <a:chExt cx="8506000" cy="4704263"/>
          </a:xfrm>
        </p:grpSpPr>
        <p:sp>
          <p:nvSpPr>
            <p:cNvPr id="14" name="TextBox 14"/>
            <p:cNvSpPr txBox="1"/>
            <p:nvPr/>
          </p:nvSpPr>
          <p:spPr>
            <a:xfrm>
              <a:off x="0" y="-38100"/>
              <a:ext cx="8465136" cy="1723464"/>
            </a:xfrm>
            <a:prstGeom prst="rect">
              <a:avLst/>
            </a:prstGeom>
          </p:spPr>
          <p:txBody>
            <a:bodyPr lIns="0" tIns="0" rIns="0" bIns="0" rtlCol="0" anchor="t">
              <a:spAutoFit/>
            </a:bodyPr>
            <a:lstStyle/>
            <a:p>
              <a:pPr algn="ctr">
                <a:lnSpc>
                  <a:spcPts val="5153"/>
                </a:lnSpc>
              </a:pPr>
              <a:r>
                <a:rPr lang="en-US" sz="3964" spc="158" dirty="0">
                  <a:solidFill>
                    <a:srgbClr val="FEFFFE"/>
                  </a:solidFill>
                  <a:latin typeface="Montserrat Semi-Bold Bold" panose="020B0604020202020204" charset="0"/>
                </a:rPr>
                <a:t>SMALL BUSINESS LEASE GRANT</a:t>
              </a:r>
            </a:p>
          </p:txBody>
        </p:sp>
        <p:sp>
          <p:nvSpPr>
            <p:cNvPr id="15" name="TextBox 15"/>
            <p:cNvSpPr txBox="1"/>
            <p:nvPr/>
          </p:nvSpPr>
          <p:spPr>
            <a:xfrm>
              <a:off x="40864" y="1889586"/>
              <a:ext cx="8465136" cy="2776577"/>
            </a:xfrm>
            <a:prstGeom prst="rect">
              <a:avLst/>
            </a:prstGeom>
          </p:spPr>
          <p:txBody>
            <a:bodyPr lIns="0" tIns="0" rIns="0" bIns="0" rtlCol="0" anchor="t">
              <a:spAutoFit/>
            </a:bodyPr>
            <a:lstStyle/>
            <a:p>
              <a:pPr algn="ctr">
                <a:lnSpc>
                  <a:spcPts val="4264"/>
                </a:lnSpc>
              </a:pPr>
              <a:r>
                <a:rPr lang="en-US" sz="2842">
                  <a:solidFill>
                    <a:srgbClr val="FEFFFE"/>
                  </a:solidFill>
                  <a:latin typeface="Glacial Indifference"/>
                </a:rPr>
                <a:t>Provides grant funding to </a:t>
              </a:r>
              <a:r>
                <a:rPr lang="en-US" sz="2842">
                  <a:solidFill>
                    <a:srgbClr val="FEFFFE"/>
                  </a:solidFill>
                  <a:latin typeface="Glacial Indifference Bold"/>
                </a:rPr>
                <a:t>offset a portion of lease payments </a:t>
              </a:r>
              <a:r>
                <a:rPr lang="en-US" sz="2842">
                  <a:solidFill>
                    <a:srgbClr val="FEFFFE"/>
                  </a:solidFill>
                  <a:latin typeface="Glacial Indifference"/>
                </a:rPr>
                <a:t>for businesses leasing new or additional</a:t>
              </a:r>
              <a:r>
                <a:rPr lang="en-US" sz="2842">
                  <a:solidFill>
                    <a:srgbClr val="FEFFFE"/>
                  </a:solidFill>
                  <a:latin typeface="Glacial Indifference Bold"/>
                </a:rPr>
                <a:t> space. </a:t>
              </a:r>
              <a:r>
                <a:rPr lang="en-US" sz="2842">
                  <a:solidFill>
                    <a:srgbClr val="FEFFFE"/>
                  </a:solidFill>
                  <a:latin typeface="Glacial Indifference"/>
                </a:rPr>
                <a:t>Program launched 10/20/21 </a:t>
              </a:r>
            </a:p>
          </p:txBody>
        </p:sp>
      </p:grpSp>
      <p:grpSp>
        <p:nvGrpSpPr>
          <p:cNvPr id="16" name="Group 16"/>
          <p:cNvGrpSpPr/>
          <p:nvPr/>
        </p:nvGrpSpPr>
        <p:grpSpPr>
          <a:xfrm>
            <a:off x="10210800" y="4895773"/>
            <a:ext cx="6684182" cy="4061597"/>
            <a:chOff x="0" y="-38100"/>
            <a:chExt cx="8912243" cy="5415463"/>
          </a:xfrm>
        </p:grpSpPr>
        <p:sp>
          <p:nvSpPr>
            <p:cNvPr id="17" name="TextBox 17"/>
            <p:cNvSpPr txBox="1"/>
            <p:nvPr/>
          </p:nvSpPr>
          <p:spPr>
            <a:xfrm>
              <a:off x="0" y="-38100"/>
              <a:ext cx="8912243" cy="1723464"/>
            </a:xfrm>
            <a:prstGeom prst="rect">
              <a:avLst/>
            </a:prstGeom>
          </p:spPr>
          <p:txBody>
            <a:bodyPr wrap="square" lIns="0" tIns="0" rIns="0" bIns="0" rtlCol="0" anchor="t">
              <a:spAutoFit/>
            </a:bodyPr>
            <a:lstStyle/>
            <a:p>
              <a:pPr algn="ctr">
                <a:lnSpc>
                  <a:spcPts val="5153"/>
                </a:lnSpc>
              </a:pPr>
              <a:r>
                <a:rPr lang="en-US" sz="3964" spc="158" dirty="0">
                  <a:solidFill>
                    <a:srgbClr val="FEFFFE"/>
                  </a:solidFill>
                  <a:latin typeface="Montserrat Semi-Bold Bold" panose="020B0604020202020204" charset="0"/>
                </a:rPr>
                <a:t>SMALL BUSINESS IMPROVEMENT GRANT</a:t>
              </a:r>
            </a:p>
          </p:txBody>
        </p:sp>
        <p:sp>
          <p:nvSpPr>
            <p:cNvPr id="18" name="TextBox 18"/>
            <p:cNvSpPr txBox="1"/>
            <p:nvPr/>
          </p:nvSpPr>
          <p:spPr>
            <a:xfrm>
              <a:off x="40864" y="1889586"/>
              <a:ext cx="8465136" cy="3487777"/>
            </a:xfrm>
            <a:prstGeom prst="rect">
              <a:avLst/>
            </a:prstGeom>
          </p:spPr>
          <p:txBody>
            <a:bodyPr lIns="0" tIns="0" rIns="0" bIns="0" rtlCol="0" anchor="t">
              <a:spAutoFit/>
            </a:bodyPr>
            <a:lstStyle/>
            <a:p>
              <a:pPr algn="ctr">
                <a:lnSpc>
                  <a:spcPts val="4264"/>
                </a:lnSpc>
              </a:pPr>
              <a:r>
                <a:rPr lang="en-US" sz="2842" dirty="0">
                  <a:solidFill>
                    <a:srgbClr val="FEFFFE"/>
                  </a:solidFill>
                  <a:latin typeface="Glacial Indifference"/>
                </a:rPr>
                <a:t>Reimburses business owners for costs associated with making interior or exterior building improvements, or purchasing/installing furniture, fixtures, or equipment. Launched 2/10/22</a:t>
              </a:r>
            </a:p>
          </p:txBody>
        </p:sp>
      </p:grpSp>
      <p:pic>
        <p:nvPicPr>
          <p:cNvPr id="19" name="Picture 19"/>
          <p:cNvPicPr>
            <a:picLocks noChangeAspect="1"/>
          </p:cNvPicPr>
          <p:nvPr/>
        </p:nvPicPr>
        <p:blipFill>
          <a:blip r:embed="rId6"/>
          <a:srcRect l="2626" t="30030" b="34671"/>
          <a:stretch>
            <a:fillRect/>
          </a:stretch>
        </p:blipFill>
        <p:spPr>
          <a:xfrm>
            <a:off x="16611718" y="9681658"/>
            <a:ext cx="1175759" cy="4262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
            <a:ext cx="8240391" cy="10389870"/>
            <a:chOff x="0" y="0"/>
            <a:chExt cx="1828706" cy="2305718"/>
          </a:xfrm>
        </p:grpSpPr>
        <p:sp>
          <p:nvSpPr>
            <p:cNvPr id="3" name="Freeform 3"/>
            <p:cNvSpPr/>
            <p:nvPr/>
          </p:nvSpPr>
          <p:spPr>
            <a:xfrm>
              <a:off x="0" y="0"/>
              <a:ext cx="1828706" cy="2305718"/>
            </a:xfrm>
            <a:custGeom>
              <a:avLst/>
              <a:gdLst/>
              <a:ahLst/>
              <a:cxnLst/>
              <a:rect l="l" t="t" r="r" b="b"/>
              <a:pathLst>
                <a:path w="1828706" h="2305718">
                  <a:moveTo>
                    <a:pt x="0" y="0"/>
                  </a:moveTo>
                  <a:lnTo>
                    <a:pt x="1828706" y="0"/>
                  </a:lnTo>
                  <a:lnTo>
                    <a:pt x="1828706" y="2305718"/>
                  </a:lnTo>
                  <a:lnTo>
                    <a:pt x="0" y="2305718"/>
                  </a:lnTo>
                  <a:close/>
                </a:path>
              </a:pathLst>
            </a:custGeom>
            <a:solidFill>
              <a:srgbClr val="1D5877"/>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1962" y="491313"/>
            <a:ext cx="204716" cy="204716"/>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1962" y="2217209"/>
            <a:ext cx="204716" cy="204716"/>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1962" y="4391449"/>
            <a:ext cx="204716" cy="204716"/>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1962" y="6978624"/>
            <a:ext cx="204716" cy="204716"/>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1962" y="8654717"/>
            <a:ext cx="204716" cy="204716"/>
          </a:xfrm>
          <a:prstGeom prst="rect">
            <a:avLst/>
          </a:prstGeom>
        </p:spPr>
      </p:pic>
      <p:sp>
        <p:nvSpPr>
          <p:cNvPr id="9" name="TextBox 9"/>
          <p:cNvSpPr txBox="1"/>
          <p:nvPr/>
        </p:nvSpPr>
        <p:spPr>
          <a:xfrm>
            <a:off x="9225932" y="8873915"/>
            <a:ext cx="8749886" cy="911860"/>
          </a:xfrm>
          <a:prstGeom prst="rect">
            <a:avLst/>
          </a:prstGeom>
        </p:spPr>
        <p:txBody>
          <a:bodyPr lIns="0" tIns="0" rIns="0" bIns="0" rtlCol="0" anchor="t">
            <a:spAutoFit/>
          </a:bodyPr>
          <a:lstStyle/>
          <a:p>
            <a:pPr>
              <a:lnSpc>
                <a:spcPts val="3680"/>
              </a:lnSpc>
            </a:pPr>
            <a:r>
              <a:rPr lang="en-US" sz="2300">
                <a:solidFill>
                  <a:srgbClr val="1D5877"/>
                </a:solidFill>
                <a:latin typeface="Lato"/>
              </a:rPr>
              <a:t>Due at time of approval &amp; prior to the execution of the grant agreement.</a:t>
            </a:r>
          </a:p>
        </p:txBody>
      </p:sp>
      <p:pic>
        <p:nvPicPr>
          <p:cNvPr id="10" name="Picture 10"/>
          <p:cNvPicPr>
            <a:picLocks noChangeAspect="1"/>
          </p:cNvPicPr>
          <p:nvPr/>
        </p:nvPicPr>
        <p:blipFill>
          <a:blip r:embed="rId4"/>
          <a:srcRect l="2626" t="30030" b="34671"/>
          <a:stretch>
            <a:fillRect/>
          </a:stretch>
        </p:blipFill>
        <p:spPr>
          <a:xfrm>
            <a:off x="16799937" y="9619256"/>
            <a:ext cx="1175759" cy="426212"/>
          </a:xfrm>
          <a:prstGeom prst="rect">
            <a:avLst/>
          </a:prstGeom>
        </p:spPr>
      </p:pic>
      <p:pic>
        <p:nvPicPr>
          <p:cNvPr id="11" name="Picture 11"/>
          <p:cNvPicPr>
            <a:picLocks noChangeAspect="1"/>
          </p:cNvPicPr>
          <p:nvPr/>
        </p:nvPicPr>
        <p:blipFill>
          <a:blip r:embed="rId5">
            <a:alphaModFix amt="44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4550" y="1635089"/>
            <a:ext cx="7353651" cy="6909896"/>
          </a:xfrm>
          <a:prstGeom prst="rect">
            <a:avLst/>
          </a:prstGeom>
        </p:spPr>
      </p:pic>
      <p:sp>
        <p:nvSpPr>
          <p:cNvPr id="12" name="TextBox 12"/>
          <p:cNvSpPr txBox="1"/>
          <p:nvPr/>
        </p:nvSpPr>
        <p:spPr>
          <a:xfrm>
            <a:off x="9225932" y="710511"/>
            <a:ext cx="8596346" cy="911860"/>
          </a:xfrm>
          <a:prstGeom prst="rect">
            <a:avLst/>
          </a:prstGeom>
        </p:spPr>
        <p:txBody>
          <a:bodyPr lIns="0" tIns="0" rIns="0" bIns="0" rtlCol="0" anchor="t">
            <a:spAutoFit/>
          </a:bodyPr>
          <a:lstStyle/>
          <a:p>
            <a:pPr>
              <a:lnSpc>
                <a:spcPts val="3680"/>
              </a:lnSpc>
            </a:pPr>
            <a:r>
              <a:rPr lang="en-US" sz="2300" dirty="0">
                <a:solidFill>
                  <a:srgbClr val="1D5877"/>
                </a:solidFill>
                <a:latin typeface="Lato"/>
              </a:rPr>
              <a:t>40% of grant funding will be set aside for businesses located </a:t>
            </a:r>
            <a:r>
              <a:rPr lang="en-US" sz="2300">
                <a:solidFill>
                  <a:srgbClr val="1D5877"/>
                </a:solidFill>
                <a:latin typeface="Lato"/>
              </a:rPr>
              <a:t>in  </a:t>
            </a:r>
            <a:r>
              <a:rPr lang="en-US" sz="2300" dirty="0">
                <a:solidFill>
                  <a:srgbClr val="1D5877"/>
                </a:solidFill>
                <a:latin typeface="Lato"/>
              </a:rPr>
              <a:t>opportunity zone eligible census tracts.</a:t>
            </a:r>
          </a:p>
        </p:txBody>
      </p:sp>
      <p:sp>
        <p:nvSpPr>
          <p:cNvPr id="13" name="TextBox 13"/>
          <p:cNvSpPr txBox="1"/>
          <p:nvPr/>
        </p:nvSpPr>
        <p:spPr>
          <a:xfrm>
            <a:off x="9225932" y="314906"/>
            <a:ext cx="5910660"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OPPORTUNITY ZONES</a:t>
            </a:r>
          </a:p>
        </p:txBody>
      </p:sp>
      <p:sp>
        <p:nvSpPr>
          <p:cNvPr id="14" name="TextBox 14"/>
          <p:cNvSpPr txBox="1"/>
          <p:nvPr/>
        </p:nvSpPr>
        <p:spPr>
          <a:xfrm>
            <a:off x="494550" y="3203296"/>
            <a:ext cx="7353651" cy="3052826"/>
          </a:xfrm>
          <a:prstGeom prst="rect">
            <a:avLst/>
          </a:prstGeom>
        </p:spPr>
        <p:txBody>
          <a:bodyPr lIns="0" tIns="0" rIns="0" bIns="0" rtlCol="0" anchor="t">
            <a:spAutoFit/>
          </a:bodyPr>
          <a:lstStyle/>
          <a:p>
            <a:pPr algn="ctr">
              <a:lnSpc>
                <a:spcPts val="6831"/>
              </a:lnSpc>
            </a:pPr>
            <a:r>
              <a:rPr lang="en-US" sz="6099" dirty="0">
                <a:solidFill>
                  <a:srgbClr val="FFFFFF"/>
                </a:solidFill>
                <a:latin typeface="Montserrat Semi-Bold Bold"/>
              </a:rPr>
              <a:t>SMALL BUSINESS </a:t>
            </a:r>
          </a:p>
          <a:p>
            <a:pPr algn="ctr">
              <a:lnSpc>
                <a:spcPts val="6831"/>
              </a:lnSpc>
            </a:pPr>
            <a:r>
              <a:rPr lang="en-US" sz="6099" dirty="0">
                <a:solidFill>
                  <a:srgbClr val="FFFFFF"/>
                </a:solidFill>
                <a:latin typeface="Montserrat Semi-Bold Bold"/>
              </a:rPr>
              <a:t>LEASE GRANT</a:t>
            </a:r>
          </a:p>
          <a:p>
            <a:pPr algn="ctr">
              <a:lnSpc>
                <a:spcPts val="3471"/>
              </a:lnSpc>
            </a:pPr>
            <a:endParaRPr lang="en-US" sz="6099" dirty="0">
              <a:solidFill>
                <a:srgbClr val="FFFFFF"/>
              </a:solidFill>
              <a:latin typeface="Montserrat Semi-Bold Bold"/>
            </a:endParaRPr>
          </a:p>
          <a:p>
            <a:pPr algn="ctr">
              <a:lnSpc>
                <a:spcPts val="6831"/>
              </a:lnSpc>
            </a:pPr>
            <a:r>
              <a:rPr lang="en-US" sz="6099" dirty="0">
                <a:solidFill>
                  <a:srgbClr val="FFFFFF"/>
                </a:solidFill>
                <a:latin typeface="Montserrat Semi-Bold Bold"/>
              </a:rPr>
              <a:t>$10 MILLION</a:t>
            </a:r>
          </a:p>
        </p:txBody>
      </p:sp>
      <p:sp>
        <p:nvSpPr>
          <p:cNvPr id="15" name="TextBox 15"/>
          <p:cNvSpPr txBox="1"/>
          <p:nvPr/>
        </p:nvSpPr>
        <p:spPr>
          <a:xfrm>
            <a:off x="9225932" y="2040802"/>
            <a:ext cx="5910660"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OFFSET LEASE PAYMENTS</a:t>
            </a:r>
          </a:p>
        </p:txBody>
      </p:sp>
      <p:sp>
        <p:nvSpPr>
          <p:cNvPr id="16" name="TextBox 16"/>
          <p:cNvSpPr txBox="1"/>
          <p:nvPr/>
        </p:nvSpPr>
        <p:spPr>
          <a:xfrm>
            <a:off x="9225932" y="2436407"/>
            <a:ext cx="8596346" cy="1845310"/>
          </a:xfrm>
          <a:prstGeom prst="rect">
            <a:avLst/>
          </a:prstGeom>
        </p:spPr>
        <p:txBody>
          <a:bodyPr lIns="0" tIns="0" rIns="0" bIns="0" rtlCol="0" anchor="t">
            <a:spAutoFit/>
          </a:bodyPr>
          <a:lstStyle/>
          <a:p>
            <a:pPr>
              <a:lnSpc>
                <a:spcPts val="3680"/>
              </a:lnSpc>
            </a:pPr>
            <a:r>
              <a:rPr lang="en-US" sz="2300">
                <a:solidFill>
                  <a:srgbClr val="1D5877"/>
                </a:solidFill>
                <a:latin typeface="Lato"/>
              </a:rPr>
              <a:t>Provides grants to businesses to offset a portion of annual lease payments for leases with a minimum 5-year term. Leases must have been executed within 12 months of application to be eligible. </a:t>
            </a:r>
          </a:p>
        </p:txBody>
      </p:sp>
      <p:sp>
        <p:nvSpPr>
          <p:cNvPr id="17" name="TextBox 17"/>
          <p:cNvSpPr txBox="1"/>
          <p:nvPr/>
        </p:nvSpPr>
        <p:spPr>
          <a:xfrm>
            <a:off x="9225932" y="4215042"/>
            <a:ext cx="7574005"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TWO PAYMENT DISBURSEMENTS</a:t>
            </a:r>
          </a:p>
        </p:txBody>
      </p:sp>
      <p:sp>
        <p:nvSpPr>
          <p:cNvPr id="18" name="TextBox 18"/>
          <p:cNvSpPr txBox="1"/>
          <p:nvPr/>
        </p:nvSpPr>
        <p:spPr>
          <a:xfrm>
            <a:off x="9225932" y="4610647"/>
            <a:ext cx="8596346" cy="1845310"/>
          </a:xfrm>
          <a:prstGeom prst="rect">
            <a:avLst/>
          </a:prstGeom>
        </p:spPr>
        <p:txBody>
          <a:bodyPr lIns="0" tIns="0" rIns="0" bIns="0" rtlCol="0" anchor="t">
            <a:spAutoFit/>
          </a:bodyPr>
          <a:lstStyle/>
          <a:p>
            <a:pPr>
              <a:lnSpc>
                <a:spcPts val="3680"/>
              </a:lnSpc>
            </a:pPr>
            <a:r>
              <a:rPr lang="en-US" sz="2300">
                <a:solidFill>
                  <a:srgbClr val="1D5877"/>
                </a:solidFill>
                <a:latin typeface="Lato"/>
              </a:rPr>
              <a:t>Grant payments are made in 2 disbursements: first disbursement will be made after execution of grant agreement (20% of annual lease payment), and the second disbursement will be made after 12 months of lease payments by the applicant (20% again).</a:t>
            </a:r>
            <a:r>
              <a:rPr lang="en-US" sz="2300">
                <a:solidFill>
                  <a:srgbClr val="1D5877"/>
                </a:solidFill>
                <a:latin typeface="Arimo"/>
              </a:rPr>
              <a:t> </a:t>
            </a:r>
          </a:p>
        </p:txBody>
      </p:sp>
      <p:sp>
        <p:nvSpPr>
          <p:cNvPr id="19" name="TextBox 19"/>
          <p:cNvSpPr txBox="1"/>
          <p:nvPr/>
        </p:nvSpPr>
        <p:spPr>
          <a:xfrm>
            <a:off x="9225932" y="6802217"/>
            <a:ext cx="7574005"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MULTIPLE LOCATIONS </a:t>
            </a:r>
          </a:p>
        </p:txBody>
      </p:sp>
      <p:sp>
        <p:nvSpPr>
          <p:cNvPr id="20" name="TextBox 20"/>
          <p:cNvSpPr txBox="1"/>
          <p:nvPr/>
        </p:nvSpPr>
        <p:spPr>
          <a:xfrm>
            <a:off x="9225932" y="7197822"/>
            <a:ext cx="8596346" cy="911860"/>
          </a:xfrm>
          <a:prstGeom prst="rect">
            <a:avLst/>
          </a:prstGeom>
        </p:spPr>
        <p:txBody>
          <a:bodyPr lIns="0" tIns="0" rIns="0" bIns="0" rtlCol="0" anchor="t">
            <a:spAutoFit/>
          </a:bodyPr>
          <a:lstStyle/>
          <a:p>
            <a:pPr>
              <a:lnSpc>
                <a:spcPts val="3680"/>
              </a:lnSpc>
            </a:pPr>
            <a:r>
              <a:rPr lang="en-US" sz="2300">
                <a:solidFill>
                  <a:srgbClr val="1D5877"/>
                </a:solidFill>
                <a:latin typeface="Lato"/>
              </a:rPr>
              <a:t>Applicants with multiple locations are limited to</a:t>
            </a:r>
            <a:r>
              <a:rPr lang="en-US" sz="2300">
                <a:solidFill>
                  <a:srgbClr val="1D5877"/>
                </a:solidFill>
                <a:latin typeface="Arimo"/>
              </a:rPr>
              <a:t> one application per location. </a:t>
            </a:r>
          </a:p>
        </p:txBody>
      </p:sp>
      <p:sp>
        <p:nvSpPr>
          <p:cNvPr id="21" name="TextBox 21"/>
          <p:cNvSpPr txBox="1"/>
          <p:nvPr/>
        </p:nvSpPr>
        <p:spPr>
          <a:xfrm>
            <a:off x="9225932" y="8478310"/>
            <a:ext cx="7574005"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$100 APPROVAL FEE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102870"/>
            <a:ext cx="8240391" cy="10389870"/>
            <a:chOff x="0" y="0"/>
            <a:chExt cx="1828706" cy="2305718"/>
          </a:xfrm>
        </p:grpSpPr>
        <p:sp>
          <p:nvSpPr>
            <p:cNvPr id="3" name="Freeform 3"/>
            <p:cNvSpPr/>
            <p:nvPr/>
          </p:nvSpPr>
          <p:spPr>
            <a:xfrm>
              <a:off x="0" y="0"/>
              <a:ext cx="1828706" cy="2305718"/>
            </a:xfrm>
            <a:custGeom>
              <a:avLst/>
              <a:gdLst/>
              <a:ahLst/>
              <a:cxnLst/>
              <a:rect l="l" t="t" r="r" b="b"/>
              <a:pathLst>
                <a:path w="1828706" h="2305718">
                  <a:moveTo>
                    <a:pt x="0" y="0"/>
                  </a:moveTo>
                  <a:lnTo>
                    <a:pt x="1828706" y="0"/>
                  </a:lnTo>
                  <a:lnTo>
                    <a:pt x="1828706" y="2305718"/>
                  </a:lnTo>
                  <a:lnTo>
                    <a:pt x="0" y="2305718"/>
                  </a:lnTo>
                  <a:close/>
                </a:path>
              </a:pathLst>
            </a:custGeom>
            <a:solidFill>
              <a:srgbClr val="86BD47"/>
            </a:solidFill>
          </p:spPr>
        </p:sp>
      </p:grpSp>
      <p:pic>
        <p:nvPicPr>
          <p:cNvPr id="4" name="Picture 4"/>
          <p:cNvPicPr>
            <a:picLocks noChangeAspect="1"/>
          </p:cNvPicPr>
          <p:nvPr/>
        </p:nvPicPr>
        <p:blipFill>
          <a:blip r:embed="rId2">
            <a:alphaModFix amt="44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3370" y="1637117"/>
            <a:ext cx="7353651" cy="6909896"/>
          </a:xfrm>
          <a:prstGeom prst="rect">
            <a:avLst/>
          </a:prstGeom>
        </p:spPr>
      </p:pic>
      <p:sp>
        <p:nvSpPr>
          <p:cNvPr id="5" name="TextBox 5"/>
          <p:cNvSpPr txBox="1"/>
          <p:nvPr/>
        </p:nvSpPr>
        <p:spPr>
          <a:xfrm>
            <a:off x="443370" y="3100198"/>
            <a:ext cx="7353651" cy="3919601"/>
          </a:xfrm>
          <a:prstGeom prst="rect">
            <a:avLst/>
          </a:prstGeom>
        </p:spPr>
        <p:txBody>
          <a:bodyPr lIns="0" tIns="0" rIns="0" bIns="0" rtlCol="0" anchor="t">
            <a:spAutoFit/>
          </a:bodyPr>
          <a:lstStyle/>
          <a:p>
            <a:pPr algn="ctr">
              <a:lnSpc>
                <a:spcPts val="6831"/>
              </a:lnSpc>
            </a:pPr>
            <a:r>
              <a:rPr lang="en-US" sz="6099">
                <a:solidFill>
                  <a:srgbClr val="FFFFFF"/>
                </a:solidFill>
                <a:latin typeface="Montserrat Semi-Bold Bold"/>
              </a:rPr>
              <a:t>SMALL BUSINESS </a:t>
            </a:r>
          </a:p>
          <a:p>
            <a:pPr algn="ctr">
              <a:lnSpc>
                <a:spcPts val="6831"/>
              </a:lnSpc>
            </a:pPr>
            <a:r>
              <a:rPr lang="en-US" sz="6099">
                <a:solidFill>
                  <a:srgbClr val="FFFFFF"/>
                </a:solidFill>
                <a:latin typeface="Montserrat Semi-Bold Bold"/>
              </a:rPr>
              <a:t>IMPROVEMENT GRANT</a:t>
            </a:r>
          </a:p>
          <a:p>
            <a:pPr algn="ctr">
              <a:lnSpc>
                <a:spcPts val="3471"/>
              </a:lnSpc>
            </a:pPr>
            <a:endParaRPr lang="en-US" sz="6099">
              <a:solidFill>
                <a:srgbClr val="FFFFFF"/>
              </a:solidFill>
              <a:latin typeface="Montserrat Semi-Bold Bold"/>
            </a:endParaRPr>
          </a:p>
          <a:p>
            <a:pPr algn="ctr">
              <a:lnSpc>
                <a:spcPts val="6831"/>
              </a:lnSpc>
            </a:pPr>
            <a:r>
              <a:rPr lang="en-US" sz="6099">
                <a:solidFill>
                  <a:srgbClr val="FFFFFF"/>
                </a:solidFill>
                <a:latin typeface="Montserrat Semi-Bold Bold"/>
              </a:rPr>
              <a:t>$15 MILLION</a:t>
            </a:r>
          </a:p>
        </p:txBody>
      </p:sp>
      <p:sp>
        <p:nvSpPr>
          <p:cNvPr id="6" name="TextBox 6"/>
          <p:cNvSpPr txBox="1"/>
          <p:nvPr/>
        </p:nvSpPr>
        <p:spPr>
          <a:xfrm>
            <a:off x="9225932" y="424638"/>
            <a:ext cx="5910660"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OPPORTUNITY ZONES</a:t>
            </a:r>
          </a:p>
        </p:txBody>
      </p:sp>
      <p:sp>
        <p:nvSpPr>
          <p:cNvPr id="7" name="TextBox 7"/>
          <p:cNvSpPr txBox="1"/>
          <p:nvPr/>
        </p:nvSpPr>
        <p:spPr>
          <a:xfrm>
            <a:off x="9225932" y="933450"/>
            <a:ext cx="8596346" cy="911860"/>
          </a:xfrm>
          <a:prstGeom prst="rect">
            <a:avLst/>
          </a:prstGeom>
        </p:spPr>
        <p:txBody>
          <a:bodyPr lIns="0" tIns="0" rIns="0" bIns="0" rtlCol="0" anchor="t">
            <a:spAutoFit/>
          </a:bodyPr>
          <a:lstStyle/>
          <a:p>
            <a:pPr>
              <a:lnSpc>
                <a:spcPts val="3680"/>
              </a:lnSpc>
            </a:pPr>
            <a:r>
              <a:rPr lang="en-US" sz="2300" dirty="0">
                <a:solidFill>
                  <a:srgbClr val="1D5877"/>
                </a:solidFill>
                <a:latin typeface="Lato"/>
              </a:rPr>
              <a:t>40% of grant funding will be set aside for businesses located in  opportunity zone eligible census tracts.</a:t>
            </a:r>
          </a:p>
        </p:txBody>
      </p:sp>
      <p:sp>
        <p:nvSpPr>
          <p:cNvPr id="8" name="TextBox 8"/>
          <p:cNvSpPr txBox="1"/>
          <p:nvPr/>
        </p:nvSpPr>
        <p:spPr>
          <a:xfrm>
            <a:off x="9225932" y="2048174"/>
            <a:ext cx="7497235"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GRANT FUNDING FOR PROJECTS </a:t>
            </a:r>
          </a:p>
        </p:txBody>
      </p:sp>
      <p:sp>
        <p:nvSpPr>
          <p:cNvPr id="9" name="TextBox 9"/>
          <p:cNvSpPr txBox="1"/>
          <p:nvPr/>
        </p:nvSpPr>
        <p:spPr>
          <a:xfrm>
            <a:off x="9225932" y="2564356"/>
            <a:ext cx="8596346" cy="1845310"/>
          </a:xfrm>
          <a:prstGeom prst="rect">
            <a:avLst/>
          </a:prstGeom>
        </p:spPr>
        <p:txBody>
          <a:bodyPr lIns="0" tIns="0" rIns="0" bIns="0" rtlCol="0" anchor="t">
            <a:spAutoFit/>
          </a:bodyPr>
          <a:lstStyle/>
          <a:p>
            <a:pPr>
              <a:lnSpc>
                <a:spcPts val="3680"/>
              </a:lnSpc>
            </a:pPr>
            <a:r>
              <a:rPr lang="en-US" sz="2300">
                <a:solidFill>
                  <a:srgbClr val="1D5877"/>
                </a:solidFill>
                <a:latin typeface="Lato"/>
              </a:rPr>
              <a:t>Provides grant funding equal to 50% of project costs (max $50,000) for the reimbursement of: interior and exterior renovations, purchase and installation of new furniture, fixtures, and equipment. Minimum project cost of $5,000.</a:t>
            </a:r>
          </a:p>
        </p:txBody>
      </p:sp>
      <p:sp>
        <p:nvSpPr>
          <p:cNvPr id="10" name="TextBox 10"/>
          <p:cNvSpPr txBox="1"/>
          <p:nvPr/>
        </p:nvSpPr>
        <p:spPr>
          <a:xfrm>
            <a:off x="9225932" y="4757421"/>
            <a:ext cx="7497235"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MULTIPLE LOCATIONS </a:t>
            </a:r>
          </a:p>
        </p:txBody>
      </p:sp>
      <p:sp>
        <p:nvSpPr>
          <p:cNvPr id="11" name="TextBox 11"/>
          <p:cNvSpPr txBox="1"/>
          <p:nvPr/>
        </p:nvSpPr>
        <p:spPr>
          <a:xfrm>
            <a:off x="9225932" y="5201790"/>
            <a:ext cx="8596346" cy="1378585"/>
          </a:xfrm>
          <a:prstGeom prst="rect">
            <a:avLst/>
          </a:prstGeom>
        </p:spPr>
        <p:txBody>
          <a:bodyPr lIns="0" tIns="0" rIns="0" bIns="0" rtlCol="0" anchor="t">
            <a:spAutoFit/>
          </a:bodyPr>
          <a:lstStyle/>
          <a:p>
            <a:pPr>
              <a:lnSpc>
                <a:spcPts val="3680"/>
              </a:lnSpc>
            </a:pPr>
            <a:r>
              <a:rPr lang="en-US" sz="2300">
                <a:solidFill>
                  <a:srgbClr val="1D5877"/>
                </a:solidFill>
                <a:latin typeface="Lato"/>
              </a:rPr>
              <a:t>Entities operating in multiple locations under a single EIN are limited to one application under the sole EIN, but a single application may include costs across multiple locations.</a:t>
            </a:r>
            <a:r>
              <a:rPr lang="en-US" sz="2300">
                <a:solidFill>
                  <a:srgbClr val="1D5877"/>
                </a:solidFill>
                <a:latin typeface="Arimo"/>
              </a:rPr>
              <a:t> </a:t>
            </a:r>
          </a:p>
        </p:txBody>
      </p:sp>
      <p:sp>
        <p:nvSpPr>
          <p:cNvPr id="12" name="TextBox 12"/>
          <p:cNvSpPr txBox="1"/>
          <p:nvPr/>
        </p:nvSpPr>
        <p:spPr>
          <a:xfrm>
            <a:off x="9225932" y="6953124"/>
            <a:ext cx="8596346"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EMPLOYER IDENTIFICATION NUMBER  </a:t>
            </a:r>
          </a:p>
        </p:txBody>
      </p:sp>
      <p:sp>
        <p:nvSpPr>
          <p:cNvPr id="13" name="TextBox 13"/>
          <p:cNvSpPr txBox="1"/>
          <p:nvPr/>
        </p:nvSpPr>
        <p:spPr>
          <a:xfrm>
            <a:off x="9225932" y="7418128"/>
            <a:ext cx="8596346" cy="445135"/>
          </a:xfrm>
          <a:prstGeom prst="rect">
            <a:avLst/>
          </a:prstGeom>
        </p:spPr>
        <p:txBody>
          <a:bodyPr lIns="0" tIns="0" rIns="0" bIns="0" rtlCol="0" anchor="t">
            <a:spAutoFit/>
          </a:bodyPr>
          <a:lstStyle/>
          <a:p>
            <a:pPr>
              <a:lnSpc>
                <a:spcPts val="3680"/>
              </a:lnSpc>
            </a:pPr>
            <a:r>
              <a:rPr lang="en-US" sz="2300">
                <a:solidFill>
                  <a:srgbClr val="1D5877"/>
                </a:solidFill>
                <a:latin typeface="Lato"/>
              </a:rPr>
              <a:t>Limit of one grant per Employer Identification Number (EIN).</a:t>
            </a:r>
          </a:p>
        </p:txBody>
      </p:sp>
      <p:sp>
        <p:nvSpPr>
          <p:cNvPr id="14" name="TextBox 14"/>
          <p:cNvSpPr txBox="1"/>
          <p:nvPr/>
        </p:nvSpPr>
        <p:spPr>
          <a:xfrm>
            <a:off x="9225932" y="8218399"/>
            <a:ext cx="8596346" cy="490855"/>
          </a:xfrm>
          <a:prstGeom prst="rect">
            <a:avLst/>
          </a:prstGeom>
        </p:spPr>
        <p:txBody>
          <a:bodyPr lIns="0" tIns="0" rIns="0" bIns="0" rtlCol="0" anchor="t">
            <a:spAutoFit/>
          </a:bodyPr>
          <a:lstStyle/>
          <a:p>
            <a:pPr>
              <a:lnSpc>
                <a:spcPts val="3919"/>
              </a:lnSpc>
              <a:spcBef>
                <a:spcPct val="0"/>
              </a:spcBef>
            </a:pPr>
            <a:r>
              <a:rPr lang="en-US" sz="2799" spc="484">
                <a:solidFill>
                  <a:srgbClr val="1B4455"/>
                </a:solidFill>
                <a:latin typeface="Lato Bold"/>
              </a:rPr>
              <a:t>APPROVAL FEE  </a:t>
            </a:r>
          </a:p>
        </p:txBody>
      </p:sp>
      <p:sp>
        <p:nvSpPr>
          <p:cNvPr id="15" name="TextBox 15"/>
          <p:cNvSpPr txBox="1"/>
          <p:nvPr/>
        </p:nvSpPr>
        <p:spPr>
          <a:xfrm>
            <a:off x="9225932" y="8707397"/>
            <a:ext cx="8596346" cy="911860"/>
          </a:xfrm>
          <a:prstGeom prst="rect">
            <a:avLst/>
          </a:prstGeom>
        </p:spPr>
        <p:txBody>
          <a:bodyPr lIns="0" tIns="0" rIns="0" bIns="0" rtlCol="0" anchor="t">
            <a:spAutoFit/>
          </a:bodyPr>
          <a:lstStyle/>
          <a:p>
            <a:pPr>
              <a:lnSpc>
                <a:spcPts val="3680"/>
              </a:lnSpc>
            </a:pPr>
            <a:r>
              <a:rPr lang="en-US" sz="2300">
                <a:solidFill>
                  <a:srgbClr val="1D5877"/>
                </a:solidFill>
                <a:latin typeface="Lato"/>
              </a:rPr>
              <a:t>$100 due at time of approval and prior to the execution of the grant agreement.</a:t>
            </a:r>
            <a:r>
              <a:rPr lang="en-US" sz="2300">
                <a:solidFill>
                  <a:srgbClr val="1D5877"/>
                </a:solidFill>
                <a:latin typeface="Arimo"/>
              </a:rPr>
              <a:t> </a:t>
            </a: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1962" y="601045"/>
            <a:ext cx="204716" cy="204716"/>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1962" y="2224581"/>
            <a:ext cx="204716" cy="204716"/>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1962" y="4933828"/>
            <a:ext cx="204716" cy="20471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1962" y="7129531"/>
            <a:ext cx="204716" cy="20471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51962" y="8394806"/>
            <a:ext cx="204716" cy="204716"/>
          </a:xfrm>
          <a:prstGeom prst="rect">
            <a:avLst/>
          </a:prstGeom>
        </p:spPr>
      </p:pic>
      <p:pic>
        <p:nvPicPr>
          <p:cNvPr id="21" name="Picture 21"/>
          <p:cNvPicPr>
            <a:picLocks noChangeAspect="1"/>
          </p:cNvPicPr>
          <p:nvPr/>
        </p:nvPicPr>
        <p:blipFill>
          <a:blip r:embed="rId6"/>
          <a:srcRect l="2626" t="30030" b="34671"/>
          <a:stretch>
            <a:fillRect/>
          </a:stretch>
        </p:blipFill>
        <p:spPr>
          <a:xfrm>
            <a:off x="16799937" y="9619256"/>
            <a:ext cx="1175759" cy="4262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5701" y="443178"/>
            <a:ext cx="16543599" cy="2261487"/>
            <a:chOff x="0" y="0"/>
            <a:chExt cx="14043125" cy="1919675"/>
          </a:xfrm>
        </p:grpSpPr>
        <p:sp>
          <p:nvSpPr>
            <p:cNvPr id="3" name="Freeform 3"/>
            <p:cNvSpPr/>
            <p:nvPr/>
          </p:nvSpPr>
          <p:spPr>
            <a:xfrm>
              <a:off x="0" y="0"/>
              <a:ext cx="14043126" cy="1919675"/>
            </a:xfrm>
            <a:custGeom>
              <a:avLst/>
              <a:gdLst/>
              <a:ahLst/>
              <a:cxnLst/>
              <a:rect l="l" t="t" r="r" b="b"/>
              <a:pathLst>
                <a:path w="14043126" h="1919675">
                  <a:moveTo>
                    <a:pt x="13918665" y="1919675"/>
                  </a:moveTo>
                  <a:lnTo>
                    <a:pt x="124460" y="1919675"/>
                  </a:lnTo>
                  <a:cubicBezTo>
                    <a:pt x="55880" y="1919675"/>
                    <a:pt x="0" y="1863795"/>
                    <a:pt x="0" y="1795215"/>
                  </a:cubicBezTo>
                  <a:lnTo>
                    <a:pt x="0" y="124460"/>
                  </a:lnTo>
                  <a:cubicBezTo>
                    <a:pt x="0" y="55880"/>
                    <a:pt x="55880" y="0"/>
                    <a:pt x="124460" y="0"/>
                  </a:cubicBezTo>
                  <a:lnTo>
                    <a:pt x="13918665" y="0"/>
                  </a:lnTo>
                  <a:cubicBezTo>
                    <a:pt x="13987245" y="0"/>
                    <a:pt x="14043126" y="55880"/>
                    <a:pt x="14043126" y="124460"/>
                  </a:cubicBezTo>
                  <a:lnTo>
                    <a:pt x="14043126" y="1795215"/>
                  </a:lnTo>
                  <a:cubicBezTo>
                    <a:pt x="14043126" y="1863795"/>
                    <a:pt x="13987245" y="1919675"/>
                    <a:pt x="13918665" y="1919675"/>
                  </a:cubicBezTo>
                  <a:close/>
                </a:path>
              </a:pathLst>
            </a:custGeom>
            <a:solidFill>
              <a:srgbClr val="83BE41"/>
            </a:solidFill>
          </p:spPr>
        </p:sp>
      </p:grpSp>
      <p:pic>
        <p:nvPicPr>
          <p:cNvPr id="4" name="Picture 4"/>
          <p:cNvPicPr>
            <a:picLocks noChangeAspect="1"/>
          </p:cNvPicPr>
          <p:nvPr/>
        </p:nvPicPr>
        <p:blipFill>
          <a:blip r:embed="rId2"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3" t="33721" r="4609" b="547"/>
          <a:stretch>
            <a:fillRect/>
          </a:stretch>
        </p:blipFill>
        <p:spPr>
          <a:xfrm>
            <a:off x="964442" y="-157128"/>
            <a:ext cx="5167470" cy="28617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3115" y="4321571"/>
            <a:ext cx="204716" cy="2047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3115" y="6291034"/>
            <a:ext cx="204716" cy="204716"/>
          </a:xfrm>
          <a:prstGeom prst="rect">
            <a:avLst/>
          </a:prstGeom>
        </p:spPr>
      </p:pic>
      <p:pic>
        <p:nvPicPr>
          <p:cNvPr id="7" name="Picture 7"/>
          <p:cNvPicPr>
            <a:picLocks noChangeAspect="1"/>
          </p:cNvPicPr>
          <p:nvPr/>
        </p:nvPicPr>
        <p:blipFill>
          <a:blip r:embed="rId6"/>
          <a:srcRect l="2626" t="30030" b="34671"/>
          <a:stretch>
            <a:fillRect/>
          </a:stretch>
        </p:blipFill>
        <p:spPr>
          <a:xfrm>
            <a:off x="16799937" y="9619256"/>
            <a:ext cx="1175759" cy="426212"/>
          </a:xfrm>
          <a:prstGeom prst="rect">
            <a:avLst/>
          </a:prstGeom>
        </p:spPr>
      </p:pic>
      <p:sp>
        <p:nvSpPr>
          <p:cNvPr id="8" name="TextBox 8"/>
          <p:cNvSpPr txBox="1"/>
          <p:nvPr/>
        </p:nvSpPr>
        <p:spPr>
          <a:xfrm>
            <a:off x="1682302" y="4139930"/>
            <a:ext cx="14923395" cy="1633061"/>
          </a:xfrm>
          <a:prstGeom prst="rect">
            <a:avLst/>
          </a:prstGeom>
        </p:spPr>
        <p:txBody>
          <a:bodyPr lIns="0" tIns="0" rIns="0" bIns="0" rtlCol="0" anchor="t">
            <a:spAutoFit/>
          </a:bodyPr>
          <a:lstStyle/>
          <a:p>
            <a:pPr>
              <a:lnSpc>
                <a:spcPts val="3088"/>
              </a:lnSpc>
            </a:pPr>
            <a:r>
              <a:rPr lang="en-US" sz="2206" spc="381">
                <a:solidFill>
                  <a:srgbClr val="1D5877"/>
                </a:solidFill>
                <a:latin typeface="Montserrat Classic Bold"/>
              </a:rPr>
              <a:t>Wage Requirements</a:t>
            </a:r>
            <a:r>
              <a:rPr lang="en-US" sz="2206" spc="381">
                <a:solidFill>
                  <a:srgbClr val="1D5877"/>
                </a:solidFill>
                <a:latin typeface="Montserrat Classic"/>
              </a:rPr>
              <a:t> - Employees must be paid the greater of $15/hour or 120% of minimum wage on all full time and part time employees.</a:t>
            </a:r>
          </a:p>
          <a:p>
            <a:pPr>
              <a:lnSpc>
                <a:spcPts val="839"/>
              </a:lnSpc>
            </a:pPr>
            <a:r>
              <a:rPr lang="en-US" sz="599" spc="103">
                <a:solidFill>
                  <a:srgbClr val="1D5877"/>
                </a:solidFill>
                <a:latin typeface="Montserrat Classic"/>
              </a:rPr>
              <a:t> </a:t>
            </a:r>
          </a:p>
          <a:p>
            <a:pPr marL="952618" lvl="2" indent="-317539">
              <a:lnSpc>
                <a:spcPts val="3088"/>
              </a:lnSpc>
              <a:buFont typeface="Arial"/>
              <a:buChar char="⚬"/>
            </a:pPr>
            <a:r>
              <a:rPr lang="en-US" sz="2206" spc="381">
                <a:solidFill>
                  <a:srgbClr val="1D5877"/>
                </a:solidFill>
                <a:latin typeface="Montserrat Classic"/>
              </a:rPr>
              <a:t>NJEDA will monitor for this annually, by collecting either a WR-30, payroll report, or equivalent documentation. </a:t>
            </a:r>
            <a:r>
              <a:rPr lang="en-US" sz="2206" spc="381">
                <a:solidFill>
                  <a:srgbClr val="1D5877"/>
                </a:solidFill>
                <a:latin typeface="Montserrat Classic Bold"/>
              </a:rPr>
              <a:t> </a:t>
            </a:r>
          </a:p>
        </p:txBody>
      </p:sp>
      <p:pic>
        <p:nvPicPr>
          <p:cNvPr id="9" name="Picture 9"/>
          <p:cNvPicPr>
            <a:picLocks noChangeAspect="1"/>
          </p:cNvPicPr>
          <p:nvPr/>
        </p:nvPicPr>
        <p:blipFill>
          <a:blip r:embed="rId2"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3" t="33721" r="4609" b="547"/>
          <a:stretch>
            <a:fillRect/>
          </a:stretch>
        </p:blipFill>
        <p:spPr>
          <a:xfrm>
            <a:off x="11299382" y="-157128"/>
            <a:ext cx="5167470" cy="2861792"/>
          </a:xfrm>
          <a:prstGeom prst="rect">
            <a:avLst/>
          </a:prstGeom>
        </p:spPr>
      </p:pic>
      <p:pic>
        <p:nvPicPr>
          <p:cNvPr id="10" name="Picture 10"/>
          <p:cNvPicPr>
            <a:picLocks noChangeAspect="1"/>
          </p:cNvPicPr>
          <p:nvPr/>
        </p:nvPicPr>
        <p:blipFill>
          <a:blip r:embed="rId2" cstate="print">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3" t="33721" r="4609" b="547"/>
          <a:stretch>
            <a:fillRect/>
          </a:stretch>
        </p:blipFill>
        <p:spPr>
          <a:xfrm>
            <a:off x="6131912" y="-157128"/>
            <a:ext cx="5167470" cy="2861792"/>
          </a:xfrm>
          <a:prstGeom prst="rect">
            <a:avLst/>
          </a:prstGeom>
        </p:spPr>
      </p:pic>
      <p:sp>
        <p:nvSpPr>
          <p:cNvPr id="11" name="TextBox 11"/>
          <p:cNvSpPr txBox="1"/>
          <p:nvPr/>
        </p:nvSpPr>
        <p:spPr>
          <a:xfrm>
            <a:off x="715701" y="692540"/>
            <a:ext cx="16543599" cy="1712598"/>
          </a:xfrm>
          <a:prstGeom prst="rect">
            <a:avLst/>
          </a:prstGeom>
        </p:spPr>
        <p:txBody>
          <a:bodyPr lIns="0" tIns="0" rIns="0" bIns="0" rtlCol="0" anchor="t">
            <a:spAutoFit/>
          </a:bodyPr>
          <a:lstStyle/>
          <a:p>
            <a:pPr algn="ctr">
              <a:lnSpc>
                <a:spcPts val="6859"/>
              </a:lnSpc>
            </a:pPr>
            <a:r>
              <a:rPr lang="en-US" sz="4899" spc="1729" dirty="0">
                <a:solidFill>
                  <a:srgbClr val="FFFFFF"/>
                </a:solidFill>
                <a:latin typeface="Montserrat Semi-Bold Bold"/>
              </a:rPr>
              <a:t>MAIN STREET RECOVERY FUND</a:t>
            </a:r>
          </a:p>
          <a:p>
            <a:pPr algn="ctr">
              <a:lnSpc>
                <a:spcPts val="6999"/>
              </a:lnSpc>
              <a:spcBef>
                <a:spcPct val="0"/>
              </a:spcBef>
            </a:pPr>
            <a:r>
              <a:rPr lang="en-US" sz="4999" spc="1764" dirty="0">
                <a:solidFill>
                  <a:srgbClr val="FFFFFF"/>
                </a:solidFill>
                <a:latin typeface="Montserrat Semi-Bold Bold"/>
              </a:rPr>
              <a:t>REQUIREMENTS</a:t>
            </a:r>
            <a:r>
              <a:rPr lang="en-US" sz="4999" spc="1764" dirty="0">
                <a:solidFill>
                  <a:srgbClr val="1677A6"/>
                </a:solidFill>
                <a:latin typeface="Montserrat Semi-Bold Bold"/>
              </a:rPr>
              <a:t> </a:t>
            </a:r>
          </a:p>
        </p:txBody>
      </p:sp>
      <p:sp>
        <p:nvSpPr>
          <p:cNvPr id="12" name="TextBox 12"/>
          <p:cNvSpPr txBox="1"/>
          <p:nvPr/>
        </p:nvSpPr>
        <p:spPr>
          <a:xfrm>
            <a:off x="964442" y="3038475"/>
            <a:ext cx="16359117" cy="860425"/>
          </a:xfrm>
          <a:prstGeom prst="rect">
            <a:avLst/>
          </a:prstGeom>
        </p:spPr>
        <p:txBody>
          <a:bodyPr lIns="0" tIns="0" rIns="0" bIns="0" rtlCol="0" anchor="t">
            <a:spAutoFit/>
          </a:bodyPr>
          <a:lstStyle/>
          <a:p>
            <a:pPr>
              <a:lnSpc>
                <a:spcPts val="3499"/>
              </a:lnSpc>
              <a:spcBef>
                <a:spcPct val="0"/>
              </a:spcBef>
            </a:pPr>
            <a:r>
              <a:rPr lang="en-US" sz="2499" spc="432">
                <a:solidFill>
                  <a:srgbClr val="1D5877"/>
                </a:solidFill>
                <a:latin typeface="Montserrat Classic Bold"/>
              </a:rPr>
              <a:t>Main Street grant applicants must be prepared to comply with the following requirements:  </a:t>
            </a:r>
          </a:p>
        </p:txBody>
      </p:sp>
      <p:sp>
        <p:nvSpPr>
          <p:cNvPr id="13" name="TextBox 13"/>
          <p:cNvSpPr txBox="1"/>
          <p:nvPr/>
        </p:nvSpPr>
        <p:spPr>
          <a:xfrm>
            <a:off x="1682302" y="6109393"/>
            <a:ext cx="15289687" cy="3453009"/>
          </a:xfrm>
          <a:prstGeom prst="rect">
            <a:avLst/>
          </a:prstGeom>
        </p:spPr>
        <p:txBody>
          <a:bodyPr lIns="0" tIns="0" rIns="0" bIns="0" rtlCol="0" anchor="t">
            <a:spAutoFit/>
          </a:bodyPr>
          <a:lstStyle/>
          <a:p>
            <a:pPr>
              <a:lnSpc>
                <a:spcPts val="3093"/>
              </a:lnSpc>
            </a:pPr>
            <a:r>
              <a:rPr lang="en-US" sz="2209" spc="382">
                <a:solidFill>
                  <a:srgbClr val="1D5877"/>
                </a:solidFill>
                <a:latin typeface="Montserrat Classic Bold"/>
              </a:rPr>
              <a:t>Commitments under each grant, subject to businesses repaying the grant for non-compliance:</a:t>
            </a:r>
          </a:p>
          <a:p>
            <a:pPr>
              <a:lnSpc>
                <a:spcPts val="840"/>
              </a:lnSpc>
            </a:pPr>
            <a:endParaRPr lang="en-US" sz="2209" spc="382">
              <a:solidFill>
                <a:srgbClr val="1D5877"/>
              </a:solidFill>
              <a:latin typeface="Montserrat Classic Bold"/>
            </a:endParaRPr>
          </a:p>
          <a:p>
            <a:pPr marL="909437" lvl="2" indent="-303146">
              <a:lnSpc>
                <a:spcPts val="2948"/>
              </a:lnSpc>
              <a:buFont typeface="Arial"/>
              <a:buChar char="⚬"/>
            </a:pPr>
            <a:r>
              <a:rPr lang="en-US" sz="2106" u="sng" spc="364">
                <a:solidFill>
                  <a:srgbClr val="1D5877"/>
                </a:solidFill>
                <a:latin typeface="Montserrat Classic"/>
              </a:rPr>
              <a:t>Small Business Lease Grant </a:t>
            </a:r>
            <a:r>
              <a:rPr lang="en-US" sz="2106" spc="364">
                <a:solidFill>
                  <a:srgbClr val="1D5877"/>
                </a:solidFill>
                <a:latin typeface="Montserrat Classic"/>
              </a:rPr>
              <a:t>– Must commit to remaining in the facility and meeting the wage requirements for 5 years after signing grant agreement.</a:t>
            </a:r>
          </a:p>
          <a:p>
            <a:pPr>
              <a:lnSpc>
                <a:spcPts val="1119"/>
              </a:lnSpc>
            </a:pPr>
            <a:endParaRPr lang="en-US" sz="2106" spc="364">
              <a:solidFill>
                <a:srgbClr val="1D5877"/>
              </a:solidFill>
              <a:latin typeface="Montserrat Classic"/>
            </a:endParaRPr>
          </a:p>
          <a:p>
            <a:pPr marL="909437" lvl="2" indent="-303146">
              <a:lnSpc>
                <a:spcPts val="2948"/>
              </a:lnSpc>
              <a:buFont typeface="Arial"/>
              <a:buChar char="⚬"/>
            </a:pPr>
            <a:r>
              <a:rPr lang="en-US" sz="2106" u="sng" spc="364">
                <a:solidFill>
                  <a:srgbClr val="1D5877"/>
                </a:solidFill>
                <a:latin typeface="Montserrat Classic"/>
              </a:rPr>
              <a:t>Small Business Improvement Grant</a:t>
            </a:r>
            <a:r>
              <a:rPr lang="en-US" sz="2106" spc="364">
                <a:solidFill>
                  <a:srgbClr val="1D5877"/>
                </a:solidFill>
                <a:latin typeface="Montserrat Classic"/>
              </a:rPr>
              <a:t>:</a:t>
            </a:r>
          </a:p>
          <a:p>
            <a:pPr marL="1640839" lvl="4" indent="-328168">
              <a:lnSpc>
                <a:spcPts val="2659"/>
              </a:lnSpc>
              <a:buFont typeface="Arial"/>
              <a:buChar char="•"/>
            </a:pPr>
            <a:r>
              <a:rPr lang="en-US" sz="1899" spc="328">
                <a:solidFill>
                  <a:srgbClr val="1D5877"/>
                </a:solidFill>
                <a:latin typeface="Montserrat Classic"/>
              </a:rPr>
              <a:t>For grants of less than $25,000, business must commit to remaining in the facility and meeting the wage requirements for 2 years following grant agreement.</a:t>
            </a:r>
          </a:p>
          <a:p>
            <a:pPr marL="1640839" lvl="4" indent="-328168">
              <a:lnSpc>
                <a:spcPts val="2659"/>
              </a:lnSpc>
              <a:spcBef>
                <a:spcPct val="0"/>
              </a:spcBef>
              <a:buFont typeface="Arial"/>
              <a:buChar char="•"/>
            </a:pPr>
            <a:r>
              <a:rPr lang="en-US" sz="1899" spc="328">
                <a:solidFill>
                  <a:srgbClr val="1D5877"/>
                </a:solidFill>
                <a:latin typeface="Montserrat Classic"/>
              </a:rPr>
              <a:t>For grants of $25,000 or more, business must commit to remaining in the facility and meeting the wage requirements for 4 years following grant agreement.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950" b="11950"/>
          <a:stretch>
            <a:fillRect/>
          </a:stretch>
        </p:blipFill>
        <p:spPr>
          <a:xfrm>
            <a:off x="0" y="0"/>
            <a:ext cx="18288000" cy="10287000"/>
          </a:xfrm>
          <a:prstGeom prst="rect">
            <a:avLst/>
          </a:prstGeom>
        </p:spPr>
      </p:pic>
      <p:grpSp>
        <p:nvGrpSpPr>
          <p:cNvPr id="3" name="Group 3"/>
          <p:cNvGrpSpPr/>
          <p:nvPr/>
        </p:nvGrpSpPr>
        <p:grpSpPr>
          <a:xfrm>
            <a:off x="343483" y="380120"/>
            <a:ext cx="17591330" cy="9526761"/>
            <a:chOff x="0" y="0"/>
            <a:chExt cx="6637578" cy="3594647"/>
          </a:xfrm>
        </p:grpSpPr>
        <p:sp>
          <p:nvSpPr>
            <p:cNvPr id="4" name="Freeform 4"/>
            <p:cNvSpPr/>
            <p:nvPr/>
          </p:nvSpPr>
          <p:spPr>
            <a:xfrm>
              <a:off x="0" y="0"/>
              <a:ext cx="6637578" cy="3594646"/>
            </a:xfrm>
            <a:custGeom>
              <a:avLst/>
              <a:gdLst/>
              <a:ahLst/>
              <a:cxnLst/>
              <a:rect l="l" t="t" r="r" b="b"/>
              <a:pathLst>
                <a:path w="6637578" h="3594646">
                  <a:moveTo>
                    <a:pt x="0" y="0"/>
                  </a:moveTo>
                  <a:lnTo>
                    <a:pt x="6637578" y="0"/>
                  </a:lnTo>
                  <a:lnTo>
                    <a:pt x="6637578" y="3594646"/>
                  </a:lnTo>
                  <a:lnTo>
                    <a:pt x="0" y="3594646"/>
                  </a:lnTo>
                  <a:close/>
                </a:path>
              </a:pathLst>
            </a:custGeom>
            <a:solidFill>
              <a:srgbClr val="0A4F70">
                <a:alpha val="81961"/>
              </a:srgbClr>
            </a:solidFill>
          </p:spPr>
          <p:txBody>
            <a:bodyPr/>
            <a:lstStyle/>
            <a:p>
              <a:endParaRPr lang="en-US" sz="2700" dirty="0"/>
            </a:p>
          </p:txBody>
        </p:sp>
      </p:grpSp>
      <p:grpSp>
        <p:nvGrpSpPr>
          <p:cNvPr id="5" name="Group 5"/>
          <p:cNvGrpSpPr/>
          <p:nvPr/>
        </p:nvGrpSpPr>
        <p:grpSpPr>
          <a:xfrm>
            <a:off x="2946855" y="2945033"/>
            <a:ext cx="12003129" cy="777989"/>
            <a:chOff x="0" y="0"/>
            <a:chExt cx="10188922" cy="660400"/>
          </a:xfrm>
        </p:grpSpPr>
        <p:sp>
          <p:nvSpPr>
            <p:cNvPr id="6" name="Freeform 6"/>
            <p:cNvSpPr/>
            <p:nvPr/>
          </p:nvSpPr>
          <p:spPr>
            <a:xfrm>
              <a:off x="0" y="0"/>
              <a:ext cx="10188922" cy="660400"/>
            </a:xfrm>
            <a:custGeom>
              <a:avLst/>
              <a:gdLst/>
              <a:ahLst/>
              <a:cxnLst/>
              <a:rect l="l" t="t" r="r" b="b"/>
              <a:pathLst>
                <a:path w="10188922" h="660400">
                  <a:moveTo>
                    <a:pt x="10064462" y="660400"/>
                  </a:moveTo>
                  <a:lnTo>
                    <a:pt x="124460" y="660400"/>
                  </a:lnTo>
                  <a:cubicBezTo>
                    <a:pt x="55880" y="660400"/>
                    <a:pt x="0" y="604520"/>
                    <a:pt x="0" y="535940"/>
                  </a:cubicBezTo>
                  <a:lnTo>
                    <a:pt x="0" y="124460"/>
                  </a:lnTo>
                  <a:cubicBezTo>
                    <a:pt x="0" y="55880"/>
                    <a:pt x="55880" y="0"/>
                    <a:pt x="124460" y="0"/>
                  </a:cubicBezTo>
                  <a:lnTo>
                    <a:pt x="10064462" y="0"/>
                  </a:lnTo>
                  <a:cubicBezTo>
                    <a:pt x="10133043" y="0"/>
                    <a:pt x="10188922" y="55880"/>
                    <a:pt x="10188922" y="124460"/>
                  </a:cubicBezTo>
                  <a:lnTo>
                    <a:pt x="10188922" y="535940"/>
                  </a:lnTo>
                  <a:cubicBezTo>
                    <a:pt x="10188922" y="604520"/>
                    <a:pt x="10133043" y="660400"/>
                    <a:pt x="10064462" y="660400"/>
                  </a:cubicBezTo>
                  <a:close/>
                </a:path>
              </a:pathLst>
            </a:custGeom>
            <a:solidFill>
              <a:srgbClr val="83BE41"/>
            </a:solidFill>
          </p:spPr>
        </p:sp>
      </p:grpSp>
      <p:sp>
        <p:nvSpPr>
          <p:cNvPr id="7" name="TextBox 7"/>
          <p:cNvSpPr txBox="1"/>
          <p:nvPr/>
        </p:nvSpPr>
        <p:spPr>
          <a:xfrm>
            <a:off x="2423879" y="3152098"/>
            <a:ext cx="13074671" cy="317972"/>
          </a:xfrm>
          <a:prstGeom prst="rect">
            <a:avLst/>
          </a:prstGeom>
        </p:spPr>
        <p:txBody>
          <a:bodyPr lIns="0" tIns="0" rIns="0" bIns="0" rtlCol="0" anchor="t">
            <a:spAutoFit/>
          </a:bodyPr>
          <a:lstStyle/>
          <a:p>
            <a:pPr algn="ctr">
              <a:lnSpc>
                <a:spcPts val="2660"/>
              </a:lnSpc>
              <a:spcBef>
                <a:spcPct val="0"/>
              </a:spcBef>
            </a:pPr>
            <a:r>
              <a:rPr lang="en-US" sz="1899" spc="1097" dirty="0">
                <a:solidFill>
                  <a:srgbClr val="FFFFFF"/>
                </a:solidFill>
                <a:latin typeface="Raleway Bold"/>
              </a:rPr>
              <a:t>NEW JERSEY ECONOMIC DEVELOPMENT AUTHORITY</a:t>
            </a:r>
          </a:p>
        </p:txBody>
      </p:sp>
      <p:sp>
        <p:nvSpPr>
          <p:cNvPr id="8" name="TextBox 8"/>
          <p:cNvSpPr txBox="1"/>
          <p:nvPr/>
        </p:nvSpPr>
        <p:spPr>
          <a:xfrm>
            <a:off x="833120" y="5058916"/>
            <a:ext cx="16230600" cy="1661993"/>
          </a:xfrm>
          <a:prstGeom prst="rect">
            <a:avLst/>
          </a:prstGeom>
        </p:spPr>
        <p:txBody>
          <a:bodyPr lIns="0" tIns="0" rIns="0" bIns="0" rtlCol="0" anchor="t">
            <a:spAutoFit/>
          </a:bodyPr>
          <a:lstStyle/>
          <a:p>
            <a:pPr algn="ctr">
              <a:spcBef>
                <a:spcPct val="0"/>
              </a:spcBef>
            </a:pPr>
            <a:r>
              <a:rPr lang="en-US" sz="10800" b="1" dirty="0">
                <a:solidFill>
                  <a:srgbClr val="FFFFFF"/>
                </a:solidFill>
                <a:latin typeface="Raleway Bold"/>
              </a:rPr>
              <a:t>Business Banking  </a:t>
            </a:r>
          </a:p>
        </p:txBody>
      </p:sp>
      <p:grpSp>
        <p:nvGrpSpPr>
          <p:cNvPr id="9" name="Group 9"/>
          <p:cNvGrpSpPr/>
          <p:nvPr/>
        </p:nvGrpSpPr>
        <p:grpSpPr>
          <a:xfrm>
            <a:off x="9528371" y="8056804"/>
            <a:ext cx="365573" cy="36557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3BE41"/>
            </a:solidFill>
          </p:spPr>
        </p:sp>
      </p:grpSp>
      <p:grpSp>
        <p:nvGrpSpPr>
          <p:cNvPr id="11" name="Group 11"/>
          <p:cNvGrpSpPr/>
          <p:nvPr/>
        </p:nvGrpSpPr>
        <p:grpSpPr>
          <a:xfrm>
            <a:off x="8035801" y="8056804"/>
            <a:ext cx="365573" cy="36557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3BE41"/>
            </a:solidFill>
          </p:spPr>
        </p:sp>
      </p:grpSp>
      <p:grpSp>
        <p:nvGrpSpPr>
          <p:cNvPr id="13" name="Group 13"/>
          <p:cNvGrpSpPr/>
          <p:nvPr/>
        </p:nvGrpSpPr>
        <p:grpSpPr>
          <a:xfrm>
            <a:off x="8778428" y="8056804"/>
            <a:ext cx="365573" cy="36557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3BE41"/>
            </a:solidFill>
          </p:spPr>
        </p:sp>
      </p:grpSp>
      <p:grpSp>
        <p:nvGrpSpPr>
          <p:cNvPr id="15" name="Group 15"/>
          <p:cNvGrpSpPr/>
          <p:nvPr/>
        </p:nvGrpSpPr>
        <p:grpSpPr>
          <a:xfrm>
            <a:off x="10200652" y="8056804"/>
            <a:ext cx="363941" cy="365573"/>
            <a:chOff x="4367529" y="-148756"/>
            <a:chExt cx="6321667" cy="6350000"/>
          </a:xfrm>
        </p:grpSpPr>
        <p:sp>
          <p:nvSpPr>
            <p:cNvPr id="16" name="Freeform 16"/>
            <p:cNvSpPr/>
            <p:nvPr/>
          </p:nvSpPr>
          <p:spPr>
            <a:xfrm>
              <a:off x="4367529" y="-148756"/>
              <a:ext cx="6321667"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3BE41"/>
            </a:solidFill>
          </p:spPr>
        </p:sp>
      </p:grpSp>
      <p:sp>
        <p:nvSpPr>
          <p:cNvPr id="17" name="TextBox 17"/>
          <p:cNvSpPr txBox="1"/>
          <p:nvPr/>
        </p:nvSpPr>
        <p:spPr>
          <a:xfrm>
            <a:off x="2217634" y="8422376"/>
            <a:ext cx="13843031" cy="1042658"/>
          </a:xfrm>
          <a:prstGeom prst="rect">
            <a:avLst/>
          </a:prstGeom>
        </p:spPr>
        <p:txBody>
          <a:bodyPr wrap="square" lIns="0" tIns="0" rIns="0" bIns="0" rtlCol="0" anchor="t">
            <a:spAutoFit/>
          </a:bodyPr>
          <a:lstStyle/>
          <a:p>
            <a:pPr algn="ctr">
              <a:lnSpc>
                <a:spcPts val="2799"/>
              </a:lnSpc>
              <a:spcBef>
                <a:spcPct val="0"/>
              </a:spcBef>
            </a:pPr>
            <a:endParaRPr lang="en-US" spc="713" dirty="0">
              <a:solidFill>
                <a:srgbClr val="FFFFFF"/>
              </a:solidFill>
              <a:latin typeface="Raleway"/>
            </a:endParaRPr>
          </a:p>
          <a:p>
            <a:pPr algn="ctr">
              <a:lnSpc>
                <a:spcPts val="2799"/>
              </a:lnSpc>
              <a:spcBef>
                <a:spcPct val="0"/>
              </a:spcBef>
            </a:pPr>
            <a:r>
              <a:rPr lang="en-US" spc="713" dirty="0">
                <a:solidFill>
                  <a:srgbClr val="FFFFFF"/>
                </a:solidFill>
                <a:latin typeface="Raleway"/>
              </a:rPr>
              <a:t> </a:t>
            </a:r>
          </a:p>
          <a:p>
            <a:pPr algn="ctr">
              <a:lnSpc>
                <a:spcPts val="2799"/>
              </a:lnSpc>
              <a:spcBef>
                <a:spcPct val="0"/>
              </a:spcBef>
            </a:pPr>
            <a:endParaRPr lang="en-US" spc="713" dirty="0">
              <a:solidFill>
                <a:srgbClr val="FFFFFF"/>
              </a:solidFill>
              <a:latin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20091" y="1705346"/>
            <a:ext cx="13647821" cy="0"/>
          </a:xfrm>
          <a:prstGeom prst="line">
            <a:avLst/>
          </a:prstGeom>
          <a:ln w="47625" cap="rnd">
            <a:solidFill>
              <a:srgbClr val="83BE41"/>
            </a:solidFill>
            <a:prstDash val="solid"/>
            <a:headEnd type="none" w="sm" len="sm"/>
            <a:tailEnd type="none" w="sm" len="sm"/>
          </a:ln>
        </p:spPr>
      </p:sp>
      <p:sp>
        <p:nvSpPr>
          <p:cNvPr id="3" name="AutoShape 3"/>
          <p:cNvSpPr/>
          <p:nvPr/>
        </p:nvSpPr>
        <p:spPr>
          <a:xfrm>
            <a:off x="1017512" y="3766466"/>
            <a:ext cx="7521125" cy="5761653"/>
          </a:xfrm>
          <a:prstGeom prst="rect">
            <a:avLst/>
          </a:prstGeom>
          <a:solidFill>
            <a:srgbClr val="1D5877"/>
          </a:solidFill>
        </p:spPr>
      </p:sp>
      <p:grpSp>
        <p:nvGrpSpPr>
          <p:cNvPr id="4" name="Group 4"/>
          <p:cNvGrpSpPr/>
          <p:nvPr/>
        </p:nvGrpSpPr>
        <p:grpSpPr>
          <a:xfrm>
            <a:off x="1028701" y="3509290"/>
            <a:ext cx="7521125" cy="1022717"/>
            <a:chOff x="0" y="0"/>
            <a:chExt cx="2604011" cy="354091"/>
          </a:xfrm>
        </p:grpSpPr>
        <p:sp>
          <p:nvSpPr>
            <p:cNvPr id="5" name="Freeform 5"/>
            <p:cNvSpPr/>
            <p:nvPr/>
          </p:nvSpPr>
          <p:spPr>
            <a:xfrm>
              <a:off x="0" y="0"/>
              <a:ext cx="2604011" cy="354091"/>
            </a:xfrm>
            <a:custGeom>
              <a:avLst/>
              <a:gdLst/>
              <a:ahLst/>
              <a:cxnLst/>
              <a:rect l="l" t="t" r="r" b="b"/>
              <a:pathLst>
                <a:path w="2604011" h="354091">
                  <a:moveTo>
                    <a:pt x="0" y="0"/>
                  </a:moveTo>
                  <a:lnTo>
                    <a:pt x="2604011" y="0"/>
                  </a:lnTo>
                  <a:lnTo>
                    <a:pt x="2604011" y="354091"/>
                  </a:lnTo>
                  <a:lnTo>
                    <a:pt x="0" y="354091"/>
                  </a:lnTo>
                  <a:close/>
                </a:path>
              </a:pathLst>
            </a:custGeom>
            <a:solidFill>
              <a:srgbClr val="83BE41"/>
            </a:solidFill>
          </p:spPr>
        </p:sp>
      </p:grpSp>
      <p:sp>
        <p:nvSpPr>
          <p:cNvPr id="6" name="AutoShape 6"/>
          <p:cNvSpPr/>
          <p:nvPr/>
        </p:nvSpPr>
        <p:spPr>
          <a:xfrm>
            <a:off x="9626657" y="3766466"/>
            <a:ext cx="7572941" cy="5761655"/>
          </a:xfrm>
          <a:prstGeom prst="rect">
            <a:avLst/>
          </a:prstGeom>
          <a:solidFill>
            <a:srgbClr val="1D5877"/>
          </a:solidFill>
        </p:spPr>
      </p:sp>
      <p:grpSp>
        <p:nvGrpSpPr>
          <p:cNvPr id="7" name="Group 7"/>
          <p:cNvGrpSpPr/>
          <p:nvPr/>
        </p:nvGrpSpPr>
        <p:grpSpPr>
          <a:xfrm>
            <a:off x="9620712" y="3509290"/>
            <a:ext cx="7578885" cy="1022717"/>
            <a:chOff x="0" y="0"/>
            <a:chExt cx="2624009" cy="354091"/>
          </a:xfrm>
        </p:grpSpPr>
        <p:sp>
          <p:nvSpPr>
            <p:cNvPr id="8" name="Freeform 8"/>
            <p:cNvSpPr/>
            <p:nvPr/>
          </p:nvSpPr>
          <p:spPr>
            <a:xfrm>
              <a:off x="0" y="0"/>
              <a:ext cx="2624009" cy="354091"/>
            </a:xfrm>
            <a:custGeom>
              <a:avLst/>
              <a:gdLst/>
              <a:ahLst/>
              <a:cxnLst/>
              <a:rect l="l" t="t" r="r" b="b"/>
              <a:pathLst>
                <a:path w="2624009" h="354091">
                  <a:moveTo>
                    <a:pt x="0" y="0"/>
                  </a:moveTo>
                  <a:lnTo>
                    <a:pt x="2624009" y="0"/>
                  </a:lnTo>
                  <a:lnTo>
                    <a:pt x="2624009" y="354091"/>
                  </a:lnTo>
                  <a:lnTo>
                    <a:pt x="0" y="354091"/>
                  </a:lnTo>
                  <a:close/>
                </a:path>
              </a:pathLst>
            </a:custGeom>
            <a:solidFill>
              <a:srgbClr val="83BE41"/>
            </a:solidFill>
          </p:spPr>
        </p:sp>
      </p:grpSp>
      <p:pic>
        <p:nvPicPr>
          <p:cNvPr id="9" name="Picture 9"/>
          <p:cNvPicPr>
            <a:picLocks noChangeAspect="1"/>
          </p:cNvPicPr>
          <p:nvPr/>
        </p:nvPicPr>
        <p:blipFill>
          <a:blip r:embed="rId2"/>
          <a:srcRect l="2626" t="30030" b="34671"/>
          <a:stretch>
            <a:fillRect/>
          </a:stretch>
        </p:blipFill>
        <p:spPr>
          <a:xfrm>
            <a:off x="16611719" y="9681659"/>
            <a:ext cx="1175759" cy="42621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6104" y="3035347"/>
            <a:ext cx="1676366" cy="1496660"/>
          </a:xfrm>
          <a:prstGeom prst="rect">
            <a:avLst/>
          </a:prstGeom>
        </p:spPr>
      </p:pic>
      <p:grpSp>
        <p:nvGrpSpPr>
          <p:cNvPr id="11" name="Group 11"/>
          <p:cNvGrpSpPr/>
          <p:nvPr/>
        </p:nvGrpSpPr>
        <p:grpSpPr>
          <a:xfrm>
            <a:off x="16350239" y="-25396"/>
            <a:ext cx="1698720" cy="2473004"/>
            <a:chOff x="0" y="0"/>
            <a:chExt cx="3304540" cy="4810760"/>
          </a:xfrm>
        </p:grpSpPr>
        <p:sp>
          <p:nvSpPr>
            <p:cNvPr id="12" name="Freeform 12"/>
            <p:cNvSpPr/>
            <p:nvPr/>
          </p:nvSpPr>
          <p:spPr>
            <a:xfrm>
              <a:off x="127000" y="127000"/>
              <a:ext cx="3051810" cy="4493260"/>
            </a:xfrm>
            <a:custGeom>
              <a:avLst/>
              <a:gdLst/>
              <a:ahLst/>
              <a:cxnLst/>
              <a:rect l="l" t="t" r="r" b="b"/>
              <a:pathLst>
                <a:path w="3051810" h="4493260">
                  <a:moveTo>
                    <a:pt x="3051810" y="0"/>
                  </a:moveTo>
                  <a:lnTo>
                    <a:pt x="3051810" y="4493260"/>
                  </a:lnTo>
                  <a:lnTo>
                    <a:pt x="1526540" y="3862070"/>
                  </a:lnTo>
                  <a:lnTo>
                    <a:pt x="0" y="4493260"/>
                  </a:lnTo>
                  <a:lnTo>
                    <a:pt x="0" y="0"/>
                  </a:lnTo>
                  <a:lnTo>
                    <a:pt x="3051810" y="0"/>
                  </a:lnTo>
                  <a:close/>
                </a:path>
              </a:pathLst>
            </a:custGeom>
            <a:solidFill>
              <a:srgbClr val="86BD47"/>
            </a:solidFill>
          </p:spPr>
        </p:sp>
        <p:sp>
          <p:nvSpPr>
            <p:cNvPr id="13" name="Freeform 13"/>
            <p:cNvSpPr/>
            <p:nvPr/>
          </p:nvSpPr>
          <p:spPr>
            <a:xfrm>
              <a:off x="0" y="0"/>
              <a:ext cx="3304540" cy="4810760"/>
            </a:xfrm>
            <a:custGeom>
              <a:avLst/>
              <a:gdLst/>
              <a:ahLst/>
              <a:cxnLst/>
              <a:rect l="l" t="t" r="r" b="b"/>
              <a:pathLst>
                <a:path w="3304540" h="4810760">
                  <a:moveTo>
                    <a:pt x="0" y="0"/>
                  </a:moveTo>
                  <a:lnTo>
                    <a:pt x="0" y="4810760"/>
                  </a:lnTo>
                  <a:lnTo>
                    <a:pt x="1652270" y="4127500"/>
                  </a:lnTo>
                  <a:lnTo>
                    <a:pt x="3304540" y="4810760"/>
                  </a:lnTo>
                  <a:lnTo>
                    <a:pt x="3304540" y="0"/>
                  </a:lnTo>
                  <a:lnTo>
                    <a:pt x="0" y="0"/>
                  </a:lnTo>
                  <a:close/>
                  <a:moveTo>
                    <a:pt x="3178810" y="687070"/>
                  </a:moveTo>
                  <a:lnTo>
                    <a:pt x="3178810" y="4620260"/>
                  </a:lnTo>
                  <a:lnTo>
                    <a:pt x="1653540" y="3989070"/>
                  </a:lnTo>
                  <a:lnTo>
                    <a:pt x="127000" y="4620260"/>
                  </a:lnTo>
                  <a:lnTo>
                    <a:pt x="127000" y="127000"/>
                  </a:lnTo>
                  <a:lnTo>
                    <a:pt x="3178810" y="127000"/>
                  </a:lnTo>
                  <a:lnTo>
                    <a:pt x="3178810" y="687070"/>
                  </a:lnTo>
                  <a:lnTo>
                    <a:pt x="3178810" y="687070"/>
                  </a:lnTo>
                  <a:close/>
                </a:path>
              </a:pathLst>
            </a:custGeom>
            <a:solidFill>
              <a:srgbClr val="C9E265"/>
            </a:solidFill>
          </p:spPr>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9847" y="3292561"/>
            <a:ext cx="1721453" cy="1239446"/>
          </a:xfrm>
          <a:prstGeom prst="rect">
            <a:avLst/>
          </a:prstGeom>
        </p:spPr>
      </p:pic>
      <p:sp>
        <p:nvSpPr>
          <p:cNvPr id="15" name="TextBox 15"/>
          <p:cNvSpPr txBox="1"/>
          <p:nvPr/>
        </p:nvSpPr>
        <p:spPr>
          <a:xfrm>
            <a:off x="2883014" y="1857058"/>
            <a:ext cx="12910833" cy="1106072"/>
          </a:xfrm>
          <a:prstGeom prst="rect">
            <a:avLst/>
          </a:prstGeom>
        </p:spPr>
        <p:txBody>
          <a:bodyPr lIns="0" tIns="0" rIns="0" bIns="0" rtlCol="0" anchor="t">
            <a:spAutoFit/>
          </a:bodyPr>
          <a:lstStyle/>
          <a:p>
            <a:pPr algn="ctr" defTabSz="914445">
              <a:lnSpc>
                <a:spcPts val="4499"/>
              </a:lnSpc>
            </a:pPr>
            <a:r>
              <a:rPr lang="en-US" sz="2999" dirty="0">
                <a:solidFill>
                  <a:srgbClr val="1D5877"/>
                </a:solidFill>
                <a:latin typeface="Glacial Indifference"/>
              </a:rPr>
              <a:t>New Jersey businesses in operations for 1 year with revenue less than $3 million and reporting a profit that are in need of financing.</a:t>
            </a:r>
          </a:p>
        </p:txBody>
      </p:sp>
      <p:sp>
        <p:nvSpPr>
          <p:cNvPr id="16" name="TextBox 16"/>
          <p:cNvSpPr txBox="1"/>
          <p:nvPr/>
        </p:nvSpPr>
        <p:spPr>
          <a:xfrm>
            <a:off x="1417561" y="532131"/>
            <a:ext cx="15841742" cy="905120"/>
          </a:xfrm>
          <a:prstGeom prst="rect">
            <a:avLst/>
          </a:prstGeom>
        </p:spPr>
        <p:txBody>
          <a:bodyPr lIns="0" tIns="0" rIns="0" bIns="0" rtlCol="0" anchor="t">
            <a:spAutoFit/>
          </a:bodyPr>
          <a:lstStyle/>
          <a:p>
            <a:pPr algn="ctr" defTabSz="914445">
              <a:lnSpc>
                <a:spcPts val="7539"/>
              </a:lnSpc>
            </a:pPr>
            <a:r>
              <a:rPr lang="en-US" sz="5799" dirty="0">
                <a:solidFill>
                  <a:srgbClr val="1B4455"/>
                </a:solidFill>
                <a:latin typeface="Montserrat Semi-Bold Bold"/>
              </a:rPr>
              <a:t>SMALL BUSINESS FUND</a:t>
            </a:r>
          </a:p>
        </p:txBody>
      </p:sp>
      <p:grpSp>
        <p:nvGrpSpPr>
          <p:cNvPr id="17" name="Group 17"/>
          <p:cNvGrpSpPr/>
          <p:nvPr/>
        </p:nvGrpSpPr>
        <p:grpSpPr>
          <a:xfrm>
            <a:off x="1159691" y="4789183"/>
            <a:ext cx="6869190" cy="4605197"/>
            <a:chOff x="0" y="-38100"/>
            <a:chExt cx="8881319" cy="6140261"/>
          </a:xfrm>
        </p:grpSpPr>
        <p:sp>
          <p:nvSpPr>
            <p:cNvPr id="18" name="TextBox 18"/>
            <p:cNvSpPr txBox="1"/>
            <p:nvPr/>
          </p:nvSpPr>
          <p:spPr>
            <a:xfrm>
              <a:off x="0" y="-38100"/>
              <a:ext cx="8838653" cy="834332"/>
            </a:xfrm>
            <a:prstGeom prst="rect">
              <a:avLst/>
            </a:prstGeom>
          </p:spPr>
          <p:txBody>
            <a:bodyPr lIns="0" tIns="0" rIns="0" bIns="0" rtlCol="0" anchor="t">
              <a:spAutoFit/>
            </a:bodyPr>
            <a:lstStyle/>
            <a:p>
              <a:pPr algn="ctr" defTabSz="914445">
                <a:lnSpc>
                  <a:spcPts val="5154"/>
                </a:lnSpc>
              </a:pPr>
              <a:r>
                <a:rPr lang="en-US" sz="3965" spc="158" dirty="0">
                  <a:solidFill>
                    <a:srgbClr val="FEFFFE"/>
                  </a:solidFill>
                  <a:latin typeface="Montserrat Semi-Bold Bold" panose="020B0604020202020204" charset="0"/>
                </a:rPr>
                <a:t>ELIGIBILITY</a:t>
              </a:r>
            </a:p>
          </p:txBody>
        </p:sp>
        <p:sp>
          <p:nvSpPr>
            <p:cNvPr id="19" name="TextBox 19"/>
            <p:cNvSpPr txBox="1"/>
            <p:nvPr/>
          </p:nvSpPr>
          <p:spPr>
            <a:xfrm>
              <a:off x="42666" y="1025986"/>
              <a:ext cx="8838653" cy="5076175"/>
            </a:xfrm>
            <a:prstGeom prst="rect">
              <a:avLst/>
            </a:prstGeom>
          </p:spPr>
          <p:txBody>
            <a:bodyPr lIns="0" tIns="0" rIns="0" bIns="0" rtlCol="0" anchor="t">
              <a:spAutoFit/>
            </a:bodyPr>
            <a:lstStyle/>
            <a:p>
              <a:pPr marL="613827" lvl="1" indent="-306914" defTabSz="914445">
                <a:lnSpc>
                  <a:spcPts val="4265"/>
                </a:lnSpc>
                <a:buFont typeface="Arial"/>
                <a:buChar char="•"/>
              </a:pPr>
              <a:r>
                <a:rPr lang="en-US" sz="2700" dirty="0">
                  <a:solidFill>
                    <a:srgbClr val="FEFFFE"/>
                  </a:solidFill>
                  <a:latin typeface="Glacial Indifference"/>
                </a:rPr>
                <a:t>Need fixed asset collateral to secure the loan.</a:t>
              </a:r>
            </a:p>
            <a:p>
              <a:pPr marL="613827" lvl="1" indent="-306914" defTabSz="914445">
                <a:lnSpc>
                  <a:spcPts val="4265"/>
                </a:lnSpc>
                <a:buFont typeface="Arial"/>
                <a:buChar char="•"/>
              </a:pPr>
              <a:r>
                <a:rPr lang="en-US" sz="2700" dirty="0">
                  <a:solidFill>
                    <a:srgbClr val="FEFFFE"/>
                  </a:solidFill>
                  <a:latin typeface="Arimo"/>
                </a:rPr>
                <a:t>$300 application fee, .5% commitment fee and .5% closing fee.</a:t>
              </a:r>
            </a:p>
            <a:p>
              <a:pPr marL="613827" lvl="1" indent="-306914" defTabSz="914445">
                <a:lnSpc>
                  <a:spcPts val="4265"/>
                </a:lnSpc>
                <a:buFont typeface="Arial"/>
                <a:buChar char="•"/>
              </a:pPr>
              <a:r>
                <a:rPr lang="en-US" sz="2700" dirty="0">
                  <a:solidFill>
                    <a:srgbClr val="FEFFFE"/>
                  </a:solidFill>
                  <a:latin typeface="Arimo"/>
                </a:rPr>
                <a:t>Must meet 1.1 (1.0 for non-profits) debt service coverage ratio.</a:t>
              </a:r>
            </a:p>
            <a:p>
              <a:pPr marL="613827" lvl="1" indent="-306914" defTabSz="914445">
                <a:lnSpc>
                  <a:spcPts val="4265"/>
                </a:lnSpc>
                <a:buFont typeface="Arial"/>
                <a:buChar char="•"/>
              </a:pPr>
              <a:r>
                <a:rPr lang="en-US" sz="2700" dirty="0">
                  <a:solidFill>
                    <a:srgbClr val="FEFFFE"/>
                  </a:solidFill>
                  <a:latin typeface="Arimo"/>
                </a:rPr>
                <a:t>Home-based businesses are not eligible.</a:t>
              </a:r>
              <a:r>
                <a:rPr lang="en-US" sz="2700" dirty="0">
                  <a:solidFill>
                    <a:srgbClr val="FEFFFE"/>
                  </a:solidFill>
                  <a:latin typeface="Glacial Indifference"/>
                </a:rPr>
                <a:t>  </a:t>
              </a:r>
            </a:p>
          </p:txBody>
        </p:sp>
      </p:grpSp>
      <p:grpSp>
        <p:nvGrpSpPr>
          <p:cNvPr id="20" name="Group 20"/>
          <p:cNvGrpSpPr/>
          <p:nvPr/>
        </p:nvGrpSpPr>
        <p:grpSpPr>
          <a:xfrm>
            <a:off x="10105252" y="4777604"/>
            <a:ext cx="6609809" cy="3500343"/>
            <a:chOff x="0" y="-38100"/>
            <a:chExt cx="8813079" cy="4667123"/>
          </a:xfrm>
        </p:grpSpPr>
        <p:sp>
          <p:nvSpPr>
            <p:cNvPr id="21" name="TextBox 21"/>
            <p:cNvSpPr txBox="1"/>
            <p:nvPr/>
          </p:nvSpPr>
          <p:spPr>
            <a:xfrm>
              <a:off x="0" y="-38100"/>
              <a:ext cx="8770742" cy="834332"/>
            </a:xfrm>
            <a:prstGeom prst="rect">
              <a:avLst/>
            </a:prstGeom>
          </p:spPr>
          <p:txBody>
            <a:bodyPr lIns="0" tIns="0" rIns="0" bIns="0" rtlCol="0" anchor="t">
              <a:spAutoFit/>
            </a:bodyPr>
            <a:lstStyle/>
            <a:p>
              <a:pPr algn="ctr" defTabSz="914445">
                <a:lnSpc>
                  <a:spcPts val="5154"/>
                </a:lnSpc>
              </a:pPr>
              <a:r>
                <a:rPr lang="en-US" sz="3965" spc="158" dirty="0">
                  <a:solidFill>
                    <a:srgbClr val="FEFFFE"/>
                  </a:solidFill>
                  <a:latin typeface="Montserrat Semi-Bold Bold" panose="020B0604020202020204" charset="0"/>
                </a:rPr>
                <a:t>BENEFITS</a:t>
              </a:r>
            </a:p>
          </p:txBody>
        </p:sp>
        <p:sp>
          <p:nvSpPr>
            <p:cNvPr id="22" name="TextBox 22"/>
            <p:cNvSpPr txBox="1"/>
            <p:nvPr/>
          </p:nvSpPr>
          <p:spPr>
            <a:xfrm>
              <a:off x="42337" y="1025986"/>
              <a:ext cx="8770742" cy="3603037"/>
            </a:xfrm>
            <a:prstGeom prst="rect">
              <a:avLst/>
            </a:prstGeom>
          </p:spPr>
          <p:txBody>
            <a:bodyPr lIns="0" tIns="0" rIns="0" bIns="0" rtlCol="0" anchor="t">
              <a:spAutoFit/>
            </a:bodyPr>
            <a:lstStyle/>
            <a:p>
              <a:pPr marL="613827" lvl="1" indent="-306914" defTabSz="914445">
                <a:lnSpc>
                  <a:spcPts val="4265"/>
                </a:lnSpc>
                <a:buFont typeface="Arial"/>
                <a:buChar char="•"/>
              </a:pPr>
              <a:r>
                <a:rPr lang="en-US" sz="2843" dirty="0">
                  <a:solidFill>
                    <a:srgbClr val="FEFFFE"/>
                  </a:solidFill>
                  <a:latin typeface="Glacial Indifference"/>
                </a:rPr>
                <a:t>Flexible interest rates.</a:t>
              </a:r>
              <a:r>
                <a:rPr lang="en-US" sz="2843" dirty="0">
                  <a:solidFill>
                    <a:srgbClr val="FEFFFE"/>
                  </a:solidFill>
                  <a:latin typeface="Arimo"/>
                </a:rPr>
                <a:t> </a:t>
              </a:r>
            </a:p>
            <a:p>
              <a:pPr marL="613827" lvl="1" indent="-306914" defTabSz="914445">
                <a:lnSpc>
                  <a:spcPts val="4265"/>
                </a:lnSpc>
                <a:buFont typeface="Arial"/>
                <a:buChar char="•"/>
              </a:pPr>
              <a:r>
                <a:rPr lang="en-US" sz="2843" dirty="0">
                  <a:solidFill>
                    <a:srgbClr val="FEFFFE"/>
                  </a:solidFill>
                  <a:latin typeface="Arimo"/>
                </a:rPr>
                <a:t>Up to $500,000 for fixed assets (real estate or equipment).</a:t>
              </a:r>
            </a:p>
            <a:p>
              <a:pPr marL="613827" lvl="1" indent="-306914" defTabSz="914445">
                <a:lnSpc>
                  <a:spcPts val="4265"/>
                </a:lnSpc>
                <a:buFont typeface="Arial"/>
                <a:buChar char="•"/>
              </a:pPr>
              <a:r>
                <a:rPr lang="en-US" sz="2843" dirty="0">
                  <a:solidFill>
                    <a:srgbClr val="FEFFFE"/>
                  </a:solidFill>
                  <a:latin typeface="Arimo"/>
                </a:rPr>
                <a:t>Up to $500,000 for working capital – will still need fixed asset collateral.</a:t>
              </a:r>
            </a:p>
          </p:txBody>
        </p:sp>
      </p:grpSp>
      <p:sp>
        <p:nvSpPr>
          <p:cNvPr id="23" name="TextBox 23"/>
          <p:cNvSpPr txBox="1"/>
          <p:nvPr/>
        </p:nvSpPr>
        <p:spPr>
          <a:xfrm>
            <a:off x="16501404" y="196581"/>
            <a:ext cx="1384497" cy="1564083"/>
          </a:xfrm>
          <a:prstGeom prst="rect">
            <a:avLst/>
          </a:prstGeom>
        </p:spPr>
        <p:txBody>
          <a:bodyPr wrap="square" lIns="0" tIns="0" rIns="0" bIns="0" rtlCol="0" anchor="t">
            <a:spAutoFit/>
          </a:bodyPr>
          <a:lstStyle/>
          <a:p>
            <a:pPr algn="ctr" defTabSz="914445">
              <a:lnSpc>
                <a:spcPts val="3098"/>
              </a:lnSpc>
            </a:pPr>
            <a:r>
              <a:rPr lang="en-US" sz="2213" dirty="0">
                <a:solidFill>
                  <a:srgbClr val="1B4455"/>
                </a:solidFill>
                <a:latin typeface="Open Sans Light Bold"/>
              </a:rPr>
              <a:t>Dollar </a:t>
            </a:r>
          </a:p>
          <a:p>
            <a:pPr algn="ctr" defTabSz="914445">
              <a:lnSpc>
                <a:spcPts val="3098"/>
              </a:lnSpc>
            </a:pPr>
            <a:r>
              <a:rPr lang="en-US" sz="2213" dirty="0">
                <a:solidFill>
                  <a:srgbClr val="1B4455"/>
                </a:solidFill>
                <a:latin typeface="Open Sans Light Bold"/>
              </a:rPr>
              <a:t>Amount </a:t>
            </a:r>
          </a:p>
          <a:p>
            <a:pPr algn="ctr" defTabSz="914445">
              <a:lnSpc>
                <a:spcPts val="3098"/>
              </a:lnSpc>
            </a:pPr>
            <a:r>
              <a:rPr lang="en-US" sz="2213" dirty="0">
                <a:solidFill>
                  <a:srgbClr val="1B4455"/>
                </a:solidFill>
                <a:latin typeface="Open Sans Light Bold"/>
              </a:rPr>
              <a:t>Up To </a:t>
            </a:r>
          </a:p>
          <a:p>
            <a:pPr algn="ctr" defTabSz="914445">
              <a:lnSpc>
                <a:spcPts val="3098"/>
              </a:lnSpc>
            </a:pPr>
            <a:r>
              <a:rPr lang="en-US" sz="2213" dirty="0">
                <a:solidFill>
                  <a:srgbClr val="1B4455"/>
                </a:solidFill>
                <a:latin typeface="Open Sans Light Bold"/>
              </a:rPr>
              <a:t>$500,000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808052"/>
          </a:xfrm>
          <a:prstGeom prst="rect">
            <a:avLst/>
          </a:prstGeom>
          <a:solidFill>
            <a:srgbClr val="1D5877"/>
          </a:solidFill>
        </p:spPr>
      </p:sp>
      <p:grpSp>
        <p:nvGrpSpPr>
          <p:cNvPr id="3" name="Group 3"/>
          <p:cNvGrpSpPr/>
          <p:nvPr/>
        </p:nvGrpSpPr>
        <p:grpSpPr>
          <a:xfrm>
            <a:off x="399411" y="4179350"/>
            <a:ext cx="890115" cy="850060"/>
            <a:chOff x="0" y="0"/>
            <a:chExt cx="1186820" cy="1133413"/>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186820" cy="1133413"/>
            </a:xfrm>
            <a:prstGeom prst="rect">
              <a:avLst/>
            </a:prstGeom>
          </p:spPr>
        </p:pic>
        <p:sp>
          <p:nvSpPr>
            <p:cNvPr id="5" name="TextBox 5"/>
            <p:cNvSpPr txBox="1"/>
            <p:nvPr/>
          </p:nvSpPr>
          <p:spPr>
            <a:xfrm>
              <a:off x="194568" y="142332"/>
              <a:ext cx="754352" cy="689334"/>
            </a:xfrm>
            <a:prstGeom prst="rect">
              <a:avLst/>
            </a:prstGeom>
          </p:spPr>
          <p:txBody>
            <a:bodyPr lIns="0" tIns="0" rIns="0" bIns="0" rtlCol="0" anchor="t">
              <a:spAutoFit/>
            </a:bodyPr>
            <a:lstStyle/>
            <a:p>
              <a:pPr algn="ctr" defTabSz="914445">
                <a:lnSpc>
                  <a:spcPts val="4298"/>
                </a:lnSpc>
                <a:spcBef>
                  <a:spcPct val="0"/>
                </a:spcBef>
              </a:pPr>
              <a:r>
                <a:rPr lang="en-US" sz="3305" spc="-33">
                  <a:solidFill>
                    <a:srgbClr val="363839"/>
                  </a:solidFill>
                  <a:latin typeface="Clear Sans Regular Bold"/>
                </a:rPr>
                <a:t>01</a:t>
              </a:r>
            </a:p>
          </p:txBody>
        </p:sp>
      </p:grpSp>
      <p:grpSp>
        <p:nvGrpSpPr>
          <p:cNvPr id="6" name="Group 6"/>
          <p:cNvGrpSpPr/>
          <p:nvPr/>
        </p:nvGrpSpPr>
        <p:grpSpPr>
          <a:xfrm>
            <a:off x="8698944" y="4179350"/>
            <a:ext cx="890115" cy="850060"/>
            <a:chOff x="0" y="0"/>
            <a:chExt cx="1186820" cy="1133413"/>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186820" cy="1133413"/>
            </a:xfrm>
            <a:prstGeom prst="rect">
              <a:avLst/>
            </a:prstGeom>
          </p:spPr>
        </p:pic>
        <p:sp>
          <p:nvSpPr>
            <p:cNvPr id="8" name="TextBox 8"/>
            <p:cNvSpPr txBox="1"/>
            <p:nvPr/>
          </p:nvSpPr>
          <p:spPr>
            <a:xfrm>
              <a:off x="194568" y="142332"/>
              <a:ext cx="754352" cy="689334"/>
            </a:xfrm>
            <a:prstGeom prst="rect">
              <a:avLst/>
            </a:prstGeom>
          </p:spPr>
          <p:txBody>
            <a:bodyPr lIns="0" tIns="0" rIns="0" bIns="0" rtlCol="0" anchor="t">
              <a:spAutoFit/>
            </a:bodyPr>
            <a:lstStyle/>
            <a:p>
              <a:pPr algn="ctr" defTabSz="914445">
                <a:lnSpc>
                  <a:spcPts val="4298"/>
                </a:lnSpc>
                <a:spcBef>
                  <a:spcPct val="0"/>
                </a:spcBef>
              </a:pPr>
              <a:r>
                <a:rPr lang="en-US" sz="3305" spc="-33">
                  <a:solidFill>
                    <a:srgbClr val="363839"/>
                  </a:solidFill>
                  <a:latin typeface="Clear Sans Regular Bold"/>
                </a:rPr>
                <a:t>02</a:t>
              </a:r>
            </a:p>
          </p:txBody>
        </p:sp>
      </p:grpSp>
      <p:grpSp>
        <p:nvGrpSpPr>
          <p:cNvPr id="9" name="Group 9"/>
          <p:cNvGrpSpPr/>
          <p:nvPr/>
        </p:nvGrpSpPr>
        <p:grpSpPr>
          <a:xfrm>
            <a:off x="16078194" y="-94737"/>
            <a:ext cx="1698720" cy="2473004"/>
            <a:chOff x="0" y="0"/>
            <a:chExt cx="3304540" cy="4810760"/>
          </a:xfrm>
        </p:grpSpPr>
        <p:sp>
          <p:nvSpPr>
            <p:cNvPr id="10" name="Freeform 10"/>
            <p:cNvSpPr/>
            <p:nvPr/>
          </p:nvSpPr>
          <p:spPr>
            <a:xfrm>
              <a:off x="127000" y="127000"/>
              <a:ext cx="3051810" cy="4493260"/>
            </a:xfrm>
            <a:custGeom>
              <a:avLst/>
              <a:gdLst/>
              <a:ahLst/>
              <a:cxnLst/>
              <a:rect l="l" t="t" r="r" b="b"/>
              <a:pathLst>
                <a:path w="3051810" h="4493260">
                  <a:moveTo>
                    <a:pt x="3051810" y="0"/>
                  </a:moveTo>
                  <a:lnTo>
                    <a:pt x="3051810" y="4493260"/>
                  </a:lnTo>
                  <a:lnTo>
                    <a:pt x="1526540" y="3862070"/>
                  </a:lnTo>
                  <a:lnTo>
                    <a:pt x="0" y="4493260"/>
                  </a:lnTo>
                  <a:lnTo>
                    <a:pt x="0" y="0"/>
                  </a:lnTo>
                  <a:lnTo>
                    <a:pt x="3051810" y="0"/>
                  </a:lnTo>
                  <a:close/>
                </a:path>
              </a:pathLst>
            </a:custGeom>
            <a:solidFill>
              <a:srgbClr val="86BD47"/>
            </a:solidFill>
          </p:spPr>
        </p:sp>
        <p:sp>
          <p:nvSpPr>
            <p:cNvPr id="11" name="Freeform 11"/>
            <p:cNvSpPr/>
            <p:nvPr/>
          </p:nvSpPr>
          <p:spPr>
            <a:xfrm>
              <a:off x="0" y="0"/>
              <a:ext cx="3304540" cy="4810760"/>
            </a:xfrm>
            <a:custGeom>
              <a:avLst/>
              <a:gdLst/>
              <a:ahLst/>
              <a:cxnLst/>
              <a:rect l="l" t="t" r="r" b="b"/>
              <a:pathLst>
                <a:path w="3304540" h="4810760">
                  <a:moveTo>
                    <a:pt x="0" y="0"/>
                  </a:moveTo>
                  <a:lnTo>
                    <a:pt x="0" y="4810760"/>
                  </a:lnTo>
                  <a:lnTo>
                    <a:pt x="1652270" y="4127500"/>
                  </a:lnTo>
                  <a:lnTo>
                    <a:pt x="3304540" y="4810760"/>
                  </a:lnTo>
                  <a:lnTo>
                    <a:pt x="3304540" y="0"/>
                  </a:lnTo>
                  <a:lnTo>
                    <a:pt x="0" y="0"/>
                  </a:lnTo>
                  <a:close/>
                  <a:moveTo>
                    <a:pt x="3178810" y="687070"/>
                  </a:moveTo>
                  <a:lnTo>
                    <a:pt x="3178810" y="4620260"/>
                  </a:lnTo>
                  <a:lnTo>
                    <a:pt x="1653540" y="3989070"/>
                  </a:lnTo>
                  <a:lnTo>
                    <a:pt x="127000" y="4620260"/>
                  </a:lnTo>
                  <a:lnTo>
                    <a:pt x="127000" y="127000"/>
                  </a:lnTo>
                  <a:lnTo>
                    <a:pt x="3178810" y="127000"/>
                  </a:lnTo>
                  <a:lnTo>
                    <a:pt x="3178810" y="687070"/>
                  </a:lnTo>
                  <a:lnTo>
                    <a:pt x="3178810" y="687070"/>
                  </a:lnTo>
                  <a:close/>
                </a:path>
              </a:pathLst>
            </a:custGeom>
            <a:solidFill>
              <a:srgbClr val="C9E265"/>
            </a:solidFill>
          </p:spPr>
        </p:sp>
      </p:grpSp>
      <p:pic>
        <p:nvPicPr>
          <p:cNvPr id="12" name="Picture 12"/>
          <p:cNvPicPr>
            <a:picLocks noChangeAspect="1"/>
          </p:cNvPicPr>
          <p:nvPr/>
        </p:nvPicPr>
        <p:blipFill>
          <a:blip r:embed="rId4"/>
          <a:srcRect l="2626" t="30030" b="34671"/>
          <a:stretch>
            <a:fillRect/>
          </a:stretch>
        </p:blipFill>
        <p:spPr>
          <a:xfrm>
            <a:off x="16799939" y="9619258"/>
            <a:ext cx="1175759" cy="426212"/>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50342"/>
            <a:ext cx="2537493" cy="1506636"/>
          </a:xfrm>
          <a:prstGeom prst="rect">
            <a:avLst/>
          </a:prstGeom>
        </p:spPr>
      </p:pic>
      <p:grpSp>
        <p:nvGrpSpPr>
          <p:cNvPr id="14" name="Group 14"/>
          <p:cNvGrpSpPr/>
          <p:nvPr/>
        </p:nvGrpSpPr>
        <p:grpSpPr>
          <a:xfrm>
            <a:off x="9589058" y="4157919"/>
            <a:ext cx="7853525" cy="4934759"/>
            <a:chOff x="0" y="-28575"/>
            <a:chExt cx="10471367" cy="6579678"/>
          </a:xfrm>
        </p:grpSpPr>
        <p:sp>
          <p:nvSpPr>
            <p:cNvPr id="15" name="TextBox 15"/>
            <p:cNvSpPr txBox="1"/>
            <p:nvPr/>
          </p:nvSpPr>
          <p:spPr>
            <a:xfrm>
              <a:off x="0" y="-28575"/>
              <a:ext cx="10471367" cy="969666"/>
            </a:xfrm>
            <a:prstGeom prst="rect">
              <a:avLst/>
            </a:prstGeom>
          </p:spPr>
          <p:txBody>
            <a:bodyPr lIns="0" tIns="0" rIns="0" bIns="0" rtlCol="0" anchor="t">
              <a:spAutoFit/>
            </a:bodyPr>
            <a:lstStyle/>
            <a:p>
              <a:pPr defTabSz="914445">
                <a:lnSpc>
                  <a:spcPts val="6048"/>
                </a:lnSpc>
                <a:spcBef>
                  <a:spcPct val="0"/>
                </a:spcBef>
              </a:pPr>
              <a:r>
                <a:rPr lang="en-US" sz="4800" dirty="0">
                  <a:solidFill>
                    <a:srgbClr val="1D5877"/>
                  </a:solidFill>
                  <a:latin typeface="Clear Sans Regular Bold"/>
                </a:rPr>
                <a:t> Benefits</a:t>
              </a:r>
            </a:p>
          </p:txBody>
        </p:sp>
        <p:sp>
          <p:nvSpPr>
            <p:cNvPr id="16" name="TextBox 16"/>
            <p:cNvSpPr txBox="1"/>
            <p:nvPr/>
          </p:nvSpPr>
          <p:spPr>
            <a:xfrm>
              <a:off x="0" y="1364043"/>
              <a:ext cx="10471367" cy="5187060"/>
            </a:xfrm>
            <a:prstGeom prst="rect">
              <a:avLst/>
            </a:prstGeom>
          </p:spPr>
          <p:txBody>
            <a:bodyPr lIns="0" tIns="0" rIns="0" bIns="0" rtlCol="0" anchor="t">
              <a:spAutoFit/>
            </a:bodyPr>
            <a:lstStyle/>
            <a:p>
              <a:pPr marL="518186" lvl="1" indent="-259094" defTabSz="914445">
                <a:lnSpc>
                  <a:spcPts val="3408"/>
                </a:lnSpc>
                <a:buFont typeface="Arial"/>
                <a:buChar char="•"/>
              </a:pPr>
              <a:r>
                <a:rPr lang="en-US" sz="2400" dirty="0">
                  <a:solidFill>
                    <a:srgbClr val="1D5877"/>
                  </a:solidFill>
                  <a:latin typeface="Clear Sans Regular"/>
                </a:rPr>
                <a:t>Flexible interest rates. </a:t>
              </a:r>
            </a:p>
            <a:p>
              <a:pPr marL="518186" lvl="1" indent="-259094" defTabSz="914445">
                <a:lnSpc>
                  <a:spcPts val="3408"/>
                </a:lnSpc>
                <a:buFont typeface="Arial"/>
                <a:buChar char="•"/>
              </a:pPr>
              <a:r>
                <a:rPr lang="en-US" sz="2400" dirty="0">
                  <a:solidFill>
                    <a:srgbClr val="1D5877"/>
                  </a:solidFill>
                  <a:latin typeface="Clear Sans Regular"/>
                </a:rPr>
                <a:t>Up to $2 million for fixed assets (real estate or equipment).</a:t>
              </a:r>
            </a:p>
            <a:p>
              <a:pPr marL="518186" lvl="1" indent="-259094" defTabSz="914445">
                <a:lnSpc>
                  <a:spcPts val="3408"/>
                </a:lnSpc>
                <a:buFont typeface="Arial"/>
                <a:buChar char="•"/>
              </a:pPr>
              <a:r>
                <a:rPr lang="en-US" sz="2400" dirty="0">
                  <a:solidFill>
                    <a:srgbClr val="1D5877"/>
                  </a:solidFill>
                  <a:latin typeface="Clear Sans Regular"/>
                </a:rPr>
                <a:t>Up to $750,000 for working capital – will still need fixed asset collateral.</a:t>
              </a:r>
            </a:p>
            <a:p>
              <a:pPr marL="518186" lvl="1" indent="-259094" defTabSz="914445">
                <a:lnSpc>
                  <a:spcPts val="3408"/>
                </a:lnSpc>
                <a:buFont typeface="Arial"/>
                <a:buChar char="•"/>
              </a:pPr>
              <a:r>
                <a:rPr lang="en-US" sz="2400" dirty="0">
                  <a:solidFill>
                    <a:srgbClr val="1D5877"/>
                  </a:solidFill>
                  <a:latin typeface="Clear Sans Regular"/>
                </a:rPr>
                <a:t>Amortization up to 5 years for working capital and for used equipment, 10 years for new equipment transactions, and 20 years for real estate transactions. </a:t>
              </a:r>
            </a:p>
          </p:txBody>
        </p:sp>
      </p:grpSp>
      <p:sp>
        <p:nvSpPr>
          <p:cNvPr id="17" name="TextBox 17"/>
          <p:cNvSpPr txBox="1"/>
          <p:nvPr/>
        </p:nvSpPr>
        <p:spPr>
          <a:xfrm>
            <a:off x="802038" y="469202"/>
            <a:ext cx="16932447" cy="1055417"/>
          </a:xfrm>
          <a:prstGeom prst="rect">
            <a:avLst/>
          </a:prstGeom>
        </p:spPr>
        <p:txBody>
          <a:bodyPr lIns="0" tIns="0" rIns="0" bIns="0" rtlCol="0" anchor="t">
            <a:spAutoFit/>
          </a:bodyPr>
          <a:lstStyle/>
          <a:p>
            <a:pPr algn="ctr" defTabSz="914445">
              <a:lnSpc>
                <a:spcPts val="8694"/>
              </a:lnSpc>
              <a:spcBef>
                <a:spcPct val="0"/>
              </a:spcBef>
            </a:pPr>
            <a:r>
              <a:rPr lang="en-US" sz="6900">
                <a:solidFill>
                  <a:srgbClr val="FFFFFF"/>
                </a:solidFill>
                <a:latin typeface="Montserrat Semi-Bold Bold"/>
              </a:rPr>
              <a:t>DIRECT LOANS </a:t>
            </a:r>
          </a:p>
        </p:txBody>
      </p:sp>
      <p:grpSp>
        <p:nvGrpSpPr>
          <p:cNvPr id="18" name="Group 18"/>
          <p:cNvGrpSpPr/>
          <p:nvPr/>
        </p:nvGrpSpPr>
        <p:grpSpPr>
          <a:xfrm>
            <a:off x="1277222" y="4150776"/>
            <a:ext cx="6851825" cy="4923551"/>
            <a:chOff x="0" y="-38100"/>
            <a:chExt cx="9135767" cy="6564735"/>
          </a:xfrm>
        </p:grpSpPr>
        <p:sp>
          <p:nvSpPr>
            <p:cNvPr id="19" name="TextBox 19"/>
            <p:cNvSpPr txBox="1"/>
            <p:nvPr/>
          </p:nvSpPr>
          <p:spPr>
            <a:xfrm>
              <a:off x="0" y="-38100"/>
              <a:ext cx="9135767" cy="952655"/>
            </a:xfrm>
            <a:prstGeom prst="rect">
              <a:avLst/>
            </a:prstGeom>
          </p:spPr>
          <p:txBody>
            <a:bodyPr lIns="0" tIns="0" rIns="0" bIns="0" rtlCol="0" anchor="t">
              <a:spAutoFit/>
            </a:bodyPr>
            <a:lstStyle/>
            <a:p>
              <a:pPr defTabSz="914445">
                <a:lnSpc>
                  <a:spcPts val="5922"/>
                </a:lnSpc>
                <a:spcBef>
                  <a:spcPct val="0"/>
                </a:spcBef>
              </a:pPr>
              <a:r>
                <a:rPr lang="en-US" sz="4700" dirty="0">
                  <a:solidFill>
                    <a:srgbClr val="1D5877"/>
                  </a:solidFill>
                  <a:latin typeface="Clear Sans Regular Bold"/>
                </a:rPr>
                <a:t> Eligibility</a:t>
              </a:r>
            </a:p>
          </p:txBody>
        </p:sp>
        <p:sp>
          <p:nvSpPr>
            <p:cNvPr id="20" name="TextBox 20"/>
            <p:cNvSpPr txBox="1"/>
            <p:nvPr/>
          </p:nvSpPr>
          <p:spPr>
            <a:xfrm>
              <a:off x="0" y="1339658"/>
              <a:ext cx="9135767" cy="5186977"/>
            </a:xfrm>
            <a:prstGeom prst="rect">
              <a:avLst/>
            </a:prstGeom>
          </p:spPr>
          <p:txBody>
            <a:bodyPr lIns="0" tIns="0" rIns="0" bIns="0" rtlCol="0" anchor="t">
              <a:spAutoFit/>
            </a:bodyPr>
            <a:lstStyle/>
            <a:p>
              <a:pPr marL="518184" lvl="1" indent="-259092" defTabSz="914445">
                <a:lnSpc>
                  <a:spcPts val="3407"/>
                </a:lnSpc>
                <a:buFont typeface="Arial"/>
                <a:buChar char="•"/>
              </a:pPr>
              <a:r>
                <a:rPr lang="en-US" sz="2399" dirty="0">
                  <a:solidFill>
                    <a:srgbClr val="1D5877"/>
                  </a:solidFill>
                  <a:latin typeface="Clear Sans Regular"/>
                </a:rPr>
                <a:t>Commit to creation or retention of one new, full-time job for every $65,000 of NJEDA exposure within two years.</a:t>
              </a:r>
            </a:p>
            <a:p>
              <a:pPr marL="518184" lvl="1" indent="-259092" defTabSz="914445">
                <a:lnSpc>
                  <a:spcPts val="3407"/>
                </a:lnSpc>
                <a:buFont typeface="Arial"/>
                <a:buChar char="•"/>
              </a:pPr>
              <a:r>
                <a:rPr lang="en-US" sz="2399" dirty="0">
                  <a:solidFill>
                    <a:srgbClr val="1D5877"/>
                  </a:solidFill>
                  <a:latin typeface="Clear Sans Regular"/>
                </a:rPr>
                <a:t>Need fixed asset collateral to secure the loan.</a:t>
              </a:r>
            </a:p>
            <a:p>
              <a:pPr marL="518184" lvl="1" indent="-259092" defTabSz="914445">
                <a:lnSpc>
                  <a:spcPts val="3407"/>
                </a:lnSpc>
                <a:buFont typeface="Arial"/>
                <a:buChar char="•"/>
              </a:pPr>
              <a:r>
                <a:rPr lang="en-US" sz="2399" dirty="0">
                  <a:solidFill>
                    <a:srgbClr val="1D5877"/>
                  </a:solidFill>
                  <a:latin typeface="Clear Sans Regular"/>
                </a:rPr>
                <a:t>$1,000 application fee, . 875% commitment fee and .875% closing fee.</a:t>
              </a:r>
            </a:p>
            <a:p>
              <a:pPr marL="518184" lvl="1" indent="-259092" defTabSz="914445">
                <a:lnSpc>
                  <a:spcPts val="3407"/>
                </a:lnSpc>
                <a:buFont typeface="Arial"/>
                <a:buChar char="•"/>
              </a:pPr>
              <a:r>
                <a:rPr lang="en-US" sz="2399" dirty="0">
                  <a:solidFill>
                    <a:srgbClr val="1D5877"/>
                  </a:solidFill>
                  <a:latin typeface="Clear Sans Regular"/>
                </a:rPr>
                <a:t>Must meet 1.1 (1.0 for non-profits) debt service coverage ratio.</a:t>
              </a:r>
            </a:p>
            <a:p>
              <a:pPr marL="518184" lvl="1" indent="-259092" defTabSz="914445">
                <a:lnSpc>
                  <a:spcPts val="3407"/>
                </a:lnSpc>
                <a:buFont typeface="Arial"/>
                <a:buChar char="•"/>
              </a:pPr>
              <a:r>
                <a:rPr lang="en-US" sz="2399" dirty="0">
                  <a:solidFill>
                    <a:srgbClr val="1D5877"/>
                  </a:solidFill>
                  <a:latin typeface="Clear Sans Regular"/>
                </a:rPr>
                <a:t>Home-based businesses are not eligible. </a:t>
              </a:r>
            </a:p>
          </p:txBody>
        </p:sp>
      </p:grpSp>
      <p:sp>
        <p:nvSpPr>
          <p:cNvPr id="21" name="TextBox 21"/>
          <p:cNvSpPr txBox="1"/>
          <p:nvPr/>
        </p:nvSpPr>
        <p:spPr>
          <a:xfrm>
            <a:off x="1277220" y="2321115"/>
            <a:ext cx="15982080" cy="1468031"/>
          </a:xfrm>
          <a:prstGeom prst="rect">
            <a:avLst/>
          </a:prstGeom>
        </p:spPr>
        <p:txBody>
          <a:bodyPr lIns="0" tIns="0" rIns="0" bIns="0" rtlCol="0" anchor="t">
            <a:spAutoFit/>
          </a:bodyPr>
          <a:lstStyle/>
          <a:p>
            <a:pPr algn="ctr" defTabSz="914445">
              <a:lnSpc>
                <a:spcPts val="3920"/>
              </a:lnSpc>
            </a:pPr>
            <a:r>
              <a:rPr lang="en-US" sz="2799" dirty="0">
                <a:solidFill>
                  <a:srgbClr val="1D5877"/>
                </a:solidFill>
                <a:latin typeface="Open Sans Light Bold"/>
              </a:rPr>
              <a:t>New Jersey businesses in operations for 2 years and reporting a profit that are in need of financing and committed to job creation/retention may be eligible for direct loans through the NJEDA when conventional financing is not available.</a:t>
            </a:r>
          </a:p>
        </p:txBody>
      </p:sp>
      <p:sp>
        <p:nvSpPr>
          <p:cNvPr id="22" name="TextBox 22"/>
          <p:cNvSpPr txBox="1"/>
          <p:nvPr/>
        </p:nvSpPr>
        <p:spPr>
          <a:xfrm>
            <a:off x="16258869" y="112975"/>
            <a:ext cx="1337370" cy="1961627"/>
          </a:xfrm>
          <a:prstGeom prst="rect">
            <a:avLst/>
          </a:prstGeom>
        </p:spPr>
        <p:txBody>
          <a:bodyPr lIns="0" tIns="0" rIns="0" bIns="0" rtlCol="0" anchor="t">
            <a:spAutoFit/>
          </a:bodyPr>
          <a:lstStyle/>
          <a:p>
            <a:pPr algn="ctr" defTabSz="914445">
              <a:lnSpc>
                <a:spcPts val="3098"/>
              </a:lnSpc>
            </a:pPr>
            <a:r>
              <a:rPr lang="en-US" sz="2213" dirty="0">
                <a:solidFill>
                  <a:srgbClr val="1B4455"/>
                </a:solidFill>
                <a:latin typeface="Open Sans Light Bold"/>
              </a:rPr>
              <a:t>Dollar </a:t>
            </a:r>
          </a:p>
          <a:p>
            <a:pPr algn="ctr" defTabSz="914445">
              <a:lnSpc>
                <a:spcPts val="3098"/>
              </a:lnSpc>
            </a:pPr>
            <a:r>
              <a:rPr lang="en-US" sz="2213" dirty="0">
                <a:solidFill>
                  <a:srgbClr val="1B4455"/>
                </a:solidFill>
                <a:latin typeface="Open Sans Light Bold"/>
              </a:rPr>
              <a:t>Amount </a:t>
            </a:r>
          </a:p>
          <a:p>
            <a:pPr algn="ctr" defTabSz="914445">
              <a:lnSpc>
                <a:spcPts val="3098"/>
              </a:lnSpc>
            </a:pPr>
            <a:r>
              <a:rPr lang="en-US" sz="2213" dirty="0">
                <a:solidFill>
                  <a:srgbClr val="1B4455"/>
                </a:solidFill>
                <a:latin typeface="Open Sans Light Bold"/>
              </a:rPr>
              <a:t>Up To </a:t>
            </a:r>
          </a:p>
          <a:p>
            <a:pPr algn="ctr" defTabSz="914445">
              <a:lnSpc>
                <a:spcPts val="3098"/>
              </a:lnSpc>
            </a:pPr>
            <a:r>
              <a:rPr lang="en-US" sz="2213" dirty="0">
                <a:solidFill>
                  <a:srgbClr val="1B4455"/>
                </a:solidFill>
                <a:latin typeface="Open Sans Light Bold"/>
              </a:rPr>
              <a:t>$2 Million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959599"/>
          </a:xfrm>
          <a:prstGeom prst="rect">
            <a:avLst/>
          </a:prstGeom>
          <a:solidFill>
            <a:srgbClr val="1D5877"/>
          </a:solidFill>
        </p:spPr>
      </p:sp>
      <p:grpSp>
        <p:nvGrpSpPr>
          <p:cNvPr id="3" name="Group 3"/>
          <p:cNvGrpSpPr/>
          <p:nvPr/>
        </p:nvGrpSpPr>
        <p:grpSpPr>
          <a:xfrm>
            <a:off x="707904" y="3329291"/>
            <a:ext cx="890115" cy="850060"/>
            <a:chOff x="0" y="0"/>
            <a:chExt cx="1186820" cy="1133413"/>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186820" cy="1133413"/>
            </a:xfrm>
            <a:prstGeom prst="rect">
              <a:avLst/>
            </a:prstGeom>
          </p:spPr>
        </p:pic>
        <p:sp>
          <p:nvSpPr>
            <p:cNvPr id="5" name="TextBox 5"/>
            <p:cNvSpPr txBox="1"/>
            <p:nvPr/>
          </p:nvSpPr>
          <p:spPr>
            <a:xfrm>
              <a:off x="194568" y="142332"/>
              <a:ext cx="754352" cy="689334"/>
            </a:xfrm>
            <a:prstGeom prst="rect">
              <a:avLst/>
            </a:prstGeom>
          </p:spPr>
          <p:txBody>
            <a:bodyPr lIns="0" tIns="0" rIns="0" bIns="0" rtlCol="0" anchor="t">
              <a:spAutoFit/>
            </a:bodyPr>
            <a:lstStyle/>
            <a:p>
              <a:pPr algn="ctr" defTabSz="914445">
                <a:lnSpc>
                  <a:spcPts val="4298"/>
                </a:lnSpc>
                <a:spcBef>
                  <a:spcPct val="0"/>
                </a:spcBef>
              </a:pPr>
              <a:r>
                <a:rPr lang="en-US" sz="3305" spc="-33">
                  <a:solidFill>
                    <a:srgbClr val="363839"/>
                  </a:solidFill>
                  <a:latin typeface="Clear Sans Regular Bold"/>
                </a:rPr>
                <a:t>01</a:t>
              </a:r>
            </a:p>
          </p:txBody>
        </p:sp>
      </p:grpSp>
      <p:grpSp>
        <p:nvGrpSpPr>
          <p:cNvPr id="6" name="Group 6"/>
          <p:cNvGrpSpPr/>
          <p:nvPr/>
        </p:nvGrpSpPr>
        <p:grpSpPr>
          <a:xfrm>
            <a:off x="8698944" y="3329291"/>
            <a:ext cx="890115" cy="850060"/>
            <a:chOff x="0" y="0"/>
            <a:chExt cx="1186820" cy="1133413"/>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186820" cy="1133413"/>
            </a:xfrm>
            <a:prstGeom prst="rect">
              <a:avLst/>
            </a:prstGeom>
          </p:spPr>
        </p:pic>
        <p:sp>
          <p:nvSpPr>
            <p:cNvPr id="8" name="TextBox 8"/>
            <p:cNvSpPr txBox="1"/>
            <p:nvPr/>
          </p:nvSpPr>
          <p:spPr>
            <a:xfrm>
              <a:off x="194568" y="142332"/>
              <a:ext cx="754352" cy="689334"/>
            </a:xfrm>
            <a:prstGeom prst="rect">
              <a:avLst/>
            </a:prstGeom>
          </p:spPr>
          <p:txBody>
            <a:bodyPr lIns="0" tIns="0" rIns="0" bIns="0" rtlCol="0" anchor="t">
              <a:spAutoFit/>
            </a:bodyPr>
            <a:lstStyle/>
            <a:p>
              <a:pPr algn="ctr" defTabSz="914445">
                <a:lnSpc>
                  <a:spcPts val="4298"/>
                </a:lnSpc>
                <a:spcBef>
                  <a:spcPct val="0"/>
                </a:spcBef>
              </a:pPr>
              <a:r>
                <a:rPr lang="en-US" sz="3305" spc="-33">
                  <a:solidFill>
                    <a:srgbClr val="363839"/>
                  </a:solidFill>
                  <a:latin typeface="Clear Sans Regular Bold"/>
                </a:rPr>
                <a:t>02</a:t>
              </a:r>
            </a:p>
          </p:txBody>
        </p:sp>
      </p:grpSp>
      <p:pic>
        <p:nvPicPr>
          <p:cNvPr id="9" name="Picture 9"/>
          <p:cNvPicPr>
            <a:picLocks noChangeAspect="1"/>
          </p:cNvPicPr>
          <p:nvPr/>
        </p:nvPicPr>
        <p:blipFill>
          <a:blip r:embed="rId4"/>
          <a:srcRect l="2626" t="30030" b="34671"/>
          <a:stretch>
            <a:fillRect/>
          </a:stretch>
        </p:blipFill>
        <p:spPr>
          <a:xfrm>
            <a:off x="16799939" y="9619258"/>
            <a:ext cx="1175759" cy="426212"/>
          </a:xfrm>
          <a:prstGeom prst="rect">
            <a:avLst/>
          </a:prstGeom>
        </p:spPr>
      </p:pic>
      <p:grpSp>
        <p:nvGrpSpPr>
          <p:cNvPr id="10" name="Group 10"/>
          <p:cNvGrpSpPr/>
          <p:nvPr/>
        </p:nvGrpSpPr>
        <p:grpSpPr>
          <a:xfrm>
            <a:off x="9682746" y="7209177"/>
            <a:ext cx="8094168" cy="2623185"/>
            <a:chOff x="0" y="0"/>
            <a:chExt cx="7620000" cy="2469515"/>
          </a:xfrm>
        </p:grpSpPr>
        <p:sp>
          <p:nvSpPr>
            <p:cNvPr id="11" name="Freeform 11"/>
            <p:cNvSpPr/>
            <p:nvPr/>
          </p:nvSpPr>
          <p:spPr>
            <a:xfrm>
              <a:off x="0" y="0"/>
              <a:ext cx="7620000" cy="2469515"/>
            </a:xfrm>
            <a:custGeom>
              <a:avLst/>
              <a:gdLst/>
              <a:ahLst/>
              <a:cxnLst/>
              <a:rect l="l" t="t" r="r" b="b"/>
              <a:pathLst>
                <a:path w="7620000" h="2469515">
                  <a:moveTo>
                    <a:pt x="0" y="0"/>
                  </a:moveTo>
                  <a:lnTo>
                    <a:pt x="0" y="1670424"/>
                  </a:lnTo>
                  <a:lnTo>
                    <a:pt x="0" y="1939925"/>
                  </a:lnTo>
                  <a:lnTo>
                    <a:pt x="5852160" y="1939925"/>
                  </a:lnTo>
                  <a:lnTo>
                    <a:pt x="6070600" y="2469515"/>
                  </a:lnTo>
                  <a:lnTo>
                    <a:pt x="6287770" y="1939925"/>
                  </a:lnTo>
                  <a:lnTo>
                    <a:pt x="7620000" y="1939925"/>
                  </a:lnTo>
                  <a:lnTo>
                    <a:pt x="7620000" y="1670424"/>
                  </a:lnTo>
                  <a:lnTo>
                    <a:pt x="7620000" y="0"/>
                  </a:lnTo>
                  <a:lnTo>
                    <a:pt x="0" y="0"/>
                  </a:lnTo>
                  <a:close/>
                </a:path>
              </a:pathLst>
            </a:custGeom>
            <a:solidFill>
              <a:srgbClr val="83BE41">
                <a:alpha val="83922"/>
              </a:srgbClr>
            </a:solidFill>
          </p:spPr>
        </p:sp>
      </p:grpSp>
      <p:grpSp>
        <p:nvGrpSpPr>
          <p:cNvPr id="12" name="Group 12"/>
          <p:cNvGrpSpPr/>
          <p:nvPr/>
        </p:nvGrpSpPr>
        <p:grpSpPr>
          <a:xfrm>
            <a:off x="9589058" y="3336776"/>
            <a:ext cx="7853525" cy="3621581"/>
            <a:chOff x="0" y="-28575"/>
            <a:chExt cx="10471367" cy="4828774"/>
          </a:xfrm>
        </p:grpSpPr>
        <p:sp>
          <p:nvSpPr>
            <p:cNvPr id="13" name="TextBox 13"/>
            <p:cNvSpPr txBox="1"/>
            <p:nvPr/>
          </p:nvSpPr>
          <p:spPr>
            <a:xfrm>
              <a:off x="0" y="-28575"/>
              <a:ext cx="10471367" cy="969667"/>
            </a:xfrm>
            <a:prstGeom prst="rect">
              <a:avLst/>
            </a:prstGeom>
          </p:spPr>
          <p:txBody>
            <a:bodyPr lIns="0" tIns="0" rIns="0" bIns="0" rtlCol="0" anchor="t">
              <a:spAutoFit/>
            </a:bodyPr>
            <a:lstStyle/>
            <a:p>
              <a:pPr defTabSz="914445">
                <a:lnSpc>
                  <a:spcPts val="6048"/>
                </a:lnSpc>
                <a:spcBef>
                  <a:spcPct val="0"/>
                </a:spcBef>
              </a:pPr>
              <a:r>
                <a:rPr lang="en-US" sz="4800" dirty="0">
                  <a:solidFill>
                    <a:srgbClr val="1D5877"/>
                  </a:solidFill>
                  <a:latin typeface="Clear Sans Regular Bold"/>
                </a:rPr>
                <a:t> Benefits</a:t>
              </a:r>
            </a:p>
          </p:txBody>
        </p:sp>
        <p:sp>
          <p:nvSpPr>
            <p:cNvPr id="14" name="TextBox 14"/>
            <p:cNvSpPr txBox="1"/>
            <p:nvPr/>
          </p:nvSpPr>
          <p:spPr>
            <a:xfrm>
              <a:off x="0" y="1364045"/>
              <a:ext cx="10471367" cy="3436154"/>
            </a:xfrm>
            <a:prstGeom prst="rect">
              <a:avLst/>
            </a:prstGeom>
          </p:spPr>
          <p:txBody>
            <a:bodyPr lIns="0" tIns="0" rIns="0" bIns="0" rtlCol="0" anchor="t">
              <a:spAutoFit/>
            </a:bodyPr>
            <a:lstStyle/>
            <a:p>
              <a:pPr marL="518186" lvl="1" indent="-259094" defTabSz="914445">
                <a:lnSpc>
                  <a:spcPts val="3408"/>
                </a:lnSpc>
                <a:buFont typeface="Arial"/>
                <a:buChar char="•"/>
              </a:pPr>
              <a:r>
                <a:rPr lang="en-US" sz="2400" dirty="0">
                  <a:solidFill>
                    <a:srgbClr val="1D5877"/>
                  </a:solidFill>
                  <a:latin typeface="Clear Sans Regular"/>
                </a:rPr>
                <a:t>Access to low-cost financing that includes NJEDA loan participation and/or guarantees, and line of credit guarantees.</a:t>
              </a:r>
            </a:p>
            <a:p>
              <a:pPr marL="518186" lvl="1" indent="-259094" defTabSz="914445">
                <a:lnSpc>
                  <a:spcPts val="3408"/>
                </a:lnSpc>
                <a:buFont typeface="Arial"/>
                <a:buChar char="•"/>
              </a:pPr>
              <a:r>
                <a:rPr lang="en-US" sz="2400" dirty="0">
                  <a:solidFill>
                    <a:srgbClr val="1D5877"/>
                  </a:solidFill>
                  <a:latin typeface="Arimo"/>
                </a:rPr>
                <a:t>Financing can be used for fixed assets or term working capital.</a:t>
              </a:r>
            </a:p>
            <a:p>
              <a:pPr marL="518186" lvl="1" indent="-259094" defTabSz="914445">
                <a:lnSpc>
                  <a:spcPts val="3408"/>
                </a:lnSpc>
                <a:buFont typeface="Arial"/>
                <a:buChar char="•"/>
              </a:pPr>
              <a:r>
                <a:rPr lang="en-US" sz="2400" dirty="0">
                  <a:solidFill>
                    <a:srgbClr val="1D5877"/>
                  </a:solidFill>
                  <a:latin typeface="Arimo"/>
                </a:rPr>
                <a:t>Attractive interest rates and terms.</a:t>
              </a:r>
            </a:p>
          </p:txBody>
        </p:sp>
      </p:grpSp>
      <p:sp>
        <p:nvSpPr>
          <p:cNvPr id="15" name="TextBox 15"/>
          <p:cNvSpPr txBox="1"/>
          <p:nvPr/>
        </p:nvSpPr>
        <p:spPr>
          <a:xfrm>
            <a:off x="844469" y="615126"/>
            <a:ext cx="16932447" cy="799578"/>
          </a:xfrm>
          <a:prstGeom prst="rect">
            <a:avLst/>
          </a:prstGeom>
        </p:spPr>
        <p:txBody>
          <a:bodyPr lIns="0" tIns="0" rIns="0" bIns="0" rtlCol="0" anchor="t">
            <a:spAutoFit/>
          </a:bodyPr>
          <a:lstStyle/>
          <a:p>
            <a:pPr algn="ctr" defTabSz="914445">
              <a:lnSpc>
                <a:spcPts val="6552"/>
              </a:lnSpc>
              <a:spcBef>
                <a:spcPct val="0"/>
              </a:spcBef>
            </a:pPr>
            <a:r>
              <a:rPr lang="en-US" sz="5201" dirty="0">
                <a:solidFill>
                  <a:srgbClr val="FFFFFF"/>
                </a:solidFill>
                <a:latin typeface="Montserrat Semi-Bold Bold"/>
              </a:rPr>
              <a:t>PREMIER LENDER PROGRAM</a:t>
            </a:r>
          </a:p>
        </p:txBody>
      </p:sp>
      <p:grpSp>
        <p:nvGrpSpPr>
          <p:cNvPr id="16" name="Group 16"/>
          <p:cNvGrpSpPr/>
          <p:nvPr/>
        </p:nvGrpSpPr>
        <p:grpSpPr>
          <a:xfrm>
            <a:off x="1690351" y="3300716"/>
            <a:ext cx="6851825" cy="5790518"/>
            <a:chOff x="0" y="-38100"/>
            <a:chExt cx="9135767" cy="7720693"/>
          </a:xfrm>
        </p:grpSpPr>
        <p:sp>
          <p:nvSpPr>
            <p:cNvPr id="17" name="TextBox 17"/>
            <p:cNvSpPr txBox="1"/>
            <p:nvPr/>
          </p:nvSpPr>
          <p:spPr>
            <a:xfrm>
              <a:off x="0" y="-38100"/>
              <a:ext cx="9135767" cy="952655"/>
            </a:xfrm>
            <a:prstGeom prst="rect">
              <a:avLst/>
            </a:prstGeom>
          </p:spPr>
          <p:txBody>
            <a:bodyPr lIns="0" tIns="0" rIns="0" bIns="0" rtlCol="0" anchor="t">
              <a:spAutoFit/>
            </a:bodyPr>
            <a:lstStyle/>
            <a:p>
              <a:pPr defTabSz="914445">
                <a:lnSpc>
                  <a:spcPts val="5922"/>
                </a:lnSpc>
                <a:spcBef>
                  <a:spcPct val="0"/>
                </a:spcBef>
              </a:pPr>
              <a:r>
                <a:rPr lang="en-US" sz="4700" dirty="0">
                  <a:solidFill>
                    <a:srgbClr val="1D5877"/>
                  </a:solidFill>
                  <a:latin typeface="Clear Sans Regular Bold"/>
                </a:rPr>
                <a:t> Eligibility</a:t>
              </a:r>
            </a:p>
          </p:txBody>
        </p:sp>
        <p:sp>
          <p:nvSpPr>
            <p:cNvPr id="18" name="TextBox 18"/>
            <p:cNvSpPr txBox="1"/>
            <p:nvPr/>
          </p:nvSpPr>
          <p:spPr>
            <a:xfrm>
              <a:off x="0" y="1339658"/>
              <a:ext cx="9135767" cy="6342935"/>
            </a:xfrm>
            <a:prstGeom prst="rect">
              <a:avLst/>
            </a:prstGeom>
          </p:spPr>
          <p:txBody>
            <a:bodyPr lIns="0" tIns="0" rIns="0" bIns="0" rtlCol="0" anchor="t">
              <a:spAutoFit/>
            </a:bodyPr>
            <a:lstStyle/>
            <a:p>
              <a:pPr marL="518184" lvl="1" indent="-259092" defTabSz="914445">
                <a:lnSpc>
                  <a:spcPts val="3407"/>
                </a:lnSpc>
                <a:buFont typeface="Arial"/>
                <a:buChar char="•"/>
              </a:pPr>
              <a:r>
                <a:rPr lang="en-US" sz="2399" dirty="0">
                  <a:solidFill>
                    <a:srgbClr val="1D5877"/>
                  </a:solidFill>
                  <a:latin typeface="Clear Sans Regular"/>
                </a:rPr>
                <a:t>Be in operation for at least 2 full years.</a:t>
              </a:r>
            </a:p>
            <a:p>
              <a:pPr marL="518184" lvl="1" indent="-259092" defTabSz="914445">
                <a:lnSpc>
                  <a:spcPts val="3407"/>
                </a:lnSpc>
                <a:buFont typeface="Arial"/>
                <a:buChar char="•"/>
              </a:pPr>
              <a:r>
                <a:rPr lang="en-US" sz="2399" dirty="0">
                  <a:solidFill>
                    <a:srgbClr val="1D5877"/>
                  </a:solidFill>
                  <a:latin typeface="Arimo"/>
                </a:rPr>
                <a:t>Commit to creation or retention of one new, full-time job for every $65,000 of NJEDA exposure within 2 years.</a:t>
              </a:r>
            </a:p>
            <a:p>
              <a:pPr marL="518184" lvl="1" indent="-259092" defTabSz="914445">
                <a:lnSpc>
                  <a:spcPts val="3407"/>
                </a:lnSpc>
                <a:buFont typeface="Arial"/>
                <a:buChar char="•"/>
              </a:pPr>
              <a:r>
                <a:rPr lang="en-US" sz="2399" dirty="0">
                  <a:solidFill>
                    <a:srgbClr val="1D5877"/>
                  </a:solidFill>
                  <a:latin typeface="Arimo"/>
                </a:rPr>
                <a:t>1.1X Global Debt Service Coverage Ratio (for businesses); </a:t>
              </a:r>
            </a:p>
            <a:p>
              <a:pPr marL="518184" lvl="1" indent="-259092" defTabSz="914445">
                <a:lnSpc>
                  <a:spcPts val="3407"/>
                </a:lnSpc>
                <a:buFont typeface="Arial"/>
                <a:buChar char="•"/>
              </a:pPr>
              <a:r>
                <a:rPr lang="en-US" sz="2399" dirty="0">
                  <a:solidFill>
                    <a:srgbClr val="1D5877"/>
                  </a:solidFill>
                  <a:latin typeface="Arimo"/>
                </a:rPr>
                <a:t>1.0X Debt Service Coverage Ratio (for not-for-profits).</a:t>
              </a:r>
            </a:p>
            <a:p>
              <a:pPr marL="518184" lvl="1" indent="-259092" defTabSz="914445">
                <a:lnSpc>
                  <a:spcPts val="3407"/>
                </a:lnSpc>
                <a:buFont typeface="Arial"/>
                <a:buChar char="•"/>
              </a:pPr>
              <a:r>
                <a:rPr lang="en-US" sz="2399" dirty="0">
                  <a:solidFill>
                    <a:srgbClr val="1D5877"/>
                  </a:solidFill>
                  <a:latin typeface="Arimo"/>
                </a:rPr>
                <a:t>Up to 100% loan-to-value for real estate and 90% for equipment.</a:t>
              </a:r>
            </a:p>
            <a:p>
              <a:pPr marL="518184" lvl="1" indent="-259092" defTabSz="914445">
                <a:lnSpc>
                  <a:spcPts val="3407"/>
                </a:lnSpc>
                <a:buFont typeface="Arial"/>
                <a:buChar char="•"/>
              </a:pPr>
              <a:r>
                <a:rPr lang="en-US" sz="2399" dirty="0">
                  <a:solidFill>
                    <a:srgbClr val="1D5877"/>
                  </a:solidFill>
                  <a:latin typeface="Arimo"/>
                </a:rPr>
                <a:t>Home based businesses are not eligible</a:t>
              </a:r>
            </a:p>
          </p:txBody>
        </p:sp>
      </p:grpSp>
      <p:sp>
        <p:nvSpPr>
          <p:cNvPr id="19" name="TextBox 19"/>
          <p:cNvSpPr txBox="1"/>
          <p:nvPr/>
        </p:nvSpPr>
        <p:spPr>
          <a:xfrm>
            <a:off x="1152960" y="1422650"/>
            <a:ext cx="15982080" cy="1541897"/>
          </a:xfrm>
          <a:prstGeom prst="rect">
            <a:avLst/>
          </a:prstGeom>
        </p:spPr>
        <p:txBody>
          <a:bodyPr lIns="0" tIns="0" rIns="0" bIns="0" rtlCol="0" anchor="t">
            <a:spAutoFit/>
          </a:bodyPr>
          <a:lstStyle/>
          <a:p>
            <a:pPr algn="ctr" defTabSz="914445">
              <a:lnSpc>
                <a:spcPts val="4060"/>
              </a:lnSpc>
            </a:pPr>
            <a:r>
              <a:rPr lang="en-US" sz="2900" dirty="0">
                <a:solidFill>
                  <a:srgbClr val="FFFFFF"/>
                </a:solidFill>
                <a:latin typeface="Open Sans Light"/>
              </a:rPr>
              <a:t>Partnering with banks to ensure that New Jersey businesses and communities have the resources necessary to expand and have a healthy climate for growth.</a:t>
            </a:r>
          </a:p>
          <a:p>
            <a:pPr algn="ctr" defTabSz="914445">
              <a:lnSpc>
                <a:spcPts val="4060"/>
              </a:lnSpc>
            </a:pPr>
            <a:endParaRPr lang="en-US" sz="2900" dirty="0">
              <a:solidFill>
                <a:srgbClr val="FFFFFF"/>
              </a:solidFill>
              <a:latin typeface="Open Sans Light"/>
            </a:endParaRPr>
          </a:p>
        </p:txBody>
      </p:sp>
      <p:sp>
        <p:nvSpPr>
          <p:cNvPr id="20" name="TextBox 20"/>
          <p:cNvSpPr txBox="1"/>
          <p:nvPr/>
        </p:nvSpPr>
        <p:spPr>
          <a:xfrm>
            <a:off x="9832450" y="7341572"/>
            <a:ext cx="7794764" cy="1679499"/>
          </a:xfrm>
          <a:prstGeom prst="rect">
            <a:avLst/>
          </a:prstGeom>
        </p:spPr>
        <p:txBody>
          <a:bodyPr lIns="0" tIns="0" rIns="0" bIns="0" rtlCol="0" anchor="t">
            <a:spAutoFit/>
          </a:bodyPr>
          <a:lstStyle/>
          <a:p>
            <a:pPr algn="ctr" defTabSz="914445">
              <a:lnSpc>
                <a:spcPts val="3377"/>
              </a:lnSpc>
            </a:pPr>
            <a:r>
              <a:rPr lang="en-US" sz="2412" dirty="0">
                <a:solidFill>
                  <a:srgbClr val="1B4455"/>
                </a:solidFill>
                <a:latin typeface="Open Sans Light Bold"/>
              </a:rPr>
              <a:t>Dollar Amount </a:t>
            </a:r>
          </a:p>
          <a:p>
            <a:pPr algn="ctr" defTabSz="914445">
              <a:lnSpc>
                <a:spcPts val="560"/>
              </a:lnSpc>
            </a:pPr>
            <a:endParaRPr lang="en-US" sz="2412" dirty="0">
              <a:solidFill>
                <a:srgbClr val="1B4455"/>
              </a:solidFill>
              <a:latin typeface="Open Sans Light Bold"/>
            </a:endParaRPr>
          </a:p>
          <a:p>
            <a:pPr algn="ctr" defTabSz="914445">
              <a:lnSpc>
                <a:spcPts val="3098"/>
              </a:lnSpc>
            </a:pPr>
            <a:r>
              <a:rPr lang="en-US" sz="2213" dirty="0">
                <a:solidFill>
                  <a:srgbClr val="1B4455"/>
                </a:solidFill>
                <a:latin typeface="Open Sans Light"/>
              </a:rPr>
              <a:t>Up to</a:t>
            </a:r>
            <a:r>
              <a:rPr lang="en-US" sz="2213" dirty="0">
                <a:solidFill>
                  <a:srgbClr val="1B4455"/>
                </a:solidFill>
                <a:latin typeface="Open Sans Light Bold"/>
              </a:rPr>
              <a:t> $2 million </a:t>
            </a:r>
            <a:r>
              <a:rPr lang="en-US" sz="2213" dirty="0">
                <a:solidFill>
                  <a:srgbClr val="1B4455"/>
                </a:solidFill>
                <a:latin typeface="Open Sans Light"/>
              </a:rPr>
              <a:t>for fixed assets</a:t>
            </a:r>
          </a:p>
          <a:p>
            <a:pPr algn="ctr" defTabSz="914445">
              <a:lnSpc>
                <a:spcPts val="3098"/>
              </a:lnSpc>
            </a:pPr>
            <a:r>
              <a:rPr lang="en-US" sz="2213" dirty="0">
                <a:solidFill>
                  <a:srgbClr val="1B4455"/>
                </a:solidFill>
                <a:latin typeface="Open Sans Light"/>
              </a:rPr>
              <a:t>Up to </a:t>
            </a:r>
            <a:r>
              <a:rPr lang="en-US" sz="2213" dirty="0">
                <a:solidFill>
                  <a:srgbClr val="1B4455"/>
                </a:solidFill>
                <a:latin typeface="Open Sans Light Bold"/>
              </a:rPr>
              <a:t>$750,000 </a:t>
            </a:r>
            <a:r>
              <a:rPr lang="en-US" sz="2213" dirty="0">
                <a:solidFill>
                  <a:srgbClr val="1B4455"/>
                </a:solidFill>
                <a:latin typeface="Open Sans Light"/>
              </a:rPr>
              <a:t>for working capital</a:t>
            </a:r>
          </a:p>
          <a:p>
            <a:pPr algn="ctr" defTabSz="914445">
              <a:lnSpc>
                <a:spcPts val="3098"/>
              </a:lnSpc>
            </a:pPr>
            <a:r>
              <a:rPr lang="en-US" sz="2213" dirty="0">
                <a:solidFill>
                  <a:srgbClr val="1B4455"/>
                </a:solidFill>
                <a:latin typeface="Open Sans Light"/>
              </a:rPr>
              <a:t>Line of Credit Guarantees up to </a:t>
            </a:r>
            <a:r>
              <a:rPr lang="en-US" sz="2213" dirty="0">
                <a:solidFill>
                  <a:srgbClr val="1B4455"/>
                </a:solidFill>
                <a:latin typeface="Open Sans Light Bold"/>
              </a:rPr>
              <a:t>$750,000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425A500-352C-4C87-A6F9-32C75C103D1F}"/>
              </a:ext>
            </a:extLst>
          </p:cNvPr>
          <p:cNvSpPr/>
          <p:nvPr/>
        </p:nvSpPr>
        <p:spPr bwMode="auto">
          <a:xfrm>
            <a:off x="6250110" y="4060385"/>
            <a:ext cx="5181465" cy="3014043"/>
          </a:xfrm>
          <a:prstGeom prst="rect">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164592" tIns="82296" rIns="164592" bIns="82296" numCol="1" rtlCol="0" anchor="t" anchorCtr="0" compatLnSpc="1">
            <a:prstTxWarp prst="textNoShape">
              <a:avLst/>
            </a:prstTxWarp>
          </a:bodyPr>
          <a:lstStyle/>
          <a:p>
            <a:pPr defTabSz="1645920" eaLnBrk="0" fontAlgn="base" hangingPunct="0">
              <a:spcBef>
                <a:spcPct val="0"/>
              </a:spcBef>
              <a:spcAft>
                <a:spcPct val="0"/>
              </a:spcAft>
              <a:defRPr/>
            </a:pPr>
            <a:endParaRPr lang="en-US" sz="4320">
              <a:solidFill>
                <a:prstClr val="black"/>
              </a:solidFill>
              <a:latin typeface="Arial" charset="0"/>
              <a:ea typeface="ＭＳ Ｐゴシック" charset="-128"/>
              <a:cs typeface="ＭＳ Ｐゴシック" charset="-128"/>
            </a:endParaRPr>
          </a:p>
        </p:txBody>
      </p:sp>
      <p:sp>
        <p:nvSpPr>
          <p:cNvPr id="2" name="Title 1"/>
          <p:cNvSpPr>
            <a:spLocks noGrp="1"/>
          </p:cNvSpPr>
          <p:nvPr>
            <p:ph type="title"/>
          </p:nvPr>
        </p:nvSpPr>
        <p:spPr>
          <a:xfrm>
            <a:off x="1482672" y="369617"/>
            <a:ext cx="13990320" cy="1365711"/>
          </a:xfrm>
        </p:spPr>
        <p:txBody>
          <a:bodyPr>
            <a:normAutofit/>
          </a:bodyPr>
          <a:lstStyle/>
          <a:p>
            <a:r>
              <a:rPr lang="en-US" sz="4800" b="1" dirty="0">
                <a:latin typeface="+mn-lt"/>
                <a:cs typeface="Segoe UI" panose="020B0502040204020203" pitchFamily="34" charset="0"/>
              </a:rPr>
              <a:t>PREMIER LENDER BANKS</a:t>
            </a:r>
          </a:p>
        </p:txBody>
      </p:sp>
      <p:pic>
        <p:nvPicPr>
          <p:cNvPr id="6" name="Picture 5"/>
          <p:cNvPicPr>
            <a:picLocks noChangeAspect="1"/>
          </p:cNvPicPr>
          <p:nvPr/>
        </p:nvPicPr>
        <p:blipFill>
          <a:blip r:embed="rId3"/>
          <a:stretch>
            <a:fillRect/>
          </a:stretch>
        </p:blipFill>
        <p:spPr>
          <a:xfrm>
            <a:off x="1228793" y="1851447"/>
            <a:ext cx="4013085" cy="634038"/>
          </a:xfrm>
          <a:prstGeom prst="rect">
            <a:avLst/>
          </a:prstGeom>
        </p:spPr>
      </p:pic>
      <p:pic>
        <p:nvPicPr>
          <p:cNvPr id="8" name="Picture 7"/>
          <p:cNvPicPr>
            <a:picLocks noChangeAspect="1"/>
          </p:cNvPicPr>
          <p:nvPr/>
        </p:nvPicPr>
        <p:blipFill>
          <a:blip r:embed="rId4"/>
          <a:stretch>
            <a:fillRect/>
          </a:stretch>
        </p:blipFill>
        <p:spPr>
          <a:xfrm>
            <a:off x="8159637" y="7339922"/>
            <a:ext cx="1927314" cy="1127478"/>
          </a:xfrm>
          <a:prstGeom prst="rect">
            <a:avLst/>
          </a:prstGeom>
        </p:spPr>
      </p:pic>
      <p:pic>
        <p:nvPicPr>
          <p:cNvPr id="9" name="Picture 8"/>
          <p:cNvPicPr>
            <a:picLocks noChangeAspect="1"/>
          </p:cNvPicPr>
          <p:nvPr/>
        </p:nvPicPr>
        <p:blipFill>
          <a:blip r:embed="rId5"/>
          <a:stretch>
            <a:fillRect/>
          </a:stretch>
        </p:blipFill>
        <p:spPr>
          <a:xfrm>
            <a:off x="6041546" y="1595509"/>
            <a:ext cx="2263974" cy="1671626"/>
          </a:xfrm>
          <a:prstGeom prst="rect">
            <a:avLst/>
          </a:prstGeom>
        </p:spPr>
      </p:pic>
      <p:pic>
        <p:nvPicPr>
          <p:cNvPr id="11" name="Picture 10"/>
          <p:cNvPicPr>
            <a:picLocks noChangeAspect="1"/>
          </p:cNvPicPr>
          <p:nvPr/>
        </p:nvPicPr>
        <p:blipFill>
          <a:blip r:embed="rId6"/>
          <a:stretch>
            <a:fillRect/>
          </a:stretch>
        </p:blipFill>
        <p:spPr>
          <a:xfrm>
            <a:off x="11709555" y="4856310"/>
            <a:ext cx="2149563" cy="770262"/>
          </a:xfrm>
          <a:prstGeom prst="rect">
            <a:avLst/>
          </a:prstGeom>
        </p:spPr>
      </p:pic>
      <p:pic>
        <p:nvPicPr>
          <p:cNvPr id="12" name="Picture 11"/>
          <p:cNvPicPr>
            <a:picLocks noChangeAspect="1"/>
          </p:cNvPicPr>
          <p:nvPr/>
        </p:nvPicPr>
        <p:blipFill>
          <a:blip r:embed="rId7"/>
          <a:stretch>
            <a:fillRect/>
          </a:stretch>
        </p:blipFill>
        <p:spPr>
          <a:xfrm>
            <a:off x="838316" y="6036745"/>
            <a:ext cx="3227750" cy="821477"/>
          </a:xfrm>
          <a:prstGeom prst="rect">
            <a:avLst/>
          </a:prstGeom>
        </p:spPr>
      </p:pic>
      <p:pic>
        <p:nvPicPr>
          <p:cNvPr id="15" name="Picture 14"/>
          <p:cNvPicPr>
            <a:picLocks noChangeAspect="1"/>
          </p:cNvPicPr>
          <p:nvPr/>
        </p:nvPicPr>
        <p:blipFill>
          <a:blip r:embed="rId8"/>
          <a:stretch>
            <a:fillRect/>
          </a:stretch>
        </p:blipFill>
        <p:spPr>
          <a:xfrm>
            <a:off x="4276594" y="3029953"/>
            <a:ext cx="1191701" cy="1191701"/>
          </a:xfrm>
          <a:prstGeom prst="rect">
            <a:avLst/>
          </a:prstGeom>
        </p:spPr>
      </p:pic>
      <p:pic>
        <p:nvPicPr>
          <p:cNvPr id="16" name="Picture 15"/>
          <p:cNvPicPr>
            <a:picLocks noChangeAspect="1"/>
          </p:cNvPicPr>
          <p:nvPr/>
        </p:nvPicPr>
        <p:blipFill>
          <a:blip r:embed="rId9"/>
          <a:stretch>
            <a:fillRect/>
          </a:stretch>
        </p:blipFill>
        <p:spPr>
          <a:xfrm>
            <a:off x="14480812" y="2078853"/>
            <a:ext cx="2421368" cy="1186470"/>
          </a:xfrm>
          <a:prstGeom prst="rect">
            <a:avLst/>
          </a:prstGeom>
        </p:spPr>
      </p:pic>
      <p:pic>
        <p:nvPicPr>
          <p:cNvPr id="17" name="Picture 16"/>
          <p:cNvPicPr>
            <a:picLocks noChangeAspect="1"/>
          </p:cNvPicPr>
          <p:nvPr/>
        </p:nvPicPr>
        <p:blipFill>
          <a:blip r:embed="rId10"/>
          <a:stretch>
            <a:fillRect/>
          </a:stretch>
        </p:blipFill>
        <p:spPr>
          <a:xfrm>
            <a:off x="378920" y="4876973"/>
            <a:ext cx="1865847" cy="515621"/>
          </a:xfrm>
          <a:prstGeom prst="rect">
            <a:avLst/>
          </a:prstGeom>
        </p:spPr>
      </p:pic>
      <p:pic>
        <p:nvPicPr>
          <p:cNvPr id="18" name="Picture 17"/>
          <p:cNvPicPr>
            <a:picLocks noChangeAspect="1"/>
          </p:cNvPicPr>
          <p:nvPr/>
        </p:nvPicPr>
        <p:blipFill rotWithShape="1">
          <a:blip r:embed="rId11"/>
          <a:srcRect t="22234" b="20524"/>
          <a:stretch/>
        </p:blipFill>
        <p:spPr>
          <a:xfrm>
            <a:off x="14895711" y="5049437"/>
            <a:ext cx="2300778" cy="1317033"/>
          </a:xfrm>
          <a:prstGeom prst="rect">
            <a:avLst/>
          </a:prstGeom>
        </p:spPr>
      </p:pic>
      <p:pic>
        <p:nvPicPr>
          <p:cNvPr id="19" name="Picture 18"/>
          <p:cNvPicPr>
            <a:picLocks noChangeAspect="1"/>
          </p:cNvPicPr>
          <p:nvPr/>
        </p:nvPicPr>
        <p:blipFill rotWithShape="1">
          <a:blip r:embed="rId12"/>
          <a:srcRect t="18503" b="20644"/>
          <a:stretch/>
        </p:blipFill>
        <p:spPr>
          <a:xfrm>
            <a:off x="1176981" y="3098375"/>
            <a:ext cx="1993599" cy="1213163"/>
          </a:xfrm>
          <a:prstGeom prst="rect">
            <a:avLst/>
          </a:prstGeom>
        </p:spPr>
      </p:pic>
      <p:pic>
        <p:nvPicPr>
          <p:cNvPr id="20" name="Picture 19"/>
          <p:cNvPicPr>
            <a:picLocks noChangeAspect="1"/>
          </p:cNvPicPr>
          <p:nvPr/>
        </p:nvPicPr>
        <p:blipFill>
          <a:blip r:embed="rId13"/>
          <a:stretch>
            <a:fillRect/>
          </a:stretch>
        </p:blipFill>
        <p:spPr>
          <a:xfrm>
            <a:off x="15472992" y="6961481"/>
            <a:ext cx="1109340" cy="1109340"/>
          </a:xfrm>
          <a:prstGeom prst="rect">
            <a:avLst/>
          </a:prstGeom>
        </p:spPr>
      </p:pic>
      <p:pic>
        <p:nvPicPr>
          <p:cNvPr id="21" name="Picture 20"/>
          <p:cNvPicPr>
            <a:picLocks noChangeAspect="1"/>
          </p:cNvPicPr>
          <p:nvPr/>
        </p:nvPicPr>
        <p:blipFill>
          <a:blip r:embed="rId14"/>
          <a:stretch>
            <a:fillRect/>
          </a:stretch>
        </p:blipFill>
        <p:spPr>
          <a:xfrm>
            <a:off x="12004685" y="6261228"/>
            <a:ext cx="2753469" cy="638271"/>
          </a:xfrm>
          <a:prstGeom prst="rect">
            <a:avLst/>
          </a:prstGeom>
        </p:spPr>
      </p:pic>
      <p:pic>
        <p:nvPicPr>
          <p:cNvPr id="23" name="Picture 22"/>
          <p:cNvPicPr>
            <a:picLocks noChangeAspect="1"/>
          </p:cNvPicPr>
          <p:nvPr/>
        </p:nvPicPr>
        <p:blipFill>
          <a:blip r:embed="rId15"/>
          <a:stretch>
            <a:fillRect/>
          </a:stretch>
        </p:blipFill>
        <p:spPr>
          <a:xfrm>
            <a:off x="8621501" y="2672088"/>
            <a:ext cx="2264676" cy="773679"/>
          </a:xfrm>
          <a:prstGeom prst="rect">
            <a:avLst/>
          </a:prstGeom>
        </p:spPr>
      </p:pic>
      <p:pic>
        <p:nvPicPr>
          <p:cNvPr id="24" name="Picture 23"/>
          <p:cNvPicPr>
            <a:picLocks noChangeAspect="1"/>
          </p:cNvPicPr>
          <p:nvPr/>
        </p:nvPicPr>
        <p:blipFill rotWithShape="1">
          <a:blip r:embed="rId16"/>
          <a:srcRect t="35346" b="34826"/>
          <a:stretch/>
        </p:blipFill>
        <p:spPr>
          <a:xfrm>
            <a:off x="12967906" y="8583068"/>
            <a:ext cx="2532671" cy="755444"/>
          </a:xfrm>
          <a:prstGeom prst="rect">
            <a:avLst/>
          </a:prstGeom>
        </p:spPr>
      </p:pic>
      <p:pic>
        <p:nvPicPr>
          <p:cNvPr id="25" name="Picture 24"/>
          <p:cNvPicPr>
            <a:picLocks noChangeAspect="1"/>
          </p:cNvPicPr>
          <p:nvPr/>
        </p:nvPicPr>
        <p:blipFill>
          <a:blip r:embed="rId17"/>
          <a:stretch>
            <a:fillRect/>
          </a:stretch>
        </p:blipFill>
        <p:spPr>
          <a:xfrm>
            <a:off x="3643785" y="7610954"/>
            <a:ext cx="3649017" cy="972114"/>
          </a:xfrm>
          <a:prstGeom prst="rect">
            <a:avLst/>
          </a:prstGeom>
        </p:spPr>
      </p:pic>
      <p:pic>
        <p:nvPicPr>
          <p:cNvPr id="27" name="Picture 26"/>
          <p:cNvPicPr>
            <a:picLocks noChangeAspect="1"/>
          </p:cNvPicPr>
          <p:nvPr/>
        </p:nvPicPr>
        <p:blipFill rotWithShape="1">
          <a:blip r:embed="rId18"/>
          <a:srcRect t="32748" b="35407"/>
          <a:stretch/>
        </p:blipFill>
        <p:spPr>
          <a:xfrm>
            <a:off x="10628837" y="7596557"/>
            <a:ext cx="3496452" cy="695913"/>
          </a:xfrm>
          <a:prstGeom prst="rect">
            <a:avLst/>
          </a:prstGeom>
        </p:spPr>
      </p:pic>
      <p:pic>
        <p:nvPicPr>
          <p:cNvPr id="28" name="Picture 27"/>
          <p:cNvPicPr>
            <a:picLocks noChangeAspect="1"/>
          </p:cNvPicPr>
          <p:nvPr/>
        </p:nvPicPr>
        <p:blipFill>
          <a:blip r:embed="rId19"/>
          <a:stretch>
            <a:fillRect/>
          </a:stretch>
        </p:blipFill>
        <p:spPr>
          <a:xfrm>
            <a:off x="15472994" y="3679325"/>
            <a:ext cx="1135803" cy="1016544"/>
          </a:xfrm>
          <a:prstGeom prst="rect">
            <a:avLst/>
          </a:prstGeom>
        </p:spPr>
      </p:pic>
      <p:pic>
        <p:nvPicPr>
          <p:cNvPr id="30" name="Picture 29"/>
          <p:cNvPicPr>
            <a:picLocks noChangeAspect="1"/>
          </p:cNvPicPr>
          <p:nvPr/>
        </p:nvPicPr>
        <p:blipFill rotWithShape="1">
          <a:blip r:embed="rId20"/>
          <a:srcRect t="36167" b="27514"/>
          <a:stretch/>
        </p:blipFill>
        <p:spPr>
          <a:xfrm>
            <a:off x="6677726" y="8847449"/>
            <a:ext cx="2275203" cy="826335"/>
          </a:xfrm>
          <a:prstGeom prst="rect">
            <a:avLst/>
          </a:prstGeom>
        </p:spPr>
      </p:pic>
      <p:pic>
        <p:nvPicPr>
          <p:cNvPr id="31" name="Picture 30"/>
          <p:cNvPicPr>
            <a:picLocks noChangeAspect="1"/>
          </p:cNvPicPr>
          <p:nvPr/>
        </p:nvPicPr>
        <p:blipFill rotWithShape="1">
          <a:blip r:embed="rId21"/>
          <a:srcRect t="5836"/>
          <a:stretch/>
        </p:blipFill>
        <p:spPr>
          <a:xfrm>
            <a:off x="10163629" y="8820146"/>
            <a:ext cx="2150687" cy="880944"/>
          </a:xfrm>
          <a:prstGeom prst="rect">
            <a:avLst/>
          </a:prstGeom>
        </p:spPr>
      </p:pic>
      <p:pic>
        <p:nvPicPr>
          <p:cNvPr id="26" name="Picture 25">
            <a:extLst>
              <a:ext uri="{FF2B5EF4-FFF2-40B4-BE49-F238E27FC236}">
                <a16:creationId xmlns:a16="http://schemas.microsoft.com/office/drawing/2014/main" id="{6BFE9395-EBDE-483E-AFF9-3A0F476DF39C}"/>
              </a:ext>
            </a:extLst>
          </p:cNvPr>
          <p:cNvPicPr>
            <a:picLocks noChangeAspect="1"/>
          </p:cNvPicPr>
          <p:nvPr/>
        </p:nvPicPr>
        <p:blipFill>
          <a:blip r:embed="rId22"/>
          <a:stretch>
            <a:fillRect/>
          </a:stretch>
        </p:blipFill>
        <p:spPr>
          <a:xfrm>
            <a:off x="1111940" y="8715872"/>
            <a:ext cx="4481382" cy="697794"/>
          </a:xfrm>
          <a:prstGeom prst="rect">
            <a:avLst/>
          </a:prstGeom>
        </p:spPr>
      </p:pic>
      <p:pic>
        <p:nvPicPr>
          <p:cNvPr id="32" name="Picture 31" descr="A close up of a sign&#10;&#10;Description automatically generated">
            <a:extLst>
              <a:ext uri="{FF2B5EF4-FFF2-40B4-BE49-F238E27FC236}">
                <a16:creationId xmlns:a16="http://schemas.microsoft.com/office/drawing/2014/main" id="{8393B33B-AA4B-45DB-BE12-36E8EDB052CC}"/>
              </a:ext>
            </a:extLst>
          </p:cNvPr>
          <p:cNvPicPr>
            <a:picLocks noChangeAspect="1"/>
          </p:cNvPicPr>
          <p:nvPr/>
        </p:nvPicPr>
        <p:blipFill>
          <a:blip r:embed="rId23"/>
          <a:stretch>
            <a:fillRect/>
          </a:stretch>
        </p:blipFill>
        <p:spPr>
          <a:xfrm>
            <a:off x="6288210" y="3886040"/>
            <a:ext cx="5132028" cy="3421352"/>
          </a:xfrm>
          <a:prstGeom prst="rect">
            <a:avLst/>
          </a:prstGeom>
        </p:spPr>
      </p:pic>
      <p:pic>
        <p:nvPicPr>
          <p:cNvPr id="4" name="Picture 3">
            <a:extLst>
              <a:ext uri="{FF2B5EF4-FFF2-40B4-BE49-F238E27FC236}">
                <a16:creationId xmlns:a16="http://schemas.microsoft.com/office/drawing/2014/main" id="{788B6A44-8FEB-438E-950F-6A3A1FA10CE9}"/>
              </a:ext>
            </a:extLst>
          </p:cNvPr>
          <p:cNvPicPr>
            <a:picLocks noChangeAspect="1"/>
          </p:cNvPicPr>
          <p:nvPr/>
        </p:nvPicPr>
        <p:blipFill>
          <a:blip r:embed="rId24"/>
          <a:stretch>
            <a:fillRect/>
          </a:stretch>
        </p:blipFill>
        <p:spPr>
          <a:xfrm>
            <a:off x="11134842" y="1907280"/>
            <a:ext cx="2992956" cy="796875"/>
          </a:xfrm>
          <a:prstGeom prst="rect">
            <a:avLst/>
          </a:prstGeom>
        </p:spPr>
      </p:pic>
      <p:pic>
        <p:nvPicPr>
          <p:cNvPr id="34" name="Picture 33">
            <a:extLst>
              <a:ext uri="{FF2B5EF4-FFF2-40B4-BE49-F238E27FC236}">
                <a16:creationId xmlns:a16="http://schemas.microsoft.com/office/drawing/2014/main" id="{A51E7B3A-A632-8941-852F-0A3DD62D4C8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5775" y="376164"/>
            <a:ext cx="1185081" cy="1185081"/>
          </a:xfrm>
          <a:prstGeom prst="rect">
            <a:avLst/>
          </a:prstGeom>
        </p:spPr>
      </p:pic>
      <p:cxnSp>
        <p:nvCxnSpPr>
          <p:cNvPr id="35" name="Straight Connector 34">
            <a:extLst>
              <a:ext uri="{FF2B5EF4-FFF2-40B4-BE49-F238E27FC236}">
                <a16:creationId xmlns:a16="http://schemas.microsoft.com/office/drawing/2014/main" id="{05FC16D6-0ABB-0843-B625-9A1EF980D254}"/>
              </a:ext>
            </a:extLst>
          </p:cNvPr>
          <p:cNvCxnSpPr/>
          <p:nvPr/>
        </p:nvCxnSpPr>
        <p:spPr>
          <a:xfrm>
            <a:off x="581943" y="1516955"/>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pic>
        <p:nvPicPr>
          <p:cNvPr id="5" name="Picture 2" descr="Fulton Financial Announces Fourth Quarter and 2020 Results | Business Wire">
            <a:extLst>
              <a:ext uri="{FF2B5EF4-FFF2-40B4-BE49-F238E27FC236}">
                <a16:creationId xmlns:a16="http://schemas.microsoft.com/office/drawing/2014/main" id="{5D3D7522-4346-4887-8BEC-C08899A6AFA7}"/>
              </a:ext>
            </a:extLst>
          </p:cNvPr>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0" y="4470278"/>
            <a:ext cx="3375587" cy="1687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nd a Valley Bank Branch Near You | Banks &amp; ATMs Location Finder">
            <a:extLst>
              <a:ext uri="{FF2B5EF4-FFF2-40B4-BE49-F238E27FC236}">
                <a16:creationId xmlns:a16="http://schemas.microsoft.com/office/drawing/2014/main" id="{51591A30-63D6-4A47-AE5E-9EBE1115818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971502" y="3420152"/>
            <a:ext cx="2613281" cy="8141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9" descr="image007">
            <a:extLst>
              <a:ext uri="{FF2B5EF4-FFF2-40B4-BE49-F238E27FC236}">
                <a16:creationId xmlns:a16="http://schemas.microsoft.com/office/drawing/2014/main" id="{57407E33-E2E8-4F5C-AD8A-EFE4E0D91B5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5092" y="7218632"/>
            <a:ext cx="3227751" cy="10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41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0613A6-2815-BF45-93A7-7DCE86738AF3}"/>
              </a:ext>
            </a:extLst>
          </p:cNvPr>
          <p:cNvPicPr>
            <a:picLocks noChangeAspect="1"/>
          </p:cNvPicPr>
          <p:nvPr/>
        </p:nvPicPr>
        <p:blipFill rotWithShape="1">
          <a:blip r:embed="rId3">
            <a:extLst>
              <a:ext uri="{28A0092B-C50C-407E-A947-70E740481C1C}">
                <a14:useLocalDpi xmlns:a14="http://schemas.microsoft.com/office/drawing/2010/main" val="0"/>
              </a:ext>
            </a:extLst>
          </a:blip>
          <a:srcRect t="6838" r="6838"/>
          <a:stretch/>
        </p:blipFill>
        <p:spPr>
          <a:xfrm>
            <a:off x="-21129" y="-75350"/>
            <a:ext cx="18288000" cy="10287000"/>
          </a:xfrm>
          <a:prstGeom prst="rect">
            <a:avLst/>
          </a:prstGeom>
        </p:spPr>
      </p:pic>
      <p:sp>
        <p:nvSpPr>
          <p:cNvPr id="2" name="Title 1">
            <a:extLst>
              <a:ext uri="{FF2B5EF4-FFF2-40B4-BE49-F238E27FC236}">
                <a16:creationId xmlns:a16="http://schemas.microsoft.com/office/drawing/2014/main" id="{728CE1B4-2D04-9840-81EC-C6E67D00D003}"/>
              </a:ext>
            </a:extLst>
          </p:cNvPr>
          <p:cNvSpPr>
            <a:spLocks noGrp="1"/>
          </p:cNvSpPr>
          <p:nvPr>
            <p:ph type="title"/>
          </p:nvPr>
        </p:nvSpPr>
        <p:spPr/>
        <p:txBody>
          <a:bodyPr/>
          <a:lstStyle/>
          <a:p>
            <a:r>
              <a:rPr lang="en-US"/>
              <a:t>About the NJEDA</a:t>
            </a:r>
          </a:p>
        </p:txBody>
      </p:sp>
      <p:sp>
        <p:nvSpPr>
          <p:cNvPr id="7" name="Text Placeholder 6">
            <a:extLst>
              <a:ext uri="{FF2B5EF4-FFF2-40B4-BE49-F238E27FC236}">
                <a16:creationId xmlns:a16="http://schemas.microsoft.com/office/drawing/2014/main" id="{C866894F-F3EC-004A-A4BB-AB2ACC53174E}"/>
              </a:ext>
            </a:extLst>
          </p:cNvPr>
          <p:cNvSpPr>
            <a:spLocks noGrp="1"/>
          </p:cNvSpPr>
          <p:nvPr>
            <p:ph type="body" sz="quarter" idx="13"/>
          </p:nvPr>
        </p:nvSpPr>
        <p:spPr>
          <a:xfrm>
            <a:off x="846247" y="2744792"/>
            <a:ext cx="16685618" cy="5498525"/>
          </a:xfrm>
        </p:spPr>
        <p:txBody>
          <a:bodyPr>
            <a:normAutofit fontScale="77500" lnSpcReduction="20000"/>
          </a:bodyPr>
          <a:lstStyle/>
          <a:p>
            <a:pPr>
              <a:lnSpc>
                <a:spcPct val="120000"/>
              </a:lnSpc>
            </a:pPr>
            <a:r>
              <a:rPr lang="en-US" sz="4650" b="1"/>
              <a:t>The New Jersey Economic Development Authority (NJEDA) serves as the State’s principal agency for driving economic growth. </a:t>
            </a:r>
            <a:br>
              <a:rPr lang="en-US" sz="4650" b="1"/>
            </a:br>
            <a:br>
              <a:rPr lang="en-US" sz="4650" b="1"/>
            </a:br>
            <a:r>
              <a:rPr lang="en-US"/>
              <a:t>The NJEDA is committed to making New Jersey a national model for </a:t>
            </a:r>
            <a:r>
              <a:rPr lang="en-US" b="1"/>
              <a:t>inclusive and sustainable economic development </a:t>
            </a:r>
            <a:r>
              <a:rPr lang="en-US"/>
              <a:t>by focusing on key strategies to help build </a:t>
            </a:r>
            <a:r>
              <a:rPr lang="en-US" b="1"/>
              <a:t>strong and dynamic communities</a:t>
            </a:r>
            <a:r>
              <a:rPr lang="en-US"/>
              <a:t>, </a:t>
            </a:r>
            <a:r>
              <a:rPr lang="en-US" b="1"/>
              <a:t>create good jobs for New Jersey residents</a:t>
            </a:r>
            <a:r>
              <a:rPr lang="en-US"/>
              <a:t>, and </a:t>
            </a:r>
            <a:r>
              <a:rPr lang="en-US" b="1"/>
              <a:t>provide pathways to a stronger and fairer economy</a:t>
            </a:r>
            <a:r>
              <a:rPr lang="en-US"/>
              <a:t>. Through partnerships with a diverse range of stakeholders, the NJEDA creates and implements initiatives to </a:t>
            </a:r>
            <a:r>
              <a:rPr lang="en-US" b="1"/>
              <a:t>enhance the economic vitality and quality of life </a:t>
            </a:r>
            <a:r>
              <a:rPr lang="en-US"/>
              <a:t>in the State and </a:t>
            </a:r>
            <a:r>
              <a:rPr lang="en-US" b="1"/>
              <a:t>strengthen New Jersey’s long-term economic competitiveness</a:t>
            </a:r>
            <a:r>
              <a:rPr lang="en-US"/>
              <a:t>.</a:t>
            </a:r>
            <a:br>
              <a:rPr lang="en-US"/>
            </a:br>
            <a:r>
              <a:rPr lang="en-US"/>
              <a:t> </a:t>
            </a:r>
            <a:br>
              <a:rPr lang="en-US"/>
            </a:br>
            <a:endParaRPr lang="en-US"/>
          </a:p>
        </p:txBody>
      </p:sp>
      <p:sp>
        <p:nvSpPr>
          <p:cNvPr id="10" name="Isosceles Triangle 25">
            <a:extLst>
              <a:ext uri="{FF2B5EF4-FFF2-40B4-BE49-F238E27FC236}">
                <a16:creationId xmlns:a16="http://schemas.microsoft.com/office/drawing/2014/main" id="{0DE9DB3B-559D-3E4F-B20F-726DCF65553A}"/>
              </a:ext>
            </a:extLst>
          </p:cNvPr>
          <p:cNvSpPr/>
          <p:nvPr/>
        </p:nvSpPr>
        <p:spPr>
          <a:xfrm>
            <a:off x="-32658" y="8292303"/>
            <a:ext cx="12179808" cy="20574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512">
              <a:defRPr/>
            </a:pPr>
            <a:endParaRPr lang="en-US" sz="2700">
              <a:solidFill>
                <a:srgbClr val="FFFFFF"/>
              </a:solidFill>
              <a:latin typeface="Calibri" panose="020F0502020204030204"/>
            </a:endParaRPr>
          </a:p>
        </p:txBody>
      </p:sp>
      <p:sp>
        <p:nvSpPr>
          <p:cNvPr id="11" name="Isosceles Triangle 25">
            <a:extLst>
              <a:ext uri="{FF2B5EF4-FFF2-40B4-BE49-F238E27FC236}">
                <a16:creationId xmlns:a16="http://schemas.microsoft.com/office/drawing/2014/main" id="{19B1C7B5-0F90-364B-9342-98270BEFCDCE}"/>
              </a:ext>
            </a:extLst>
          </p:cNvPr>
          <p:cNvSpPr/>
          <p:nvPr/>
        </p:nvSpPr>
        <p:spPr>
          <a:xfrm rot="10800000">
            <a:off x="6138893" y="-75348"/>
            <a:ext cx="12179808" cy="20574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512">
              <a:defRPr/>
            </a:pPr>
            <a:endParaRPr lang="en-US" sz="2700">
              <a:solidFill>
                <a:srgbClr val="FFFFFF"/>
              </a:solidFill>
              <a:latin typeface="Calibri" panose="020F0502020204030204"/>
            </a:endParaRPr>
          </a:p>
        </p:txBody>
      </p:sp>
      <p:sp>
        <p:nvSpPr>
          <p:cNvPr id="12" name="TextBox 11">
            <a:extLst>
              <a:ext uri="{FF2B5EF4-FFF2-40B4-BE49-F238E27FC236}">
                <a16:creationId xmlns:a16="http://schemas.microsoft.com/office/drawing/2014/main" id="{1EBC8DE2-E983-2742-BC5A-CA7B6C442144}"/>
              </a:ext>
            </a:extLst>
          </p:cNvPr>
          <p:cNvSpPr txBox="1"/>
          <p:nvPr/>
        </p:nvSpPr>
        <p:spPr>
          <a:xfrm>
            <a:off x="11742125" y="7184768"/>
            <a:ext cx="5789736" cy="2123658"/>
          </a:xfrm>
          <a:prstGeom prst="rect">
            <a:avLst/>
          </a:prstGeom>
          <a:noFill/>
          <a:ln w="28575">
            <a:noFill/>
          </a:ln>
        </p:spPr>
        <p:txBody>
          <a:bodyPr wrap="square" rtlCol="0">
            <a:spAutoFit/>
          </a:bodyPr>
          <a:lstStyle/>
          <a:p>
            <a:pPr algn="ctr" defTabSz="1371512">
              <a:defRPr/>
            </a:pPr>
            <a:r>
              <a:rPr lang="en-US" sz="4800">
                <a:solidFill>
                  <a:srgbClr val="FFFFFF"/>
                </a:solidFill>
                <a:latin typeface="Calibri" panose="020F0502020204030204"/>
              </a:rPr>
              <a:t>HELPING TO BUILD A </a:t>
            </a:r>
            <a:br>
              <a:rPr lang="en-US" sz="4200" b="1">
                <a:solidFill>
                  <a:srgbClr val="FFFFFF"/>
                </a:solidFill>
                <a:latin typeface="Calibri" panose="020F0502020204030204"/>
              </a:rPr>
            </a:br>
            <a:r>
              <a:rPr lang="en-US" sz="4200" b="1">
                <a:ln w="12700">
                  <a:solidFill>
                    <a:srgbClr val="FFFFFE"/>
                  </a:solidFill>
                </a:ln>
                <a:solidFill>
                  <a:srgbClr val="FFFFFF"/>
                </a:solidFill>
                <a:latin typeface="Calibri" panose="020F0502020204030204" pitchFamily="34" charset="0"/>
                <a:cs typeface="Calibri" panose="020F0502020204030204" pitchFamily="34" charset="0"/>
              </a:rPr>
              <a:t>STRONGER AND FAIRER</a:t>
            </a:r>
            <a:r>
              <a:rPr lang="en-US" sz="4200" b="1">
                <a:solidFill>
                  <a:srgbClr val="FFFFFF"/>
                </a:solidFill>
                <a:latin typeface="Calibri" panose="020F0502020204030204"/>
              </a:rPr>
              <a:t> </a:t>
            </a:r>
          </a:p>
          <a:p>
            <a:pPr algn="ctr" defTabSz="1371512">
              <a:defRPr/>
            </a:pPr>
            <a:r>
              <a:rPr lang="en-US" sz="4200">
                <a:solidFill>
                  <a:srgbClr val="FFFFFF"/>
                </a:solidFill>
                <a:latin typeface="Calibri" panose="020F0502020204030204"/>
              </a:rPr>
              <a:t>NEW JERSEY ECONOMY</a:t>
            </a:r>
          </a:p>
        </p:txBody>
      </p:sp>
      <p:pic>
        <p:nvPicPr>
          <p:cNvPr id="14" name="Picture 13">
            <a:extLst>
              <a:ext uri="{FF2B5EF4-FFF2-40B4-BE49-F238E27FC236}">
                <a16:creationId xmlns:a16="http://schemas.microsoft.com/office/drawing/2014/main" id="{EA975D63-2A13-D24E-BF5C-103CB96CE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542" y="6642124"/>
            <a:ext cx="4803587" cy="3202391"/>
          </a:xfrm>
          <a:prstGeom prst="rect">
            <a:avLst/>
          </a:prstGeom>
        </p:spPr>
      </p:pic>
    </p:spTree>
    <p:extLst>
      <p:ext uri="{BB962C8B-B14F-4D97-AF65-F5344CB8AC3E}">
        <p14:creationId xmlns:p14="http://schemas.microsoft.com/office/powerpoint/2010/main" val="90321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
            <a:ext cx="8240391" cy="10389870"/>
            <a:chOff x="0" y="0"/>
            <a:chExt cx="1828706" cy="2305718"/>
          </a:xfrm>
        </p:grpSpPr>
        <p:sp>
          <p:nvSpPr>
            <p:cNvPr id="3" name="Freeform 3"/>
            <p:cNvSpPr/>
            <p:nvPr/>
          </p:nvSpPr>
          <p:spPr>
            <a:xfrm>
              <a:off x="0" y="0"/>
              <a:ext cx="1828706" cy="2305718"/>
            </a:xfrm>
            <a:custGeom>
              <a:avLst/>
              <a:gdLst/>
              <a:ahLst/>
              <a:cxnLst/>
              <a:rect l="l" t="t" r="r" b="b"/>
              <a:pathLst>
                <a:path w="1828706" h="2305718">
                  <a:moveTo>
                    <a:pt x="0" y="0"/>
                  </a:moveTo>
                  <a:lnTo>
                    <a:pt x="1828706" y="0"/>
                  </a:lnTo>
                  <a:lnTo>
                    <a:pt x="1828706" y="2305718"/>
                  </a:lnTo>
                  <a:lnTo>
                    <a:pt x="0" y="2305718"/>
                  </a:lnTo>
                  <a:close/>
                </a:path>
              </a:pathLst>
            </a:custGeom>
            <a:solidFill>
              <a:srgbClr val="1D5877"/>
            </a:solidFill>
          </p:spPr>
          <p:txBody>
            <a:bodyPr/>
            <a:lstStyle/>
            <a:p>
              <a:endParaRPr lang="en-US" sz="2700" dirty="0"/>
            </a:p>
          </p:txBody>
        </p:sp>
      </p:grpSp>
      <p:pic>
        <p:nvPicPr>
          <p:cNvPr id="4" name="Picture 4"/>
          <p:cNvPicPr>
            <a:picLocks noChangeAspect="1"/>
          </p:cNvPicPr>
          <p:nvPr/>
        </p:nvPicPr>
        <p:blipFill>
          <a:blip r:embed="rId2">
            <a:alphaModFix amt="44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550" y="1637117"/>
            <a:ext cx="7353651" cy="6909896"/>
          </a:xfrm>
          <a:prstGeom prst="rect">
            <a:avLst/>
          </a:prstGeom>
        </p:spPr>
      </p:pic>
      <p:sp>
        <p:nvSpPr>
          <p:cNvPr id="5" name="TextBox 5"/>
          <p:cNvSpPr txBox="1"/>
          <p:nvPr/>
        </p:nvSpPr>
        <p:spPr>
          <a:xfrm>
            <a:off x="392190" y="862093"/>
            <a:ext cx="7353651" cy="3872855"/>
          </a:xfrm>
          <a:prstGeom prst="rect">
            <a:avLst/>
          </a:prstGeom>
        </p:spPr>
        <p:txBody>
          <a:bodyPr lIns="0" tIns="0" rIns="0" bIns="0" rtlCol="0" anchor="t">
            <a:spAutoFit/>
          </a:bodyPr>
          <a:lstStyle/>
          <a:p>
            <a:pPr algn="ctr"/>
            <a:r>
              <a:rPr lang="en-US" sz="4500" b="1" dirty="0">
                <a:solidFill>
                  <a:schemeClr val="bg1"/>
                </a:solidFill>
                <a:latin typeface="Selawik-Semibold"/>
              </a:rPr>
              <a:t>Bond Financing</a:t>
            </a:r>
          </a:p>
          <a:p>
            <a:pPr algn="ctr">
              <a:lnSpc>
                <a:spcPts val="6831"/>
              </a:lnSpc>
            </a:pPr>
            <a:endParaRPr lang="en-US" sz="6099" dirty="0">
              <a:solidFill>
                <a:srgbClr val="FFFFFF"/>
              </a:solidFill>
              <a:latin typeface="Montserrat Semi-Bold Bold"/>
            </a:endParaRPr>
          </a:p>
          <a:p>
            <a:pPr algn="ctr"/>
            <a:r>
              <a:rPr lang="en-US" sz="3000" dirty="0">
                <a:solidFill>
                  <a:schemeClr val="bg1"/>
                </a:solidFill>
                <a:latin typeface="SegoeUI-Semilight"/>
              </a:rPr>
              <a:t>Creditworthy manufacturing companies, 501(c)(3) not-for-profit organizations, and exempt facilities in New Jersey may be eligible for long-term financing under the Bond Financing Program.</a:t>
            </a:r>
            <a:endParaRPr lang="en-US" sz="3000" dirty="0">
              <a:solidFill>
                <a:schemeClr val="bg1"/>
              </a:solidFill>
              <a:latin typeface="Montserrat Semi-Bold Bold"/>
            </a:endParaRPr>
          </a:p>
        </p:txBody>
      </p:sp>
      <p:sp>
        <p:nvSpPr>
          <p:cNvPr id="6" name="TextBox 6"/>
          <p:cNvSpPr txBox="1"/>
          <p:nvPr/>
        </p:nvSpPr>
        <p:spPr>
          <a:xfrm>
            <a:off x="10373183" y="167899"/>
            <a:ext cx="5910660" cy="525785"/>
          </a:xfrm>
          <a:prstGeom prst="rect">
            <a:avLst/>
          </a:prstGeom>
        </p:spPr>
        <p:txBody>
          <a:bodyPr lIns="0" tIns="0" rIns="0" bIns="0" rtlCol="0" anchor="t">
            <a:spAutoFit/>
          </a:bodyPr>
          <a:lstStyle/>
          <a:p>
            <a:pPr>
              <a:lnSpc>
                <a:spcPts val="4059"/>
              </a:lnSpc>
              <a:spcBef>
                <a:spcPct val="0"/>
              </a:spcBef>
            </a:pPr>
            <a:r>
              <a:rPr lang="en-US" sz="3600" b="1" spc="501" dirty="0">
                <a:solidFill>
                  <a:srgbClr val="1B4455"/>
                </a:solidFill>
                <a:latin typeface="Lato Bold"/>
              </a:rPr>
              <a:t>   </a:t>
            </a:r>
            <a:r>
              <a:rPr lang="en-US" sz="3300" b="1" spc="501" dirty="0">
                <a:solidFill>
                  <a:srgbClr val="1B4455"/>
                </a:solidFill>
                <a:latin typeface="Lato Bold"/>
              </a:rPr>
              <a:t>Product Details</a:t>
            </a:r>
          </a:p>
        </p:txBody>
      </p:sp>
      <p:sp>
        <p:nvSpPr>
          <p:cNvPr id="7" name="TextBox 7"/>
          <p:cNvSpPr txBox="1"/>
          <p:nvPr/>
        </p:nvSpPr>
        <p:spPr>
          <a:xfrm>
            <a:off x="8472707" y="4793938"/>
            <a:ext cx="9320744" cy="5801588"/>
          </a:xfrm>
          <a:prstGeom prst="rect">
            <a:avLst/>
          </a:prstGeom>
        </p:spPr>
        <p:txBody>
          <a:bodyPr wrap="square" lIns="0" tIns="0" rIns="0" bIns="0" rtlCol="0" anchor="t">
            <a:spAutoFit/>
          </a:bodyPr>
          <a:lstStyle/>
          <a:p>
            <a:pPr marL="257175" indent="-257175">
              <a:buFont typeface="Arial" panose="020B0604020202020204" pitchFamily="34" charset="0"/>
              <a:buChar char="•"/>
            </a:pPr>
            <a:r>
              <a:rPr lang="en-US" sz="2100" b="1" dirty="0">
                <a:solidFill>
                  <a:srgbClr val="1D5877"/>
                </a:solidFill>
                <a:latin typeface="SegoeUI-Semilight"/>
                <a:ea typeface="Lato" panose="020F0502020204030203" pitchFamily="34" charset="0"/>
                <a:cs typeface="Lato" panose="020F0502020204030203" pitchFamily="34" charset="0"/>
              </a:rPr>
              <a:t>Tax-exempt bonds for </a:t>
            </a:r>
            <a:r>
              <a:rPr lang="en-US" sz="2100" b="1" dirty="0">
                <a:solidFill>
                  <a:schemeClr val="accent1"/>
                </a:solidFill>
                <a:latin typeface="SegoeUI-Semilight"/>
                <a:ea typeface="Lato" panose="020F0502020204030203" pitchFamily="34" charset="0"/>
                <a:cs typeface="Lato" panose="020F0502020204030203" pitchFamily="34" charset="0"/>
              </a:rPr>
              <a:t>eligible</a:t>
            </a:r>
            <a:r>
              <a:rPr lang="en-US" sz="2100" b="1" dirty="0">
                <a:solidFill>
                  <a:srgbClr val="1D5877"/>
                </a:solidFill>
                <a:latin typeface="SegoeUI-Semilight"/>
                <a:ea typeface="Lato" panose="020F0502020204030203" pitchFamily="34" charset="0"/>
                <a:cs typeface="Lato" panose="020F0502020204030203" pitchFamily="34" charset="0"/>
              </a:rPr>
              <a:t> for-profit </a:t>
            </a:r>
            <a:r>
              <a:rPr lang="en-US" sz="2100" dirty="0">
                <a:solidFill>
                  <a:srgbClr val="1D5877"/>
                </a:solidFill>
                <a:latin typeface="SegoeUI-Semilight"/>
                <a:ea typeface="Lato" panose="020F0502020204030203" pitchFamily="34" charset="0"/>
                <a:cs typeface="Lato" panose="020F0502020204030203" pitchFamily="34" charset="0"/>
              </a:rPr>
              <a:t>companies can be used to finance capital improvements and expansions, including real estate acquisitions, new equipment, machinery, building construction, and renovations.</a:t>
            </a:r>
          </a:p>
          <a:p>
            <a:endParaRPr lang="en-US" sz="2100" dirty="0">
              <a:solidFill>
                <a:srgbClr val="1D5877"/>
              </a:solidFill>
              <a:latin typeface="SegoeUI-Semilight"/>
              <a:ea typeface="Lato" panose="020F0502020204030203" pitchFamily="34" charset="0"/>
              <a:cs typeface="Lato" panose="020F0502020204030203" pitchFamily="34" charset="0"/>
            </a:endParaRPr>
          </a:p>
          <a:p>
            <a:pPr marL="257175" indent="-257175">
              <a:buFont typeface="Arial" panose="020B0604020202020204" pitchFamily="34" charset="0"/>
              <a:buChar char="•"/>
            </a:pPr>
            <a:r>
              <a:rPr lang="en-US" sz="2100" b="1" dirty="0">
                <a:solidFill>
                  <a:schemeClr val="accent1"/>
                </a:solidFill>
                <a:latin typeface="SegoeUI-Semilight"/>
                <a:ea typeface="Lato" panose="020F0502020204030203" pitchFamily="34" charset="0"/>
                <a:cs typeface="Lato" panose="020F0502020204030203" pitchFamily="34" charset="0"/>
              </a:rPr>
              <a:t>Tax-exempt bonds for not-for-profit </a:t>
            </a:r>
            <a:r>
              <a:rPr lang="en-US" sz="2100" dirty="0">
                <a:solidFill>
                  <a:schemeClr val="accent1"/>
                </a:solidFill>
                <a:latin typeface="SegoeUI-Semilight"/>
                <a:ea typeface="Lato" panose="020F0502020204030203" pitchFamily="34" charset="0"/>
                <a:cs typeface="Lato" panose="020F0502020204030203" pitchFamily="34" charset="0"/>
              </a:rPr>
              <a:t>organizations seeking capital to expand community services can be used to finance land and building acquisitions, new construction and renovations, equipment purchases, debt refinancing and working capital. </a:t>
            </a:r>
          </a:p>
          <a:p>
            <a:pPr marL="257175" indent="-257175">
              <a:buFont typeface="Arial" panose="020B0604020202020204" pitchFamily="34" charset="0"/>
              <a:buChar char="•"/>
            </a:pPr>
            <a:r>
              <a:rPr lang="en-US" sz="2100" b="1" dirty="0">
                <a:solidFill>
                  <a:schemeClr val="accent1"/>
                </a:solidFill>
                <a:latin typeface="SegoeUI-Semilight"/>
                <a:ea typeface="Lato" panose="020F0502020204030203" pitchFamily="34" charset="0"/>
                <a:cs typeface="Lato" panose="020F0502020204030203" pitchFamily="34" charset="0"/>
              </a:rPr>
              <a:t>Government tax-exempt bonds </a:t>
            </a:r>
            <a:r>
              <a:rPr lang="en-US" sz="2100" dirty="0">
                <a:solidFill>
                  <a:schemeClr val="accent1"/>
                </a:solidFill>
                <a:latin typeface="SegoeUI-Semilight"/>
                <a:ea typeface="Lato" panose="020F0502020204030203" pitchFamily="34" charset="0"/>
                <a:cs typeface="Lato" panose="020F0502020204030203" pitchFamily="34" charset="0"/>
              </a:rPr>
              <a:t>can be used for projects that are owned and operated for the benefit of local, county and state government bodies.</a:t>
            </a:r>
          </a:p>
          <a:p>
            <a:endParaRPr lang="en-US" sz="2100" dirty="0">
              <a:solidFill>
                <a:schemeClr val="accent1"/>
              </a:solidFill>
              <a:latin typeface="SegoeUI-Semilight"/>
              <a:ea typeface="Lato" panose="020F0502020204030203" pitchFamily="34" charset="0"/>
              <a:cs typeface="Lato" panose="020F0502020204030203" pitchFamily="34" charset="0"/>
            </a:endParaRPr>
          </a:p>
          <a:p>
            <a:pPr marL="257175" indent="-257175">
              <a:buFont typeface="Arial" panose="020B0604020202020204" pitchFamily="34" charset="0"/>
              <a:buChar char="•"/>
            </a:pPr>
            <a:r>
              <a:rPr lang="en-US" sz="2100" b="1" dirty="0">
                <a:solidFill>
                  <a:schemeClr val="accent1"/>
                </a:solidFill>
                <a:latin typeface="SegoeUI-Semilight"/>
                <a:ea typeface="Lato" panose="020F0502020204030203" pitchFamily="34" charset="0"/>
                <a:cs typeface="Lato" panose="020F0502020204030203" pitchFamily="34" charset="0"/>
              </a:rPr>
              <a:t>Taxable bonds </a:t>
            </a:r>
            <a:r>
              <a:rPr lang="en-US" sz="2100" dirty="0">
                <a:solidFill>
                  <a:schemeClr val="accent1"/>
                </a:solidFill>
                <a:latin typeface="SegoeUI-Semilight"/>
                <a:ea typeface="Lato" panose="020F0502020204030203" pitchFamily="34" charset="0"/>
                <a:cs typeface="Lato" panose="020F0502020204030203" pitchFamily="34" charset="0"/>
              </a:rPr>
              <a:t>may be used for working capital and debt refinancing and are permitted only under certain circumstances for tax-exempt financing for not-for profit borrowers.</a:t>
            </a:r>
          </a:p>
          <a:p>
            <a:endParaRPr lang="en-US" sz="2100" dirty="0">
              <a:solidFill>
                <a:schemeClr val="accent1"/>
              </a:solidFill>
              <a:latin typeface="SegoeUI-Semilight"/>
              <a:ea typeface="Lato" panose="020F0502020204030203" pitchFamily="34" charset="0"/>
              <a:cs typeface="Lato" panose="020F0502020204030203" pitchFamily="34" charset="0"/>
            </a:endParaRPr>
          </a:p>
          <a:p>
            <a:endParaRPr lang="en-US" dirty="0">
              <a:solidFill>
                <a:schemeClr val="accent1"/>
              </a:solidFill>
              <a:latin typeface="SegoeUI-Semilight"/>
              <a:ea typeface="Lato" panose="020F0502020204030203" pitchFamily="34" charset="0"/>
              <a:cs typeface="Lato" panose="020F0502020204030203" pitchFamily="34" charset="0"/>
            </a:endParaRPr>
          </a:p>
          <a:p>
            <a:endParaRPr lang="en-US" sz="2300" dirty="0">
              <a:solidFill>
                <a:srgbClr val="1D5877"/>
              </a:solidFill>
              <a:latin typeface="SegoeUI-Semilight"/>
            </a:endParaRPr>
          </a:p>
        </p:txBody>
      </p:sp>
      <p:sp>
        <p:nvSpPr>
          <p:cNvPr id="26" name="AutoShape 26"/>
          <p:cNvSpPr/>
          <p:nvPr/>
        </p:nvSpPr>
        <p:spPr>
          <a:xfrm>
            <a:off x="10331346" y="646908"/>
            <a:ext cx="5176449" cy="0"/>
          </a:xfrm>
          <a:prstGeom prst="line">
            <a:avLst/>
          </a:prstGeom>
          <a:ln w="38100" cap="flat">
            <a:solidFill>
              <a:srgbClr val="83BE41"/>
            </a:solidFill>
            <a:prstDash val="solid"/>
            <a:headEnd type="none" w="sm" len="sm"/>
            <a:tailEnd type="none" w="sm" len="sm"/>
          </a:ln>
        </p:spPr>
        <p:txBody>
          <a:bodyPr/>
          <a:lstStyle/>
          <a:p>
            <a:endParaRPr lang="en-US" sz="2700" b="1" dirty="0"/>
          </a:p>
        </p:txBody>
      </p:sp>
      <p:sp>
        <p:nvSpPr>
          <p:cNvPr id="33" name="TextBox 32">
            <a:extLst>
              <a:ext uri="{FF2B5EF4-FFF2-40B4-BE49-F238E27FC236}">
                <a16:creationId xmlns:a16="http://schemas.microsoft.com/office/drawing/2014/main" id="{00638A10-954D-400D-8B14-BA6FA1D14904}"/>
              </a:ext>
            </a:extLst>
          </p:cNvPr>
          <p:cNvSpPr txBox="1"/>
          <p:nvPr/>
        </p:nvSpPr>
        <p:spPr>
          <a:xfrm>
            <a:off x="8342752" y="687272"/>
            <a:ext cx="9587075" cy="3323987"/>
          </a:xfrm>
          <a:prstGeom prst="rect">
            <a:avLst/>
          </a:prstGeom>
          <a:noFill/>
        </p:spPr>
        <p:txBody>
          <a:bodyPr wrap="square">
            <a:spAutoFit/>
          </a:bodyPr>
          <a:lstStyle/>
          <a:p>
            <a:r>
              <a:rPr lang="en-US" sz="2100" dirty="0">
                <a:solidFill>
                  <a:schemeClr val="accent1"/>
                </a:solidFill>
                <a:latin typeface="SegoeUI-Semilight"/>
              </a:rPr>
              <a:t>Through a federally authorized program, the EDA issues conduit tax-exempt private activity bonds, the proceeds of which are used to provide financing. Borrowers must meet the eligibility requirements outlined in the Internal Revenue Code (IRC) in order to qualify for tax-exempt bond financing, including:</a:t>
            </a:r>
          </a:p>
          <a:p>
            <a:pPr algn="l"/>
            <a:endParaRPr lang="en-US" sz="2100" dirty="0">
              <a:solidFill>
                <a:schemeClr val="accent1"/>
              </a:solidFill>
              <a:latin typeface="SegoeUI-Semilight"/>
            </a:endParaRPr>
          </a:p>
          <a:p>
            <a:pPr marL="257175" indent="-257175">
              <a:buFont typeface="Arial" panose="020B0604020202020204" pitchFamily="34" charset="0"/>
              <a:buChar char="•"/>
            </a:pPr>
            <a:r>
              <a:rPr lang="en-US" sz="2100" dirty="0">
                <a:solidFill>
                  <a:schemeClr val="accent1"/>
                </a:solidFill>
                <a:latin typeface="SegoeUI-Semilight"/>
              </a:rPr>
              <a:t>Manufacturing/processing facilities</a:t>
            </a:r>
          </a:p>
          <a:p>
            <a:pPr marL="257175" indent="-257175">
              <a:buFont typeface="Arial" panose="020B0604020202020204" pitchFamily="34" charset="0"/>
              <a:buChar char="•"/>
            </a:pPr>
            <a:r>
              <a:rPr lang="en-US" sz="2100" dirty="0">
                <a:solidFill>
                  <a:schemeClr val="accent1"/>
                </a:solidFill>
                <a:latin typeface="SegoeUI-Semilight"/>
              </a:rPr>
              <a:t>Governmentally owned public airports, docks, wharves</a:t>
            </a:r>
          </a:p>
          <a:p>
            <a:pPr marL="257175" indent="-257175">
              <a:buFont typeface="Arial" panose="020B0604020202020204" pitchFamily="34" charset="0"/>
              <a:buChar char="•"/>
            </a:pPr>
            <a:r>
              <a:rPr lang="en-US" sz="2100" dirty="0">
                <a:solidFill>
                  <a:schemeClr val="accent1"/>
                </a:solidFill>
                <a:latin typeface="SegoeUI-Semilight"/>
              </a:rPr>
              <a:t>Facilities that furnish water, electric, and gas; sewer facilities; and solid waste disposal, including certain recycling facilities</a:t>
            </a:r>
            <a:endParaRPr lang="en-US" sz="2100" dirty="0">
              <a:solidFill>
                <a:schemeClr val="accent1"/>
              </a:solidFill>
            </a:endParaRPr>
          </a:p>
        </p:txBody>
      </p:sp>
      <p:sp>
        <p:nvSpPr>
          <p:cNvPr id="38" name="AutoShape 26">
            <a:extLst>
              <a:ext uri="{FF2B5EF4-FFF2-40B4-BE49-F238E27FC236}">
                <a16:creationId xmlns:a16="http://schemas.microsoft.com/office/drawing/2014/main" id="{4543BB7C-FB1B-417A-9C82-87CFC622A571}"/>
              </a:ext>
            </a:extLst>
          </p:cNvPr>
          <p:cNvSpPr/>
          <p:nvPr/>
        </p:nvSpPr>
        <p:spPr>
          <a:xfrm>
            <a:off x="10373183" y="4638677"/>
            <a:ext cx="5176449" cy="0"/>
          </a:xfrm>
          <a:prstGeom prst="line">
            <a:avLst/>
          </a:prstGeom>
          <a:ln w="38100" cap="flat">
            <a:solidFill>
              <a:srgbClr val="83BE41"/>
            </a:solidFill>
            <a:prstDash val="solid"/>
            <a:headEnd type="none" w="sm" len="sm"/>
            <a:tailEnd type="none" w="sm" len="sm"/>
          </a:ln>
        </p:spPr>
        <p:txBody>
          <a:bodyPr/>
          <a:lstStyle/>
          <a:p>
            <a:endParaRPr lang="en-US" sz="2700" dirty="0"/>
          </a:p>
        </p:txBody>
      </p:sp>
      <p:sp>
        <p:nvSpPr>
          <p:cNvPr id="39" name="TextBox 6">
            <a:extLst>
              <a:ext uri="{FF2B5EF4-FFF2-40B4-BE49-F238E27FC236}">
                <a16:creationId xmlns:a16="http://schemas.microsoft.com/office/drawing/2014/main" id="{51ACC418-CDAD-4DBF-B986-134D41A95AB5}"/>
              </a:ext>
            </a:extLst>
          </p:cNvPr>
          <p:cNvSpPr txBox="1"/>
          <p:nvPr/>
        </p:nvSpPr>
        <p:spPr>
          <a:xfrm>
            <a:off x="10373183" y="4165994"/>
            <a:ext cx="5910660" cy="525785"/>
          </a:xfrm>
          <a:prstGeom prst="rect">
            <a:avLst/>
          </a:prstGeom>
        </p:spPr>
        <p:txBody>
          <a:bodyPr lIns="0" tIns="0" rIns="0" bIns="0" rtlCol="0" anchor="t">
            <a:spAutoFit/>
          </a:bodyPr>
          <a:lstStyle/>
          <a:p>
            <a:pPr>
              <a:lnSpc>
                <a:spcPts val="4059"/>
              </a:lnSpc>
              <a:spcBef>
                <a:spcPct val="0"/>
              </a:spcBef>
            </a:pPr>
            <a:r>
              <a:rPr lang="en-US" sz="3600" b="1" spc="501" dirty="0">
                <a:solidFill>
                  <a:srgbClr val="1B4455"/>
                </a:solidFill>
                <a:latin typeface="Selawik Semibold" panose="020B0604020202020204" pitchFamily="34" charset="0"/>
              </a:rPr>
              <a:t>    </a:t>
            </a:r>
            <a:r>
              <a:rPr lang="en-US" sz="3300" b="1" spc="501" dirty="0">
                <a:solidFill>
                  <a:srgbClr val="1B4455"/>
                </a:solidFill>
                <a:latin typeface="Lato Bold" panose="020F0502020204030203" pitchFamily="34" charset="0"/>
                <a:ea typeface="Lato Bold" panose="020F0502020204030203" pitchFamily="34" charset="0"/>
                <a:cs typeface="Lato Bold" panose="020F0502020204030203" pitchFamily="34" charset="0"/>
              </a:rPr>
              <a:t>Eligible</a:t>
            </a:r>
            <a:r>
              <a:rPr lang="en-US" sz="3300" spc="501" dirty="0">
                <a:solidFill>
                  <a:srgbClr val="1B4455"/>
                </a:solidFill>
                <a:latin typeface="Lato Bold" panose="020F0502020204030203" pitchFamily="34" charset="0"/>
                <a:ea typeface="Lato Bold" panose="020F0502020204030203" pitchFamily="34" charset="0"/>
                <a:cs typeface="Lato Bold" panose="020F0502020204030203" pitchFamily="34" charset="0"/>
              </a:rPr>
              <a:t> </a:t>
            </a:r>
            <a:r>
              <a:rPr lang="en-US" sz="3300" b="1" spc="501" dirty="0">
                <a:solidFill>
                  <a:srgbClr val="1B4455"/>
                </a:solidFill>
                <a:latin typeface="Lato Bold" panose="020F0502020204030203" pitchFamily="34" charset="0"/>
                <a:ea typeface="Lato Bold" panose="020F0502020204030203" pitchFamily="34" charset="0"/>
                <a:cs typeface="Lato Bold" panose="020F0502020204030203" pitchFamily="34" charset="0"/>
              </a:rPr>
              <a:t>Use</a:t>
            </a:r>
          </a:p>
        </p:txBody>
      </p:sp>
      <p:sp>
        <p:nvSpPr>
          <p:cNvPr id="40" name="TextBox 39">
            <a:extLst>
              <a:ext uri="{FF2B5EF4-FFF2-40B4-BE49-F238E27FC236}">
                <a16:creationId xmlns:a16="http://schemas.microsoft.com/office/drawing/2014/main" id="{FA0ED237-CD88-464F-95D1-27B02878C603}"/>
              </a:ext>
            </a:extLst>
          </p:cNvPr>
          <p:cNvSpPr txBox="1"/>
          <p:nvPr/>
        </p:nvSpPr>
        <p:spPr>
          <a:xfrm>
            <a:off x="196529" y="5409269"/>
            <a:ext cx="8043863" cy="3739485"/>
          </a:xfrm>
          <a:prstGeom prst="rect">
            <a:avLst/>
          </a:prstGeom>
          <a:noFill/>
        </p:spPr>
        <p:txBody>
          <a:bodyPr wrap="square">
            <a:spAutoFit/>
          </a:bodyPr>
          <a:lstStyle/>
          <a:p>
            <a:pPr algn="ctr"/>
            <a:r>
              <a:rPr lang="en-US" sz="4500" b="1" dirty="0">
                <a:solidFill>
                  <a:schemeClr val="bg1"/>
                </a:solidFill>
                <a:latin typeface="Selawik-Semibold"/>
              </a:rPr>
              <a:t>Finance Amounts</a:t>
            </a:r>
          </a:p>
          <a:p>
            <a:pPr algn="ctr"/>
            <a:endParaRPr lang="en-US" sz="2400" dirty="0">
              <a:solidFill>
                <a:schemeClr val="bg1"/>
              </a:solidFill>
              <a:latin typeface="SegoeUI-Semilight"/>
            </a:endParaRPr>
          </a:p>
          <a:p>
            <a:pPr algn="ctr"/>
            <a:r>
              <a:rPr lang="en-US" sz="2400" dirty="0">
                <a:solidFill>
                  <a:schemeClr val="bg1"/>
                </a:solidFill>
                <a:latin typeface="SegoeUI-Semilight"/>
              </a:rPr>
              <a:t>• $500,000 to $10 million in tax-exempt bonds for for-profit companies, with either a fixed or variable interest rate, and terms up to 20 years for real estate and 10 years for equipment.</a:t>
            </a:r>
          </a:p>
          <a:p>
            <a:pPr algn="ctr"/>
            <a:endParaRPr lang="en-US" sz="2400" dirty="0">
              <a:solidFill>
                <a:schemeClr val="bg1"/>
              </a:solidFill>
              <a:latin typeface="SegoeUI-Semilight"/>
            </a:endParaRPr>
          </a:p>
          <a:p>
            <a:pPr algn="ctr"/>
            <a:r>
              <a:rPr lang="en-US" sz="2400" dirty="0">
                <a:solidFill>
                  <a:schemeClr val="bg1"/>
                </a:solidFill>
                <a:latin typeface="SegoeUI-Semilight"/>
              </a:rPr>
              <a:t>• $500,000 with no dollar limit in tax-exempt bonds for qualified not-for-profit organizations.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987550"/>
          </a:xfrm>
          <a:custGeom>
            <a:avLst/>
            <a:gdLst/>
            <a:ahLst/>
            <a:cxnLst/>
            <a:rect l="l" t="t" r="r" b="b"/>
            <a:pathLst>
              <a:path w="18288000" h="1987550">
                <a:moveTo>
                  <a:pt x="18288000" y="0"/>
                </a:moveTo>
                <a:lnTo>
                  <a:pt x="0" y="0"/>
                </a:lnTo>
                <a:lnTo>
                  <a:pt x="0" y="1987296"/>
                </a:lnTo>
                <a:lnTo>
                  <a:pt x="18288000" y="1987296"/>
                </a:lnTo>
                <a:lnTo>
                  <a:pt x="18288000" y="0"/>
                </a:lnTo>
                <a:close/>
              </a:path>
            </a:pathLst>
          </a:custGeom>
          <a:solidFill>
            <a:srgbClr val="1D577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585655" y="3457946"/>
            <a:ext cx="886460" cy="848360"/>
          </a:xfrm>
          <a:custGeom>
            <a:avLst/>
            <a:gdLst/>
            <a:ahLst/>
            <a:cxnLst/>
            <a:rect l="l" t="t" r="r" b="b"/>
            <a:pathLst>
              <a:path w="886460" h="848360">
                <a:moveTo>
                  <a:pt x="483429" y="0"/>
                </a:moveTo>
                <a:lnTo>
                  <a:pt x="436155" y="1659"/>
                </a:lnTo>
                <a:lnTo>
                  <a:pt x="388678" y="6958"/>
                </a:lnTo>
                <a:lnTo>
                  <a:pt x="339079" y="15918"/>
                </a:lnTo>
                <a:lnTo>
                  <a:pt x="291087" y="31505"/>
                </a:lnTo>
                <a:lnTo>
                  <a:pt x="252048" y="50295"/>
                </a:lnTo>
                <a:lnTo>
                  <a:pt x="215086" y="72030"/>
                </a:lnTo>
                <a:lnTo>
                  <a:pt x="179853" y="96417"/>
                </a:lnTo>
                <a:lnTo>
                  <a:pt x="146002" y="123160"/>
                </a:lnTo>
                <a:lnTo>
                  <a:pt x="114577" y="151443"/>
                </a:lnTo>
                <a:lnTo>
                  <a:pt x="86170" y="182044"/>
                </a:lnTo>
                <a:lnTo>
                  <a:pt x="61517" y="215735"/>
                </a:lnTo>
                <a:lnTo>
                  <a:pt x="41356" y="253288"/>
                </a:lnTo>
                <a:lnTo>
                  <a:pt x="23349" y="299297"/>
                </a:lnTo>
                <a:lnTo>
                  <a:pt x="10090" y="346185"/>
                </a:lnTo>
                <a:lnTo>
                  <a:pt x="2206" y="394175"/>
                </a:lnTo>
                <a:lnTo>
                  <a:pt x="322" y="443488"/>
                </a:lnTo>
                <a:lnTo>
                  <a:pt x="0" y="469240"/>
                </a:lnTo>
                <a:lnTo>
                  <a:pt x="519" y="477640"/>
                </a:lnTo>
                <a:lnTo>
                  <a:pt x="6758" y="523590"/>
                </a:lnTo>
                <a:lnTo>
                  <a:pt x="17600" y="568052"/>
                </a:lnTo>
                <a:lnTo>
                  <a:pt x="34478" y="610489"/>
                </a:lnTo>
                <a:lnTo>
                  <a:pt x="58830" y="650364"/>
                </a:lnTo>
                <a:lnTo>
                  <a:pt x="87740" y="689692"/>
                </a:lnTo>
                <a:lnTo>
                  <a:pt x="117533" y="728288"/>
                </a:lnTo>
                <a:lnTo>
                  <a:pt x="168726" y="777087"/>
                </a:lnTo>
                <a:lnTo>
                  <a:pt x="231996" y="808958"/>
                </a:lnTo>
                <a:lnTo>
                  <a:pt x="246213" y="813601"/>
                </a:lnTo>
                <a:lnTo>
                  <a:pt x="260297" y="818428"/>
                </a:lnTo>
                <a:lnTo>
                  <a:pt x="274272" y="823476"/>
                </a:lnTo>
                <a:lnTo>
                  <a:pt x="288157" y="828782"/>
                </a:lnTo>
                <a:lnTo>
                  <a:pt x="311639" y="836780"/>
                </a:lnTo>
                <a:lnTo>
                  <a:pt x="335545" y="842424"/>
                </a:lnTo>
                <a:lnTo>
                  <a:pt x="359856" y="846006"/>
                </a:lnTo>
                <a:lnTo>
                  <a:pt x="384553" y="847821"/>
                </a:lnTo>
                <a:lnTo>
                  <a:pt x="429068" y="847358"/>
                </a:lnTo>
                <a:lnTo>
                  <a:pt x="473143" y="842939"/>
                </a:lnTo>
                <a:lnTo>
                  <a:pt x="516853" y="835760"/>
                </a:lnTo>
                <a:lnTo>
                  <a:pt x="560272" y="827016"/>
                </a:lnTo>
                <a:lnTo>
                  <a:pt x="611220" y="810750"/>
                </a:lnTo>
                <a:lnTo>
                  <a:pt x="638932" y="799206"/>
                </a:lnTo>
                <a:lnTo>
                  <a:pt x="361077" y="799206"/>
                </a:lnTo>
                <a:lnTo>
                  <a:pt x="335987" y="795906"/>
                </a:lnTo>
                <a:lnTo>
                  <a:pt x="311670" y="788926"/>
                </a:lnTo>
                <a:lnTo>
                  <a:pt x="288550" y="778339"/>
                </a:lnTo>
                <a:lnTo>
                  <a:pt x="269015" y="768547"/>
                </a:lnTo>
                <a:lnTo>
                  <a:pt x="249079" y="759472"/>
                </a:lnTo>
                <a:lnTo>
                  <a:pt x="210209" y="739869"/>
                </a:lnTo>
                <a:lnTo>
                  <a:pt x="156017" y="691606"/>
                </a:lnTo>
                <a:lnTo>
                  <a:pt x="111251" y="634081"/>
                </a:lnTo>
                <a:lnTo>
                  <a:pt x="79887" y="584999"/>
                </a:lnTo>
                <a:lnTo>
                  <a:pt x="61185" y="530038"/>
                </a:lnTo>
                <a:lnTo>
                  <a:pt x="53995" y="489291"/>
                </a:lnTo>
                <a:lnTo>
                  <a:pt x="50587" y="469101"/>
                </a:lnTo>
                <a:lnTo>
                  <a:pt x="47246" y="449576"/>
                </a:lnTo>
                <a:lnTo>
                  <a:pt x="51396" y="402072"/>
                </a:lnTo>
                <a:lnTo>
                  <a:pt x="59073" y="356446"/>
                </a:lnTo>
                <a:lnTo>
                  <a:pt x="70944" y="312919"/>
                </a:lnTo>
                <a:lnTo>
                  <a:pt x="87675" y="271710"/>
                </a:lnTo>
                <a:lnTo>
                  <a:pt x="109932" y="233038"/>
                </a:lnTo>
                <a:lnTo>
                  <a:pt x="138381" y="197123"/>
                </a:lnTo>
                <a:lnTo>
                  <a:pt x="173690" y="164185"/>
                </a:lnTo>
                <a:lnTo>
                  <a:pt x="206905" y="138629"/>
                </a:lnTo>
                <a:lnTo>
                  <a:pt x="241203" y="115041"/>
                </a:lnTo>
                <a:lnTo>
                  <a:pt x="277085" y="93991"/>
                </a:lnTo>
                <a:lnTo>
                  <a:pt x="315051" y="76048"/>
                </a:lnTo>
                <a:lnTo>
                  <a:pt x="359566" y="63666"/>
                </a:lnTo>
                <a:lnTo>
                  <a:pt x="404965" y="56427"/>
                </a:lnTo>
                <a:lnTo>
                  <a:pt x="457738" y="50998"/>
                </a:lnTo>
                <a:lnTo>
                  <a:pt x="676696" y="50998"/>
                </a:lnTo>
                <a:lnTo>
                  <a:pt x="672841" y="48947"/>
                </a:lnTo>
                <a:lnTo>
                  <a:pt x="625776" y="29627"/>
                </a:lnTo>
                <a:lnTo>
                  <a:pt x="577149" y="13635"/>
                </a:lnTo>
                <a:lnTo>
                  <a:pt x="530445" y="3488"/>
                </a:lnTo>
                <a:lnTo>
                  <a:pt x="483429" y="0"/>
                </a:lnTo>
                <a:close/>
              </a:path>
              <a:path w="886460" h="848360">
                <a:moveTo>
                  <a:pt x="676696" y="50998"/>
                </a:moveTo>
                <a:lnTo>
                  <a:pt x="457738" y="50998"/>
                </a:lnTo>
                <a:lnTo>
                  <a:pt x="508760" y="53248"/>
                </a:lnTo>
                <a:lnTo>
                  <a:pt x="558179" y="62412"/>
                </a:lnTo>
                <a:lnTo>
                  <a:pt x="606143" y="77727"/>
                </a:lnTo>
                <a:lnTo>
                  <a:pt x="652798" y="98428"/>
                </a:lnTo>
                <a:lnTo>
                  <a:pt x="698294" y="123749"/>
                </a:lnTo>
                <a:lnTo>
                  <a:pt x="737856" y="153659"/>
                </a:lnTo>
                <a:lnTo>
                  <a:pt x="769928" y="189623"/>
                </a:lnTo>
                <a:lnTo>
                  <a:pt x="795341" y="230926"/>
                </a:lnTo>
                <a:lnTo>
                  <a:pt x="814922" y="276852"/>
                </a:lnTo>
                <a:lnTo>
                  <a:pt x="827627" y="324996"/>
                </a:lnTo>
                <a:lnTo>
                  <a:pt x="832335" y="372508"/>
                </a:lnTo>
                <a:lnTo>
                  <a:pt x="830182" y="419443"/>
                </a:lnTo>
                <a:lnTo>
                  <a:pt x="822303" y="465856"/>
                </a:lnTo>
                <a:lnTo>
                  <a:pt x="809832" y="511801"/>
                </a:lnTo>
                <a:lnTo>
                  <a:pt x="793905" y="557333"/>
                </a:lnTo>
                <a:lnTo>
                  <a:pt x="766716" y="612072"/>
                </a:lnTo>
                <a:lnTo>
                  <a:pt x="734224" y="664306"/>
                </a:lnTo>
                <a:lnTo>
                  <a:pt x="694145" y="708832"/>
                </a:lnTo>
                <a:lnTo>
                  <a:pt x="642133" y="739083"/>
                </a:lnTo>
                <a:lnTo>
                  <a:pt x="592560" y="760208"/>
                </a:lnTo>
                <a:lnTo>
                  <a:pt x="541808" y="776768"/>
                </a:lnTo>
                <a:lnTo>
                  <a:pt x="503328" y="784261"/>
                </a:lnTo>
                <a:lnTo>
                  <a:pt x="464531" y="790189"/>
                </a:lnTo>
                <a:lnTo>
                  <a:pt x="425550" y="794903"/>
                </a:lnTo>
                <a:lnTo>
                  <a:pt x="386517" y="798752"/>
                </a:lnTo>
                <a:lnTo>
                  <a:pt x="361077" y="799206"/>
                </a:lnTo>
                <a:lnTo>
                  <a:pt x="638932" y="799206"/>
                </a:lnTo>
                <a:lnTo>
                  <a:pt x="693354" y="774070"/>
                </a:lnTo>
                <a:lnTo>
                  <a:pt x="749096" y="730521"/>
                </a:lnTo>
                <a:lnTo>
                  <a:pt x="792175" y="675661"/>
                </a:lnTo>
                <a:lnTo>
                  <a:pt x="826648" y="618096"/>
                </a:lnTo>
                <a:lnTo>
                  <a:pt x="856097" y="543437"/>
                </a:lnTo>
                <a:lnTo>
                  <a:pt x="869451" y="499255"/>
                </a:lnTo>
                <a:lnTo>
                  <a:pt x="879495" y="454726"/>
                </a:lnTo>
                <a:lnTo>
                  <a:pt x="885413" y="409760"/>
                </a:lnTo>
                <a:lnTo>
                  <a:pt x="886393" y="364270"/>
                </a:lnTo>
                <a:lnTo>
                  <a:pt x="881620" y="318164"/>
                </a:lnTo>
                <a:lnTo>
                  <a:pt x="870282" y="271354"/>
                </a:lnTo>
                <a:lnTo>
                  <a:pt x="851686" y="222728"/>
                </a:lnTo>
                <a:lnTo>
                  <a:pt x="827362" y="178242"/>
                </a:lnTo>
                <a:lnTo>
                  <a:pt x="796815" y="138063"/>
                </a:lnTo>
                <a:lnTo>
                  <a:pt x="759546" y="102361"/>
                </a:lnTo>
                <a:lnTo>
                  <a:pt x="717659" y="72792"/>
                </a:lnTo>
                <a:lnTo>
                  <a:pt x="676696" y="50998"/>
                </a:lnTo>
                <a:close/>
              </a:path>
            </a:pathLst>
          </a:custGeom>
          <a:solidFill>
            <a:srgbClr val="85BC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prstGeom prst="rect">
            <a:avLst/>
          </a:prstGeom>
        </p:spPr>
        <p:txBody>
          <a:bodyPr vert="horz" wrap="square" lIns="0" tIns="13335" rIns="0" bIns="0" rtlCol="0">
            <a:spAutoFit/>
          </a:bodyPr>
          <a:lstStyle/>
          <a:p>
            <a:pPr marL="12700">
              <a:lnSpc>
                <a:spcPct val="100000"/>
              </a:lnSpc>
              <a:spcBef>
                <a:spcPts val="105"/>
              </a:spcBef>
              <a:tabLst>
                <a:tab pos="802005" algn="l"/>
              </a:tabLst>
            </a:pPr>
            <a:r>
              <a:rPr sz="4950" spc="-37" baseline="2525" dirty="0">
                <a:solidFill>
                  <a:srgbClr val="363839"/>
                </a:solidFill>
              </a:rPr>
              <a:t>01</a:t>
            </a:r>
            <a:r>
              <a:rPr sz="4950" baseline="2525" dirty="0">
                <a:solidFill>
                  <a:srgbClr val="363839"/>
                </a:solidFill>
              </a:rPr>
              <a:t>	</a:t>
            </a:r>
            <a:r>
              <a:rPr sz="4700" spc="-515" dirty="0"/>
              <a:t>Classroom</a:t>
            </a:r>
            <a:r>
              <a:rPr sz="4700" spc="-370" dirty="0"/>
              <a:t> </a:t>
            </a:r>
            <a:r>
              <a:rPr sz="4700" spc="-944" dirty="0"/>
              <a:t>T</a:t>
            </a:r>
            <a:r>
              <a:rPr sz="4700" spc="-484" dirty="0"/>
              <a:t>r</a:t>
            </a:r>
            <a:r>
              <a:rPr sz="4700" spc="-425" dirty="0"/>
              <a:t>aini</a:t>
            </a:r>
            <a:r>
              <a:rPr sz="4700" spc="-459" dirty="0"/>
              <a:t>n</a:t>
            </a:r>
            <a:r>
              <a:rPr sz="4700" spc="-425" dirty="0"/>
              <a:t>g</a:t>
            </a:r>
            <a:endParaRPr sz="4700"/>
          </a:p>
          <a:p>
            <a:pPr marL="1320165" indent="-259715">
              <a:lnSpc>
                <a:spcPct val="100000"/>
              </a:lnSpc>
              <a:spcBef>
                <a:spcPts val="2925"/>
              </a:spcBef>
              <a:buFont typeface="Arial"/>
              <a:buChar char="•"/>
              <a:tabLst>
                <a:tab pos="1320165" algn="l"/>
                <a:tab pos="1320800" algn="l"/>
              </a:tabLst>
            </a:pPr>
            <a:r>
              <a:rPr sz="2400" spc="-10" dirty="0">
                <a:latin typeface="Tahoma"/>
                <a:cs typeface="Tahoma"/>
              </a:rPr>
              <a:t>Finance</a:t>
            </a:r>
            <a:endParaRPr sz="2400">
              <a:latin typeface="Tahoma"/>
              <a:cs typeface="Tahoma"/>
            </a:endParaRPr>
          </a:p>
          <a:p>
            <a:pPr marL="1320165" indent="-259715">
              <a:lnSpc>
                <a:spcPct val="100000"/>
              </a:lnSpc>
              <a:spcBef>
                <a:spcPts val="515"/>
              </a:spcBef>
              <a:buChar char="•"/>
              <a:tabLst>
                <a:tab pos="1320165" algn="l"/>
                <a:tab pos="1320800" algn="l"/>
              </a:tabLst>
            </a:pPr>
            <a:r>
              <a:rPr sz="2400" spc="-10" dirty="0">
                <a:latin typeface="Arial"/>
                <a:cs typeface="Arial"/>
              </a:rPr>
              <a:t>Operations</a:t>
            </a:r>
            <a:endParaRPr sz="2400">
              <a:latin typeface="Arial"/>
              <a:cs typeface="Arial"/>
            </a:endParaRPr>
          </a:p>
          <a:p>
            <a:pPr marL="1320165" indent="-259715">
              <a:lnSpc>
                <a:spcPct val="100000"/>
              </a:lnSpc>
              <a:spcBef>
                <a:spcPts val="520"/>
              </a:spcBef>
              <a:buChar char="•"/>
              <a:tabLst>
                <a:tab pos="1320165" algn="l"/>
                <a:tab pos="1320800" algn="l"/>
              </a:tabLst>
            </a:pPr>
            <a:r>
              <a:rPr sz="2400" dirty="0">
                <a:latin typeface="Arial"/>
                <a:cs typeface="Arial"/>
              </a:rPr>
              <a:t>Contract</a:t>
            </a:r>
            <a:r>
              <a:rPr sz="2400" spc="-30" dirty="0">
                <a:latin typeface="Arial"/>
                <a:cs typeface="Arial"/>
              </a:rPr>
              <a:t> </a:t>
            </a:r>
            <a:r>
              <a:rPr sz="2400" dirty="0">
                <a:latin typeface="Arial"/>
                <a:cs typeface="Arial"/>
              </a:rPr>
              <a:t>law</a:t>
            </a:r>
            <a:r>
              <a:rPr sz="2400" spc="-10" dirty="0">
                <a:latin typeface="Arial"/>
                <a:cs typeface="Arial"/>
              </a:rPr>
              <a:t> </a:t>
            </a:r>
            <a:r>
              <a:rPr sz="2400" dirty="0">
                <a:latin typeface="Arial"/>
                <a:cs typeface="Arial"/>
              </a:rPr>
              <a:t>and</a:t>
            </a:r>
            <a:r>
              <a:rPr sz="2400" spc="-35" dirty="0">
                <a:latin typeface="Arial"/>
                <a:cs typeface="Arial"/>
              </a:rPr>
              <a:t> </a:t>
            </a:r>
            <a:r>
              <a:rPr sz="2400" dirty="0">
                <a:latin typeface="Arial"/>
                <a:cs typeface="Arial"/>
              </a:rPr>
              <a:t>avoiding</a:t>
            </a:r>
            <a:r>
              <a:rPr sz="2400" spc="5" dirty="0">
                <a:latin typeface="Arial"/>
                <a:cs typeface="Arial"/>
              </a:rPr>
              <a:t> </a:t>
            </a:r>
            <a:r>
              <a:rPr sz="2400" dirty="0">
                <a:latin typeface="Arial"/>
                <a:cs typeface="Arial"/>
              </a:rPr>
              <a:t>construction</a:t>
            </a:r>
            <a:r>
              <a:rPr sz="2400" spc="-10" dirty="0">
                <a:latin typeface="Arial"/>
                <a:cs typeface="Arial"/>
              </a:rPr>
              <a:t> fraud</a:t>
            </a:r>
            <a:endParaRPr sz="2400">
              <a:latin typeface="Arial"/>
              <a:cs typeface="Arial"/>
            </a:endParaRPr>
          </a:p>
          <a:p>
            <a:pPr marL="1320165" indent="-259715">
              <a:lnSpc>
                <a:spcPct val="100000"/>
              </a:lnSpc>
              <a:spcBef>
                <a:spcPts val="525"/>
              </a:spcBef>
              <a:buChar char="•"/>
              <a:tabLst>
                <a:tab pos="1320165" algn="l"/>
                <a:tab pos="1320800" algn="l"/>
              </a:tabLst>
            </a:pPr>
            <a:r>
              <a:rPr sz="2400" dirty="0">
                <a:latin typeface="Arial"/>
                <a:cs typeface="Arial"/>
              </a:rPr>
              <a:t>Optimizing</a:t>
            </a:r>
            <a:r>
              <a:rPr sz="2400" spc="-15" dirty="0">
                <a:latin typeface="Arial"/>
                <a:cs typeface="Arial"/>
              </a:rPr>
              <a:t> </a:t>
            </a:r>
            <a:r>
              <a:rPr sz="2400" dirty="0">
                <a:latin typeface="Arial"/>
                <a:cs typeface="Arial"/>
              </a:rPr>
              <a:t>your</a:t>
            </a:r>
            <a:r>
              <a:rPr sz="2400" spc="-10" dirty="0">
                <a:latin typeface="Arial"/>
                <a:cs typeface="Arial"/>
              </a:rPr>
              <a:t> </a:t>
            </a:r>
            <a:r>
              <a:rPr sz="2400" dirty="0">
                <a:latin typeface="Arial"/>
                <a:cs typeface="Arial"/>
              </a:rPr>
              <a:t>bond</a:t>
            </a:r>
            <a:r>
              <a:rPr sz="2400" spc="-10" dirty="0">
                <a:latin typeface="Arial"/>
                <a:cs typeface="Arial"/>
              </a:rPr>
              <a:t> </a:t>
            </a:r>
            <a:r>
              <a:rPr sz="2400" spc="-20" dirty="0">
                <a:latin typeface="Arial"/>
                <a:cs typeface="Arial"/>
              </a:rPr>
              <a:t>line</a:t>
            </a:r>
            <a:endParaRPr sz="2400">
              <a:latin typeface="Arial"/>
              <a:cs typeface="Arial"/>
            </a:endParaRPr>
          </a:p>
          <a:p>
            <a:pPr marL="1320165" marR="516255" indent="-259079">
              <a:lnSpc>
                <a:spcPct val="117900"/>
              </a:lnSpc>
              <a:spcBef>
                <a:spcPts val="5"/>
              </a:spcBef>
              <a:buChar char="•"/>
              <a:tabLst>
                <a:tab pos="1320165" algn="l"/>
                <a:tab pos="1320800" algn="l"/>
              </a:tabLst>
            </a:pPr>
            <a:r>
              <a:rPr sz="2400" dirty="0">
                <a:latin typeface="Arial"/>
                <a:cs typeface="Arial"/>
              </a:rPr>
              <a:t>Estimating</a:t>
            </a:r>
            <a:r>
              <a:rPr sz="2400" spc="-10" dirty="0">
                <a:latin typeface="Arial"/>
                <a:cs typeface="Arial"/>
              </a:rPr>
              <a:t> </a:t>
            </a:r>
            <a:r>
              <a:rPr sz="2400" dirty="0">
                <a:latin typeface="Arial"/>
                <a:cs typeface="Arial"/>
              </a:rPr>
              <a:t>and</a:t>
            </a:r>
            <a:r>
              <a:rPr sz="2400" spc="-25" dirty="0">
                <a:latin typeface="Arial"/>
                <a:cs typeface="Arial"/>
              </a:rPr>
              <a:t> </a:t>
            </a:r>
            <a:r>
              <a:rPr sz="2400" dirty="0">
                <a:latin typeface="Arial"/>
                <a:cs typeface="Arial"/>
              </a:rPr>
              <a:t>working with</a:t>
            </a:r>
            <a:r>
              <a:rPr sz="2400" spc="-5" dirty="0">
                <a:latin typeface="Arial"/>
                <a:cs typeface="Arial"/>
              </a:rPr>
              <a:t> </a:t>
            </a:r>
            <a:r>
              <a:rPr sz="2400" spc="-10" dirty="0">
                <a:latin typeface="Arial"/>
                <a:cs typeface="Arial"/>
              </a:rPr>
              <a:t>construction documents</a:t>
            </a:r>
            <a:endParaRPr sz="2400">
              <a:latin typeface="Arial"/>
              <a:cs typeface="Arial"/>
            </a:endParaRPr>
          </a:p>
          <a:p>
            <a:pPr marL="1320165" indent="-259715">
              <a:lnSpc>
                <a:spcPct val="100000"/>
              </a:lnSpc>
              <a:spcBef>
                <a:spcPts val="525"/>
              </a:spcBef>
              <a:buChar char="•"/>
              <a:tabLst>
                <a:tab pos="1320165" algn="l"/>
                <a:tab pos="1320800" algn="l"/>
              </a:tabLst>
            </a:pPr>
            <a:r>
              <a:rPr sz="2400" dirty="0">
                <a:latin typeface="Arial"/>
                <a:cs typeface="Arial"/>
              </a:rPr>
              <a:t>QuickBooks</a:t>
            </a:r>
            <a:r>
              <a:rPr sz="2400" spc="-65" dirty="0">
                <a:latin typeface="Arial"/>
                <a:cs typeface="Arial"/>
              </a:rPr>
              <a:t> </a:t>
            </a:r>
            <a:r>
              <a:rPr sz="2400" spc="-10" dirty="0">
                <a:latin typeface="Arial"/>
                <a:cs typeface="Arial"/>
              </a:rPr>
              <a:t>Training</a:t>
            </a:r>
            <a:endParaRPr sz="2400">
              <a:latin typeface="Arial"/>
              <a:cs typeface="Arial"/>
            </a:endParaRPr>
          </a:p>
          <a:p>
            <a:pPr marL="1320165" indent="-259715">
              <a:lnSpc>
                <a:spcPct val="100000"/>
              </a:lnSpc>
              <a:spcBef>
                <a:spcPts val="520"/>
              </a:spcBef>
              <a:buChar char="•"/>
              <a:tabLst>
                <a:tab pos="1320165" algn="l"/>
                <a:tab pos="1320800" algn="l"/>
              </a:tabLst>
            </a:pPr>
            <a:r>
              <a:rPr sz="2400" dirty="0">
                <a:latin typeface="Arial"/>
                <a:cs typeface="Arial"/>
              </a:rPr>
              <a:t>Consulting</a:t>
            </a:r>
            <a:r>
              <a:rPr sz="2400" spc="5" dirty="0">
                <a:latin typeface="Arial"/>
                <a:cs typeface="Arial"/>
              </a:rPr>
              <a:t> </a:t>
            </a:r>
            <a:r>
              <a:rPr sz="2400" dirty="0">
                <a:latin typeface="Arial"/>
                <a:cs typeface="Arial"/>
              </a:rPr>
              <a:t>Services,</a:t>
            </a:r>
            <a:r>
              <a:rPr sz="2400" spc="-15" dirty="0">
                <a:latin typeface="Arial"/>
                <a:cs typeface="Arial"/>
              </a:rPr>
              <a:t> </a:t>
            </a:r>
            <a:r>
              <a:rPr sz="2400" dirty="0">
                <a:latin typeface="Arial"/>
                <a:cs typeface="Arial"/>
              </a:rPr>
              <a:t>and</a:t>
            </a:r>
            <a:r>
              <a:rPr sz="2400" spc="-10" dirty="0">
                <a:latin typeface="Arial"/>
                <a:cs typeface="Arial"/>
              </a:rPr>
              <a:t> more!</a:t>
            </a:r>
            <a:endParaRPr sz="2400">
              <a:latin typeface="Arial"/>
              <a:cs typeface="Arial"/>
            </a:endParaRPr>
          </a:p>
        </p:txBody>
      </p:sp>
      <p:sp>
        <p:nvSpPr>
          <p:cNvPr id="5" name="object 5"/>
          <p:cNvSpPr/>
          <p:nvPr/>
        </p:nvSpPr>
        <p:spPr>
          <a:xfrm>
            <a:off x="9145963" y="3322310"/>
            <a:ext cx="886460" cy="848360"/>
          </a:xfrm>
          <a:custGeom>
            <a:avLst/>
            <a:gdLst/>
            <a:ahLst/>
            <a:cxnLst/>
            <a:rect l="l" t="t" r="r" b="b"/>
            <a:pathLst>
              <a:path w="886459" h="848360">
                <a:moveTo>
                  <a:pt x="483429" y="0"/>
                </a:moveTo>
                <a:lnTo>
                  <a:pt x="436155" y="1659"/>
                </a:lnTo>
                <a:lnTo>
                  <a:pt x="388678" y="6958"/>
                </a:lnTo>
                <a:lnTo>
                  <a:pt x="339079" y="15918"/>
                </a:lnTo>
                <a:lnTo>
                  <a:pt x="291087" y="31505"/>
                </a:lnTo>
                <a:lnTo>
                  <a:pt x="252048" y="50295"/>
                </a:lnTo>
                <a:lnTo>
                  <a:pt x="215086" y="72030"/>
                </a:lnTo>
                <a:lnTo>
                  <a:pt x="179853" y="96417"/>
                </a:lnTo>
                <a:lnTo>
                  <a:pt x="146002" y="123160"/>
                </a:lnTo>
                <a:lnTo>
                  <a:pt x="114577" y="151443"/>
                </a:lnTo>
                <a:lnTo>
                  <a:pt x="86170" y="182044"/>
                </a:lnTo>
                <a:lnTo>
                  <a:pt x="61517" y="215735"/>
                </a:lnTo>
                <a:lnTo>
                  <a:pt x="41356" y="253288"/>
                </a:lnTo>
                <a:lnTo>
                  <a:pt x="23349" y="299297"/>
                </a:lnTo>
                <a:lnTo>
                  <a:pt x="10090" y="346185"/>
                </a:lnTo>
                <a:lnTo>
                  <a:pt x="2206" y="394175"/>
                </a:lnTo>
                <a:lnTo>
                  <a:pt x="322" y="443488"/>
                </a:lnTo>
                <a:lnTo>
                  <a:pt x="0" y="469240"/>
                </a:lnTo>
                <a:lnTo>
                  <a:pt x="519" y="477640"/>
                </a:lnTo>
                <a:lnTo>
                  <a:pt x="6758" y="523590"/>
                </a:lnTo>
                <a:lnTo>
                  <a:pt x="17600" y="568052"/>
                </a:lnTo>
                <a:lnTo>
                  <a:pt x="34478" y="610489"/>
                </a:lnTo>
                <a:lnTo>
                  <a:pt x="58830" y="650364"/>
                </a:lnTo>
                <a:lnTo>
                  <a:pt x="87740" y="689692"/>
                </a:lnTo>
                <a:lnTo>
                  <a:pt x="117533" y="728288"/>
                </a:lnTo>
                <a:lnTo>
                  <a:pt x="168726" y="777087"/>
                </a:lnTo>
                <a:lnTo>
                  <a:pt x="231996" y="808958"/>
                </a:lnTo>
                <a:lnTo>
                  <a:pt x="246213" y="813601"/>
                </a:lnTo>
                <a:lnTo>
                  <a:pt x="260297" y="818428"/>
                </a:lnTo>
                <a:lnTo>
                  <a:pt x="274272" y="823476"/>
                </a:lnTo>
                <a:lnTo>
                  <a:pt x="288157" y="828782"/>
                </a:lnTo>
                <a:lnTo>
                  <a:pt x="311639" y="836780"/>
                </a:lnTo>
                <a:lnTo>
                  <a:pt x="335545" y="842424"/>
                </a:lnTo>
                <a:lnTo>
                  <a:pt x="359856" y="846006"/>
                </a:lnTo>
                <a:lnTo>
                  <a:pt x="384553" y="847821"/>
                </a:lnTo>
                <a:lnTo>
                  <a:pt x="429068" y="847358"/>
                </a:lnTo>
                <a:lnTo>
                  <a:pt x="473143" y="842939"/>
                </a:lnTo>
                <a:lnTo>
                  <a:pt x="516853" y="835760"/>
                </a:lnTo>
                <a:lnTo>
                  <a:pt x="560272" y="827016"/>
                </a:lnTo>
                <a:lnTo>
                  <a:pt x="611220" y="810750"/>
                </a:lnTo>
                <a:lnTo>
                  <a:pt x="638932" y="799206"/>
                </a:lnTo>
                <a:lnTo>
                  <a:pt x="361077" y="799206"/>
                </a:lnTo>
                <a:lnTo>
                  <a:pt x="335987" y="795906"/>
                </a:lnTo>
                <a:lnTo>
                  <a:pt x="311670" y="788926"/>
                </a:lnTo>
                <a:lnTo>
                  <a:pt x="288550" y="778339"/>
                </a:lnTo>
                <a:lnTo>
                  <a:pt x="269015" y="768547"/>
                </a:lnTo>
                <a:lnTo>
                  <a:pt x="249079" y="759472"/>
                </a:lnTo>
                <a:lnTo>
                  <a:pt x="210209" y="739869"/>
                </a:lnTo>
                <a:lnTo>
                  <a:pt x="156017" y="691606"/>
                </a:lnTo>
                <a:lnTo>
                  <a:pt x="111251" y="634081"/>
                </a:lnTo>
                <a:lnTo>
                  <a:pt x="79887" y="584999"/>
                </a:lnTo>
                <a:lnTo>
                  <a:pt x="61185" y="530038"/>
                </a:lnTo>
                <a:lnTo>
                  <a:pt x="53995" y="489291"/>
                </a:lnTo>
                <a:lnTo>
                  <a:pt x="50587" y="469101"/>
                </a:lnTo>
                <a:lnTo>
                  <a:pt x="47246" y="449576"/>
                </a:lnTo>
                <a:lnTo>
                  <a:pt x="51396" y="402072"/>
                </a:lnTo>
                <a:lnTo>
                  <a:pt x="59073" y="356446"/>
                </a:lnTo>
                <a:lnTo>
                  <a:pt x="70944" y="312919"/>
                </a:lnTo>
                <a:lnTo>
                  <a:pt x="87675" y="271710"/>
                </a:lnTo>
                <a:lnTo>
                  <a:pt x="109932" y="233038"/>
                </a:lnTo>
                <a:lnTo>
                  <a:pt x="138381" y="197123"/>
                </a:lnTo>
                <a:lnTo>
                  <a:pt x="173690" y="164185"/>
                </a:lnTo>
                <a:lnTo>
                  <a:pt x="206905" y="138629"/>
                </a:lnTo>
                <a:lnTo>
                  <a:pt x="241203" y="115041"/>
                </a:lnTo>
                <a:lnTo>
                  <a:pt x="277085" y="93991"/>
                </a:lnTo>
                <a:lnTo>
                  <a:pt x="315051" y="76048"/>
                </a:lnTo>
                <a:lnTo>
                  <a:pt x="359566" y="63666"/>
                </a:lnTo>
                <a:lnTo>
                  <a:pt x="404965" y="56427"/>
                </a:lnTo>
                <a:lnTo>
                  <a:pt x="457738" y="50998"/>
                </a:lnTo>
                <a:lnTo>
                  <a:pt x="676696" y="50998"/>
                </a:lnTo>
                <a:lnTo>
                  <a:pt x="672841" y="48947"/>
                </a:lnTo>
                <a:lnTo>
                  <a:pt x="625776" y="29627"/>
                </a:lnTo>
                <a:lnTo>
                  <a:pt x="577149" y="13635"/>
                </a:lnTo>
                <a:lnTo>
                  <a:pt x="530445" y="3488"/>
                </a:lnTo>
                <a:lnTo>
                  <a:pt x="483429" y="0"/>
                </a:lnTo>
                <a:close/>
              </a:path>
              <a:path w="886459" h="848360">
                <a:moveTo>
                  <a:pt x="676696" y="50998"/>
                </a:moveTo>
                <a:lnTo>
                  <a:pt x="457738" y="50998"/>
                </a:lnTo>
                <a:lnTo>
                  <a:pt x="508760" y="53248"/>
                </a:lnTo>
                <a:lnTo>
                  <a:pt x="558179" y="62412"/>
                </a:lnTo>
                <a:lnTo>
                  <a:pt x="606143" y="77727"/>
                </a:lnTo>
                <a:lnTo>
                  <a:pt x="652798" y="98428"/>
                </a:lnTo>
                <a:lnTo>
                  <a:pt x="698294" y="123749"/>
                </a:lnTo>
                <a:lnTo>
                  <a:pt x="737856" y="153659"/>
                </a:lnTo>
                <a:lnTo>
                  <a:pt x="769928" y="189623"/>
                </a:lnTo>
                <a:lnTo>
                  <a:pt x="795341" y="230926"/>
                </a:lnTo>
                <a:lnTo>
                  <a:pt x="814922" y="276852"/>
                </a:lnTo>
                <a:lnTo>
                  <a:pt x="827627" y="324996"/>
                </a:lnTo>
                <a:lnTo>
                  <a:pt x="832335" y="372508"/>
                </a:lnTo>
                <a:lnTo>
                  <a:pt x="830182" y="419443"/>
                </a:lnTo>
                <a:lnTo>
                  <a:pt x="822303" y="465856"/>
                </a:lnTo>
                <a:lnTo>
                  <a:pt x="809832" y="511801"/>
                </a:lnTo>
                <a:lnTo>
                  <a:pt x="793905" y="557333"/>
                </a:lnTo>
                <a:lnTo>
                  <a:pt x="766716" y="612072"/>
                </a:lnTo>
                <a:lnTo>
                  <a:pt x="734224" y="664306"/>
                </a:lnTo>
                <a:lnTo>
                  <a:pt x="694145" y="708832"/>
                </a:lnTo>
                <a:lnTo>
                  <a:pt x="642133" y="739083"/>
                </a:lnTo>
                <a:lnTo>
                  <a:pt x="592560" y="760208"/>
                </a:lnTo>
                <a:lnTo>
                  <a:pt x="541808" y="776768"/>
                </a:lnTo>
                <a:lnTo>
                  <a:pt x="503328" y="784261"/>
                </a:lnTo>
                <a:lnTo>
                  <a:pt x="464531" y="790189"/>
                </a:lnTo>
                <a:lnTo>
                  <a:pt x="425550" y="794903"/>
                </a:lnTo>
                <a:lnTo>
                  <a:pt x="386517" y="798752"/>
                </a:lnTo>
                <a:lnTo>
                  <a:pt x="361077" y="799206"/>
                </a:lnTo>
                <a:lnTo>
                  <a:pt x="638932" y="799206"/>
                </a:lnTo>
                <a:lnTo>
                  <a:pt x="693354" y="774070"/>
                </a:lnTo>
                <a:lnTo>
                  <a:pt x="749096" y="730521"/>
                </a:lnTo>
                <a:lnTo>
                  <a:pt x="792175" y="675661"/>
                </a:lnTo>
                <a:lnTo>
                  <a:pt x="826648" y="618096"/>
                </a:lnTo>
                <a:lnTo>
                  <a:pt x="856097" y="543437"/>
                </a:lnTo>
                <a:lnTo>
                  <a:pt x="869451" y="499255"/>
                </a:lnTo>
                <a:lnTo>
                  <a:pt x="879495" y="454726"/>
                </a:lnTo>
                <a:lnTo>
                  <a:pt x="885413" y="409760"/>
                </a:lnTo>
                <a:lnTo>
                  <a:pt x="886393" y="364270"/>
                </a:lnTo>
                <a:lnTo>
                  <a:pt x="881620" y="318164"/>
                </a:lnTo>
                <a:lnTo>
                  <a:pt x="870282" y="271354"/>
                </a:lnTo>
                <a:lnTo>
                  <a:pt x="851686" y="222728"/>
                </a:lnTo>
                <a:lnTo>
                  <a:pt x="827362" y="178242"/>
                </a:lnTo>
                <a:lnTo>
                  <a:pt x="796815" y="138063"/>
                </a:lnTo>
                <a:lnTo>
                  <a:pt x="759546" y="102361"/>
                </a:lnTo>
                <a:lnTo>
                  <a:pt x="717659" y="72792"/>
                </a:lnTo>
                <a:lnTo>
                  <a:pt x="676696" y="50998"/>
                </a:lnTo>
                <a:close/>
              </a:path>
            </a:pathLst>
          </a:custGeom>
          <a:solidFill>
            <a:srgbClr val="85BC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9311767" y="3406902"/>
            <a:ext cx="521970" cy="5283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300" b="0" i="0" u="none" strike="noStrike" kern="0" cap="none" spc="-285" normalizeH="0" baseline="0" noProof="0" dirty="0">
                <a:ln>
                  <a:noFill/>
                </a:ln>
                <a:solidFill>
                  <a:srgbClr val="363839"/>
                </a:solidFill>
                <a:effectLst/>
                <a:uLnTx/>
                <a:uFillTx/>
                <a:latin typeface="Arial Black"/>
                <a:cs typeface="Arial Black"/>
              </a:rPr>
              <a:t>02</a:t>
            </a:r>
            <a:endParaRPr kumimoji="0" sz="3300" b="0" i="0" u="none" strike="noStrike" kern="0" cap="none" spc="0" normalizeH="0" baseline="0" noProof="0">
              <a:ln>
                <a:noFill/>
              </a:ln>
              <a:solidFill>
                <a:sysClr val="windowText" lastClr="000000"/>
              </a:solidFill>
              <a:effectLst/>
              <a:uLnTx/>
              <a:uFillTx/>
              <a:latin typeface="Arial Black"/>
              <a:cs typeface="Arial Black"/>
            </a:endParaRPr>
          </a:p>
        </p:txBody>
      </p:sp>
      <p:pic>
        <p:nvPicPr>
          <p:cNvPr id="7" name="object 7"/>
          <p:cNvPicPr/>
          <p:nvPr/>
        </p:nvPicPr>
        <p:blipFill>
          <a:blip r:embed="rId2" cstate="print"/>
          <a:stretch>
            <a:fillRect/>
          </a:stretch>
        </p:blipFill>
        <p:spPr>
          <a:xfrm>
            <a:off x="16800576" y="9619488"/>
            <a:ext cx="1156927" cy="426720"/>
          </a:xfrm>
          <a:prstGeom prst="rect">
            <a:avLst/>
          </a:prstGeom>
        </p:spPr>
      </p:pic>
      <p:pic>
        <p:nvPicPr>
          <p:cNvPr id="8" name="object 8"/>
          <p:cNvPicPr/>
          <p:nvPr/>
        </p:nvPicPr>
        <p:blipFill>
          <a:blip r:embed="rId3" cstate="print"/>
          <a:stretch>
            <a:fillRect/>
          </a:stretch>
        </p:blipFill>
        <p:spPr>
          <a:xfrm>
            <a:off x="4335716" y="9060337"/>
            <a:ext cx="2037346" cy="614443"/>
          </a:xfrm>
          <a:prstGeom prst="rect">
            <a:avLst/>
          </a:prstGeom>
        </p:spPr>
      </p:pic>
      <p:pic>
        <p:nvPicPr>
          <p:cNvPr id="9" name="object 9"/>
          <p:cNvPicPr/>
          <p:nvPr/>
        </p:nvPicPr>
        <p:blipFill>
          <a:blip r:embed="rId4" cstate="print"/>
          <a:stretch>
            <a:fillRect/>
          </a:stretch>
        </p:blipFill>
        <p:spPr>
          <a:xfrm>
            <a:off x="1556003" y="8730995"/>
            <a:ext cx="2596011" cy="1267674"/>
          </a:xfrm>
          <a:prstGeom prst="rect">
            <a:avLst/>
          </a:prstGeom>
        </p:spPr>
      </p:pic>
      <p:sp>
        <p:nvSpPr>
          <p:cNvPr id="10" name="object 10"/>
          <p:cNvSpPr txBox="1"/>
          <p:nvPr/>
        </p:nvSpPr>
        <p:spPr>
          <a:xfrm>
            <a:off x="10022205" y="3249929"/>
            <a:ext cx="7541895" cy="5380355"/>
          </a:xfrm>
          <a:prstGeom prst="rect">
            <a:avLst/>
          </a:prstGeom>
        </p:spPr>
        <p:txBody>
          <a:bodyPr vert="horz" wrap="square" lIns="0" tIns="12700" rIns="0" bIns="0" rtlCol="0">
            <a:spAutoFit/>
          </a:bodyPr>
          <a:lstStyle/>
          <a:p>
            <a:pPr marL="167640" marR="0" lvl="0" indent="0" defTabSz="914400" eaLnBrk="1" fontAlgn="auto" latinLnBrk="0" hangingPunct="1">
              <a:lnSpc>
                <a:spcPct val="100000"/>
              </a:lnSpc>
              <a:spcBef>
                <a:spcPts val="100"/>
              </a:spcBef>
              <a:spcAft>
                <a:spcPts val="0"/>
              </a:spcAft>
              <a:buClrTx/>
              <a:buSzTx/>
              <a:buFontTx/>
              <a:buNone/>
              <a:tabLst/>
              <a:defRPr/>
            </a:pPr>
            <a:r>
              <a:rPr kumimoji="0" sz="4800" b="0" i="0" u="none" strike="noStrike" kern="0" cap="none" spc="-530" normalizeH="0" baseline="0" noProof="0" dirty="0">
                <a:ln>
                  <a:noFill/>
                </a:ln>
                <a:solidFill>
                  <a:srgbClr val="1D5777"/>
                </a:solidFill>
                <a:effectLst/>
                <a:uLnTx/>
                <a:uFillTx/>
                <a:latin typeface="Arial Black"/>
                <a:cs typeface="Arial Black"/>
              </a:rPr>
              <a:t>Benefits</a:t>
            </a:r>
            <a:endParaRPr kumimoji="0" sz="4800" b="0" i="0" u="none" strike="noStrike" kern="0" cap="none" spc="0" normalizeH="0" baseline="0" noProof="0">
              <a:ln>
                <a:noFill/>
              </a:ln>
              <a:solidFill>
                <a:sysClr val="windowText" lastClr="000000"/>
              </a:solidFill>
              <a:effectLst/>
              <a:uLnTx/>
              <a:uFillTx/>
              <a:latin typeface="Arial Black"/>
              <a:cs typeface="Arial Black"/>
            </a:endParaRPr>
          </a:p>
          <a:p>
            <a:pPr marL="12700" marR="5080" lvl="0" indent="0" defTabSz="914400" eaLnBrk="1" fontAlgn="auto" latinLnBrk="0" hangingPunct="1">
              <a:lnSpc>
                <a:spcPct val="117900"/>
              </a:lnSpc>
              <a:spcBef>
                <a:spcPts val="2405"/>
              </a:spcBef>
              <a:spcAft>
                <a:spcPts val="0"/>
              </a:spcAft>
              <a:buClrTx/>
              <a:buSzTx/>
              <a:buFontTx/>
              <a:buNone/>
              <a:tabLst/>
              <a:defRPr/>
            </a:pPr>
            <a:r>
              <a:rPr kumimoji="0" sz="2400" b="0" i="0" u="none" strike="noStrike" kern="0" cap="none" spc="0" normalizeH="0" baseline="0" noProof="0" dirty="0">
                <a:ln>
                  <a:noFill/>
                </a:ln>
                <a:solidFill>
                  <a:srgbClr val="1D5777"/>
                </a:solidFill>
                <a:effectLst/>
                <a:uLnTx/>
                <a:uFillTx/>
                <a:latin typeface="Tahoma"/>
                <a:cs typeface="Tahoma"/>
              </a:rPr>
              <a:t>Free</a:t>
            </a:r>
            <a:r>
              <a:rPr kumimoji="0" sz="2400" b="0" i="0" u="none" strike="noStrike" kern="0" cap="none" spc="20"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Capacity</a:t>
            </a:r>
            <a:r>
              <a:rPr kumimoji="0" sz="2400" b="0" i="0" u="none" strike="noStrike" kern="0" cap="none" spc="3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Building</a:t>
            </a:r>
            <a:r>
              <a:rPr kumimoji="0" sz="2400" b="0" i="0" u="none" strike="noStrike" kern="0" cap="none" spc="5" normalizeH="0" baseline="0" noProof="0" dirty="0">
                <a:ln>
                  <a:noFill/>
                </a:ln>
                <a:solidFill>
                  <a:srgbClr val="1D5777"/>
                </a:solidFill>
                <a:effectLst/>
                <a:uLnTx/>
                <a:uFillTx/>
                <a:latin typeface="Tahoma"/>
                <a:cs typeface="Tahoma"/>
              </a:rPr>
              <a:t> </a:t>
            </a:r>
            <a:r>
              <a:rPr kumimoji="0" sz="2400" b="0" i="0" u="none" strike="noStrike" kern="0" cap="none" spc="50" normalizeH="0" baseline="0" noProof="0" dirty="0">
                <a:ln>
                  <a:noFill/>
                </a:ln>
                <a:solidFill>
                  <a:srgbClr val="1D5777"/>
                </a:solidFill>
                <a:effectLst/>
                <a:uLnTx/>
                <a:uFillTx/>
                <a:latin typeface="Tahoma"/>
                <a:cs typeface="Tahoma"/>
              </a:rPr>
              <a:t>Solutions</a:t>
            </a:r>
            <a:r>
              <a:rPr kumimoji="0" sz="2400" b="0" i="0" u="none" strike="noStrike" kern="0" cap="none" spc="0" normalizeH="0" baseline="0" noProof="0" dirty="0">
                <a:ln>
                  <a:noFill/>
                </a:ln>
                <a:solidFill>
                  <a:srgbClr val="1D5777"/>
                </a:solidFill>
                <a:effectLst/>
                <a:uLnTx/>
                <a:uFillTx/>
                <a:latin typeface="Tahoma"/>
                <a:cs typeface="Tahoma"/>
              </a:rPr>
              <a:t> for</a:t>
            </a:r>
            <a:r>
              <a:rPr kumimoji="0" sz="2400" b="0" i="0" u="none" strike="noStrike" kern="0" cap="none" spc="1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Small,</a:t>
            </a:r>
            <a:r>
              <a:rPr kumimoji="0" sz="2400" b="0" i="0" u="none" strike="noStrike" kern="0" cap="none" spc="40"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Minority, </a:t>
            </a:r>
            <a:r>
              <a:rPr kumimoji="0" sz="2400" b="0" i="0" u="none" strike="noStrike" kern="0" cap="none" spc="-25" normalizeH="0" baseline="0" noProof="0" dirty="0">
                <a:ln>
                  <a:noFill/>
                </a:ln>
                <a:solidFill>
                  <a:srgbClr val="1D5777"/>
                </a:solidFill>
                <a:effectLst/>
                <a:uLnTx/>
                <a:uFillTx/>
                <a:latin typeface="Tahoma"/>
                <a:cs typeface="Tahoma"/>
              </a:rPr>
              <a:t>Woman,</a:t>
            </a:r>
            <a:r>
              <a:rPr kumimoji="0" sz="2400" b="0" i="0" u="none" strike="noStrike" kern="0" cap="none" spc="-60"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and</a:t>
            </a:r>
            <a:r>
              <a:rPr kumimoji="0" sz="2400" b="0" i="0" u="none" strike="noStrike" kern="0" cap="none" spc="-4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Veteran</a:t>
            </a:r>
            <a:r>
              <a:rPr kumimoji="0" sz="2400" b="0" i="0" u="none" strike="noStrike" kern="0" cap="none" spc="-80" normalizeH="0" baseline="0" noProof="0" dirty="0">
                <a:ln>
                  <a:noFill/>
                </a:ln>
                <a:solidFill>
                  <a:srgbClr val="1D5777"/>
                </a:solidFill>
                <a:effectLst/>
                <a:uLnTx/>
                <a:uFillTx/>
                <a:latin typeface="Tahoma"/>
                <a:cs typeface="Tahoma"/>
              </a:rPr>
              <a:t> </a:t>
            </a:r>
            <a:r>
              <a:rPr kumimoji="0" sz="2400" b="0" i="0" u="none" strike="noStrike" kern="0" cap="none" spc="95" normalizeH="0" baseline="0" noProof="0" dirty="0">
                <a:ln>
                  <a:noFill/>
                </a:ln>
                <a:solidFill>
                  <a:srgbClr val="1D5777"/>
                </a:solidFill>
                <a:effectLst/>
                <a:uLnTx/>
                <a:uFillTx/>
                <a:latin typeface="Tahoma"/>
                <a:cs typeface="Tahoma"/>
              </a:rPr>
              <a:t>-</a:t>
            </a:r>
            <a:r>
              <a:rPr kumimoji="0" sz="2400" b="0" i="0" u="none" strike="noStrike" kern="0" cap="none" spc="-20" normalizeH="0" baseline="0" noProof="0" dirty="0">
                <a:ln>
                  <a:noFill/>
                </a:ln>
                <a:solidFill>
                  <a:srgbClr val="1D5777"/>
                </a:solidFill>
                <a:effectLst/>
                <a:uLnTx/>
                <a:uFillTx/>
                <a:latin typeface="Tahoma"/>
                <a:cs typeface="Tahoma"/>
              </a:rPr>
              <a:t>Owned</a:t>
            </a:r>
            <a:r>
              <a:rPr kumimoji="0" sz="2400" b="0" i="0" u="none" strike="noStrike" kern="0" cap="none" spc="-70" normalizeH="0" baseline="0" noProof="0" dirty="0">
                <a:ln>
                  <a:noFill/>
                </a:ln>
                <a:solidFill>
                  <a:srgbClr val="1D5777"/>
                </a:solidFill>
                <a:effectLst/>
                <a:uLnTx/>
                <a:uFillTx/>
                <a:latin typeface="Tahoma"/>
                <a:cs typeface="Tahoma"/>
              </a:rPr>
              <a:t> </a:t>
            </a:r>
            <a:r>
              <a:rPr kumimoji="0" sz="2400" b="0" i="0" u="none" strike="noStrike" kern="0" cap="none" spc="50" normalizeH="0" baseline="0" noProof="0" dirty="0">
                <a:ln>
                  <a:noFill/>
                </a:ln>
                <a:solidFill>
                  <a:srgbClr val="1D5777"/>
                </a:solidFill>
                <a:effectLst/>
                <a:uLnTx/>
                <a:uFillTx/>
                <a:latin typeface="Tahoma"/>
                <a:cs typeface="Tahoma"/>
              </a:rPr>
              <a:t>Construction</a:t>
            </a:r>
            <a:r>
              <a:rPr kumimoji="0" sz="2400" b="0" i="0" u="none" strike="noStrike" kern="0" cap="none" spc="-70"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Firms</a:t>
            </a:r>
            <a:r>
              <a:rPr kumimoji="0" sz="2400" b="0" i="0" u="none" strike="noStrike" kern="0" cap="none" spc="-4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in</a:t>
            </a:r>
            <a:r>
              <a:rPr kumimoji="0" sz="2400" b="0" i="0" u="none" strike="noStrike" kern="0" cap="none" spc="-60" normalizeH="0" baseline="0" noProof="0" dirty="0">
                <a:ln>
                  <a:noFill/>
                </a:ln>
                <a:solidFill>
                  <a:srgbClr val="1D5777"/>
                </a:solidFill>
                <a:effectLst/>
                <a:uLnTx/>
                <a:uFillTx/>
                <a:latin typeface="Tahoma"/>
                <a:cs typeface="Tahoma"/>
              </a:rPr>
              <a:t> </a:t>
            </a:r>
            <a:r>
              <a:rPr kumimoji="0" sz="2400" b="0" i="0" u="none" strike="noStrike" kern="0" cap="none" spc="-25" normalizeH="0" baseline="0" noProof="0" dirty="0">
                <a:ln>
                  <a:noFill/>
                </a:ln>
                <a:solidFill>
                  <a:srgbClr val="1D5777"/>
                </a:solidFill>
                <a:effectLst/>
                <a:uLnTx/>
                <a:uFillTx/>
                <a:latin typeface="Tahoma"/>
                <a:cs typeface="Tahoma"/>
              </a:rPr>
              <a:t>the </a:t>
            </a:r>
            <a:r>
              <a:rPr kumimoji="0" sz="2400" b="0" i="0" u="none" strike="noStrike" kern="0" cap="none" spc="0" normalizeH="0" baseline="0" noProof="0" dirty="0">
                <a:ln>
                  <a:noFill/>
                </a:ln>
                <a:solidFill>
                  <a:srgbClr val="1D5777"/>
                </a:solidFill>
                <a:effectLst/>
                <a:uLnTx/>
                <a:uFillTx/>
                <a:latin typeface="Tahoma"/>
                <a:cs typeface="Tahoma"/>
              </a:rPr>
              <a:t>areas</a:t>
            </a:r>
            <a:r>
              <a:rPr kumimoji="0" sz="2400" b="0" i="0" u="none" strike="noStrike" kern="0" cap="none" spc="20" normalizeH="0" baseline="0" noProof="0" dirty="0">
                <a:ln>
                  <a:noFill/>
                </a:ln>
                <a:solidFill>
                  <a:srgbClr val="1D5777"/>
                </a:solidFill>
                <a:effectLst/>
                <a:uLnTx/>
                <a:uFillTx/>
                <a:latin typeface="Tahoma"/>
                <a:cs typeface="Tahoma"/>
              </a:rPr>
              <a:t> </a:t>
            </a:r>
            <a:r>
              <a:rPr kumimoji="0" sz="2400" b="0" i="0" u="none" strike="noStrike" kern="0" cap="none" spc="-25" normalizeH="0" baseline="0" noProof="0" dirty="0">
                <a:ln>
                  <a:noFill/>
                </a:ln>
                <a:solidFill>
                  <a:srgbClr val="1D5777"/>
                </a:solidFill>
                <a:effectLst/>
                <a:uLnTx/>
                <a:uFillTx/>
                <a:latin typeface="Tahoma"/>
                <a:cs typeface="Tahoma"/>
              </a:rPr>
              <a:t>of:</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30"/>
              </a:spcBef>
              <a:spcAft>
                <a:spcPts val="0"/>
              </a:spcAft>
              <a:buClrTx/>
              <a:buSzTx/>
              <a:buFont typeface="Arial"/>
              <a:buChar char="•"/>
              <a:tabLst>
                <a:tab pos="530225" algn="l"/>
                <a:tab pos="530860" algn="l"/>
              </a:tabLst>
              <a:defRPr/>
            </a:pPr>
            <a:r>
              <a:rPr kumimoji="0" sz="2400" b="0" i="0" u="none" strike="noStrike" kern="0" cap="none" spc="0" normalizeH="0" baseline="0" noProof="0" dirty="0">
                <a:ln>
                  <a:noFill/>
                </a:ln>
                <a:solidFill>
                  <a:srgbClr val="1D5777"/>
                </a:solidFill>
                <a:effectLst/>
                <a:uLnTx/>
                <a:uFillTx/>
                <a:latin typeface="Tahoma"/>
                <a:cs typeface="Tahoma"/>
              </a:rPr>
              <a:t>Bonding</a:t>
            </a:r>
            <a:r>
              <a:rPr kumimoji="0" sz="2400" b="0" i="0" u="none" strike="noStrike" kern="0" cap="none" spc="20"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&amp;</a:t>
            </a:r>
            <a:r>
              <a:rPr kumimoji="0" sz="2400" b="0" i="0" u="none" strike="noStrike" kern="0" cap="none" spc="55"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Insurance</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15"/>
              </a:spcBef>
              <a:spcAft>
                <a:spcPts val="0"/>
              </a:spcAft>
              <a:buClrTx/>
              <a:buSzTx/>
              <a:buFont typeface="Arial"/>
              <a:buChar char="•"/>
              <a:tabLst>
                <a:tab pos="530225" algn="l"/>
                <a:tab pos="530860" algn="l"/>
              </a:tabLst>
              <a:defRPr/>
            </a:pPr>
            <a:r>
              <a:rPr kumimoji="0" sz="2400" b="0" i="0" u="none" strike="noStrike" kern="0" cap="none" spc="0" normalizeH="0" baseline="0" noProof="0" dirty="0">
                <a:ln>
                  <a:noFill/>
                </a:ln>
                <a:solidFill>
                  <a:srgbClr val="1D5777"/>
                </a:solidFill>
                <a:effectLst/>
                <a:uLnTx/>
                <a:uFillTx/>
                <a:latin typeface="Tahoma"/>
                <a:cs typeface="Tahoma"/>
              </a:rPr>
              <a:t>Community</a:t>
            </a:r>
            <a:r>
              <a:rPr kumimoji="0" sz="2400" b="0" i="0" u="none" strike="noStrike" kern="0" cap="none" spc="130"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Outreach</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15"/>
              </a:spcBef>
              <a:spcAft>
                <a:spcPts val="0"/>
              </a:spcAft>
              <a:buClrTx/>
              <a:buSzTx/>
              <a:buFont typeface="Arial"/>
              <a:buChar char="•"/>
              <a:tabLst>
                <a:tab pos="530225" algn="l"/>
                <a:tab pos="530860" algn="l"/>
              </a:tabLst>
              <a:defRPr/>
            </a:pPr>
            <a:r>
              <a:rPr kumimoji="0" sz="2400" b="0" i="0" u="none" strike="noStrike" kern="0" cap="none" spc="50" normalizeH="0" baseline="0" noProof="0" dirty="0">
                <a:ln>
                  <a:noFill/>
                </a:ln>
                <a:solidFill>
                  <a:srgbClr val="1D5777"/>
                </a:solidFill>
                <a:effectLst/>
                <a:uLnTx/>
                <a:uFillTx/>
                <a:latin typeface="Tahoma"/>
                <a:cs typeface="Tahoma"/>
              </a:rPr>
              <a:t>Capital</a:t>
            </a:r>
            <a:r>
              <a:rPr kumimoji="0" sz="2400" b="0" i="0" u="none" strike="noStrike" kern="0" cap="none" spc="-90"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Management</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30"/>
              </a:spcBef>
              <a:spcAft>
                <a:spcPts val="0"/>
              </a:spcAft>
              <a:buClrTx/>
              <a:buSzTx/>
              <a:buFont typeface="Arial"/>
              <a:buChar char="•"/>
              <a:tabLst>
                <a:tab pos="530225" algn="l"/>
                <a:tab pos="530860" algn="l"/>
              </a:tabLst>
              <a:defRPr/>
            </a:pPr>
            <a:r>
              <a:rPr kumimoji="0" sz="2400" b="0" i="0" u="none" strike="noStrike" kern="0" cap="none" spc="0" normalizeH="0" baseline="0" noProof="0" dirty="0">
                <a:ln>
                  <a:noFill/>
                </a:ln>
                <a:solidFill>
                  <a:srgbClr val="1D5777"/>
                </a:solidFill>
                <a:effectLst/>
                <a:uLnTx/>
                <a:uFillTx/>
                <a:latin typeface="Tahoma"/>
                <a:cs typeface="Tahoma"/>
              </a:rPr>
              <a:t>Compliance</a:t>
            </a:r>
            <a:r>
              <a:rPr kumimoji="0" sz="2400" b="0" i="0" u="none" strike="noStrike" kern="0" cap="none" spc="12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&amp;</a:t>
            </a:r>
            <a:r>
              <a:rPr kumimoji="0" sz="2400" b="0" i="0" u="none" strike="noStrike" kern="0" cap="none" spc="145"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Monitoring</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15"/>
              </a:spcBef>
              <a:spcAft>
                <a:spcPts val="0"/>
              </a:spcAft>
              <a:buClrTx/>
              <a:buSzTx/>
              <a:buFont typeface="Arial"/>
              <a:buChar char="•"/>
              <a:tabLst>
                <a:tab pos="530225" algn="l"/>
                <a:tab pos="530860" algn="l"/>
              </a:tabLst>
              <a:defRPr/>
            </a:pPr>
            <a:r>
              <a:rPr kumimoji="0" sz="2400" b="0" i="0" u="none" strike="noStrike" kern="0" cap="none" spc="0" normalizeH="0" baseline="0" noProof="0" dirty="0">
                <a:ln>
                  <a:noFill/>
                </a:ln>
                <a:solidFill>
                  <a:srgbClr val="1D5777"/>
                </a:solidFill>
                <a:effectLst/>
                <a:uLnTx/>
                <a:uFillTx/>
                <a:latin typeface="Tahoma"/>
                <a:cs typeface="Tahoma"/>
              </a:rPr>
              <a:t>Capacity</a:t>
            </a:r>
            <a:r>
              <a:rPr kumimoji="0" sz="2400" b="0" i="0" u="none" strike="noStrike" kern="0" cap="none" spc="75" normalizeH="0" baseline="0" noProof="0" dirty="0">
                <a:ln>
                  <a:noFill/>
                </a:ln>
                <a:solidFill>
                  <a:srgbClr val="1D5777"/>
                </a:solidFill>
                <a:effectLst/>
                <a:uLnTx/>
                <a:uFillTx/>
                <a:latin typeface="Tahoma"/>
                <a:cs typeface="Tahoma"/>
              </a:rPr>
              <a:t> </a:t>
            </a:r>
            <a:r>
              <a:rPr kumimoji="0" sz="2400" b="0" i="0" u="none" strike="noStrike" kern="0" cap="none" spc="45" normalizeH="0" baseline="0" noProof="0" dirty="0">
                <a:ln>
                  <a:noFill/>
                </a:ln>
                <a:solidFill>
                  <a:srgbClr val="1D5777"/>
                </a:solidFill>
                <a:effectLst/>
                <a:uLnTx/>
                <a:uFillTx/>
                <a:latin typeface="Tahoma"/>
                <a:cs typeface="Tahoma"/>
              </a:rPr>
              <a:t>Building</a:t>
            </a:r>
            <a:r>
              <a:rPr kumimoji="0" sz="2400" b="0" i="0" u="none" strike="noStrike" kern="0" cap="none" spc="60"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Programs</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20"/>
              </a:spcBef>
              <a:spcAft>
                <a:spcPts val="0"/>
              </a:spcAft>
              <a:buClrTx/>
              <a:buSzTx/>
              <a:buFont typeface="Arial"/>
              <a:buChar char="•"/>
              <a:tabLst>
                <a:tab pos="530225" algn="l"/>
                <a:tab pos="530860" algn="l"/>
              </a:tabLst>
              <a:defRPr/>
            </a:pPr>
            <a:r>
              <a:rPr kumimoji="0" sz="2400" b="0" i="0" u="none" strike="noStrike" kern="0" cap="none" spc="0" normalizeH="0" baseline="0" noProof="0" dirty="0">
                <a:ln>
                  <a:noFill/>
                </a:ln>
                <a:solidFill>
                  <a:srgbClr val="1D5777"/>
                </a:solidFill>
                <a:effectLst/>
                <a:uLnTx/>
                <a:uFillTx/>
                <a:latin typeface="Tahoma"/>
                <a:cs typeface="Tahoma"/>
              </a:rPr>
              <a:t>Back</a:t>
            </a:r>
            <a:r>
              <a:rPr kumimoji="0" sz="2400" b="0" i="0" u="none" strike="noStrike" kern="0" cap="none" spc="-5" normalizeH="0" baseline="0" noProof="0" dirty="0">
                <a:ln>
                  <a:noFill/>
                </a:ln>
                <a:solidFill>
                  <a:srgbClr val="1D5777"/>
                </a:solidFill>
                <a:effectLst/>
                <a:uLnTx/>
                <a:uFillTx/>
                <a:latin typeface="Tahoma"/>
                <a:cs typeface="Tahoma"/>
              </a:rPr>
              <a:t> </a:t>
            </a:r>
            <a:r>
              <a:rPr kumimoji="0" sz="2400" b="0" i="0" u="none" strike="noStrike" kern="0" cap="none" spc="0" normalizeH="0" baseline="0" noProof="0" dirty="0">
                <a:ln>
                  <a:noFill/>
                </a:ln>
                <a:solidFill>
                  <a:srgbClr val="1D5777"/>
                </a:solidFill>
                <a:effectLst/>
                <a:uLnTx/>
                <a:uFillTx/>
                <a:latin typeface="Tahoma"/>
                <a:cs typeface="Tahoma"/>
              </a:rPr>
              <a:t>Office</a:t>
            </a:r>
            <a:r>
              <a:rPr kumimoji="0" sz="2400" b="0" i="0" u="none" strike="noStrike" kern="0" cap="none" spc="-30" normalizeH="0" baseline="0" noProof="0" dirty="0">
                <a:ln>
                  <a:noFill/>
                </a:ln>
                <a:solidFill>
                  <a:srgbClr val="1D5777"/>
                </a:solidFill>
                <a:effectLst/>
                <a:uLnTx/>
                <a:uFillTx/>
                <a:latin typeface="Tahoma"/>
                <a:cs typeface="Tahoma"/>
              </a:rPr>
              <a:t> </a:t>
            </a:r>
            <a:r>
              <a:rPr kumimoji="0" sz="2400" b="0" i="0" u="none" strike="noStrike" kern="0" cap="none" spc="35" normalizeH="0" baseline="0" noProof="0" dirty="0">
                <a:ln>
                  <a:noFill/>
                </a:ln>
                <a:solidFill>
                  <a:srgbClr val="1D5777"/>
                </a:solidFill>
                <a:effectLst/>
                <a:uLnTx/>
                <a:uFillTx/>
                <a:latin typeface="Tahoma"/>
                <a:cs typeface="Tahoma"/>
              </a:rPr>
              <a:t>Services</a:t>
            </a:r>
            <a:endParaRPr kumimoji="0" sz="2400" b="0" i="0" u="none" strike="noStrike" kern="0" cap="none" spc="0" normalizeH="0" baseline="0" noProof="0">
              <a:ln>
                <a:noFill/>
              </a:ln>
              <a:solidFill>
                <a:sysClr val="windowText" lastClr="000000"/>
              </a:solidFill>
              <a:effectLst/>
              <a:uLnTx/>
              <a:uFillTx/>
              <a:latin typeface="Tahoma"/>
              <a:cs typeface="Tahoma"/>
            </a:endParaRPr>
          </a:p>
          <a:p>
            <a:pPr marL="530860" marR="0" lvl="0" indent="-259715" defTabSz="914400" eaLnBrk="1" fontAlgn="auto" latinLnBrk="0" hangingPunct="1">
              <a:lnSpc>
                <a:spcPct val="100000"/>
              </a:lnSpc>
              <a:spcBef>
                <a:spcPts val="525"/>
              </a:spcBef>
              <a:spcAft>
                <a:spcPts val="0"/>
              </a:spcAft>
              <a:buClrTx/>
              <a:buSzTx/>
              <a:buFont typeface="Arial"/>
              <a:buChar char="•"/>
              <a:tabLst>
                <a:tab pos="530225" algn="l"/>
                <a:tab pos="530860" algn="l"/>
              </a:tabLst>
              <a:defRPr/>
            </a:pPr>
            <a:r>
              <a:rPr kumimoji="0" sz="2400" b="0" i="0" u="none" strike="noStrike" kern="0" cap="none" spc="50" normalizeH="0" baseline="0" noProof="0" dirty="0">
                <a:ln>
                  <a:noFill/>
                </a:ln>
                <a:solidFill>
                  <a:srgbClr val="1D5777"/>
                </a:solidFill>
                <a:effectLst/>
                <a:uLnTx/>
                <a:uFillTx/>
                <a:latin typeface="Tahoma"/>
                <a:cs typeface="Tahoma"/>
              </a:rPr>
              <a:t>Construction</a:t>
            </a:r>
            <a:r>
              <a:rPr kumimoji="0" sz="2400" b="0" i="0" u="none" strike="noStrike" kern="0" cap="none" spc="-80" normalizeH="0" baseline="0" noProof="0" dirty="0">
                <a:ln>
                  <a:noFill/>
                </a:ln>
                <a:solidFill>
                  <a:srgbClr val="1D5777"/>
                </a:solidFill>
                <a:effectLst/>
                <a:uLnTx/>
                <a:uFillTx/>
                <a:latin typeface="Tahoma"/>
                <a:cs typeface="Tahoma"/>
              </a:rPr>
              <a:t> </a:t>
            </a:r>
            <a:r>
              <a:rPr kumimoji="0" sz="2400" b="0" i="0" u="none" strike="noStrike" kern="0" cap="none" spc="-10" normalizeH="0" baseline="0" noProof="0" dirty="0">
                <a:ln>
                  <a:noFill/>
                </a:ln>
                <a:solidFill>
                  <a:srgbClr val="1D5777"/>
                </a:solidFill>
                <a:effectLst/>
                <a:uLnTx/>
                <a:uFillTx/>
                <a:latin typeface="Tahoma"/>
                <a:cs typeface="Tahoma"/>
              </a:rPr>
              <a:t>Management</a:t>
            </a:r>
            <a:endParaRPr kumimoji="0" sz="2400" b="0" i="0" u="none" strike="noStrike" kern="0" cap="none" spc="0" normalizeH="0" baseline="0" noProof="0">
              <a:ln>
                <a:noFill/>
              </a:ln>
              <a:solidFill>
                <a:sysClr val="windowText" lastClr="000000"/>
              </a:solidFill>
              <a:effectLst/>
              <a:uLnTx/>
              <a:uFillTx/>
              <a:latin typeface="Tahoma"/>
              <a:cs typeface="Tahoma"/>
            </a:endParaRPr>
          </a:p>
        </p:txBody>
      </p:sp>
      <p:sp>
        <p:nvSpPr>
          <p:cNvPr id="11" name="object 11"/>
          <p:cNvSpPr txBox="1">
            <a:spLocks noGrp="1"/>
          </p:cNvSpPr>
          <p:nvPr>
            <p:ph type="title"/>
          </p:nvPr>
        </p:nvSpPr>
        <p:spPr>
          <a:xfrm>
            <a:off x="2615945" y="171144"/>
            <a:ext cx="13308330" cy="1588770"/>
          </a:xfrm>
          <a:prstGeom prst="rect">
            <a:avLst/>
          </a:prstGeom>
        </p:spPr>
        <p:txBody>
          <a:bodyPr vert="horz" wrap="square" lIns="0" tIns="0" rIns="0" bIns="0" rtlCol="0">
            <a:spAutoFit/>
          </a:bodyPr>
          <a:lstStyle/>
          <a:p>
            <a:pPr marL="2707005" marR="5080" indent="-2694940">
              <a:lnSpc>
                <a:spcPts val="6300"/>
              </a:lnSpc>
            </a:pPr>
            <a:r>
              <a:rPr sz="5000" spc="515" dirty="0">
                <a:solidFill>
                  <a:srgbClr val="FFFFFF"/>
                </a:solidFill>
                <a:latin typeface="Century Gothic"/>
                <a:cs typeface="Century Gothic"/>
              </a:rPr>
              <a:t>SMALL</a:t>
            </a:r>
            <a:r>
              <a:rPr sz="5000" spc="10" dirty="0">
                <a:solidFill>
                  <a:srgbClr val="FFFFFF"/>
                </a:solidFill>
                <a:latin typeface="Century Gothic"/>
                <a:cs typeface="Century Gothic"/>
              </a:rPr>
              <a:t> </a:t>
            </a:r>
            <a:r>
              <a:rPr sz="5000" spc="590" dirty="0">
                <a:solidFill>
                  <a:srgbClr val="FFFFFF"/>
                </a:solidFill>
                <a:latin typeface="Century Gothic"/>
                <a:cs typeface="Century Gothic"/>
              </a:rPr>
              <a:t>BUSINESS</a:t>
            </a:r>
            <a:r>
              <a:rPr sz="5000" spc="-15" dirty="0">
                <a:solidFill>
                  <a:srgbClr val="FFFFFF"/>
                </a:solidFill>
                <a:latin typeface="Century Gothic"/>
                <a:cs typeface="Century Gothic"/>
              </a:rPr>
              <a:t> </a:t>
            </a:r>
            <a:r>
              <a:rPr sz="5000" spc="300" dirty="0">
                <a:solidFill>
                  <a:srgbClr val="FFFFFF"/>
                </a:solidFill>
                <a:latin typeface="Century Gothic"/>
                <a:cs typeface="Century Gothic"/>
              </a:rPr>
              <a:t>BONDING</a:t>
            </a:r>
            <a:r>
              <a:rPr sz="5000" spc="-20" dirty="0">
                <a:solidFill>
                  <a:srgbClr val="FFFFFF"/>
                </a:solidFill>
                <a:latin typeface="Century Gothic"/>
                <a:cs typeface="Century Gothic"/>
              </a:rPr>
              <a:t> </a:t>
            </a:r>
            <a:r>
              <a:rPr sz="5000" spc="500" dirty="0">
                <a:solidFill>
                  <a:srgbClr val="FFFFFF"/>
                </a:solidFill>
                <a:latin typeface="Century Gothic"/>
                <a:cs typeface="Century Gothic"/>
              </a:rPr>
              <a:t>READINESS </a:t>
            </a:r>
            <a:r>
              <a:rPr sz="5000" spc="400" dirty="0">
                <a:solidFill>
                  <a:srgbClr val="FFFFFF"/>
                </a:solidFill>
                <a:latin typeface="Century Gothic"/>
                <a:cs typeface="Century Gothic"/>
              </a:rPr>
              <a:t>ASSISTANCE</a:t>
            </a:r>
            <a:r>
              <a:rPr sz="5000" spc="5" dirty="0">
                <a:solidFill>
                  <a:srgbClr val="FFFFFF"/>
                </a:solidFill>
                <a:latin typeface="Century Gothic"/>
                <a:cs typeface="Century Gothic"/>
              </a:rPr>
              <a:t> </a:t>
            </a:r>
            <a:r>
              <a:rPr sz="5000" spc="340" dirty="0">
                <a:solidFill>
                  <a:srgbClr val="FFFFFF"/>
                </a:solidFill>
                <a:latin typeface="Century Gothic"/>
                <a:cs typeface="Century Gothic"/>
              </a:rPr>
              <a:t>PROGRAM</a:t>
            </a:r>
            <a:endParaRPr sz="5000">
              <a:latin typeface="Century Gothic"/>
              <a:cs typeface="Century Gothic"/>
            </a:endParaRPr>
          </a:p>
        </p:txBody>
      </p:sp>
      <p:sp>
        <p:nvSpPr>
          <p:cNvPr id="12" name="object 12"/>
          <p:cNvSpPr txBox="1"/>
          <p:nvPr/>
        </p:nvSpPr>
        <p:spPr>
          <a:xfrm>
            <a:off x="1204975" y="2046224"/>
            <a:ext cx="16127094" cy="988694"/>
          </a:xfrm>
          <a:prstGeom prst="rect">
            <a:avLst/>
          </a:prstGeom>
        </p:spPr>
        <p:txBody>
          <a:bodyPr vert="horz" wrap="square" lIns="0" tIns="12700" rIns="0" bIns="0" rtlCol="0">
            <a:spAutoFit/>
          </a:bodyPr>
          <a:lstStyle/>
          <a:p>
            <a:pPr marL="192405" marR="5080" lvl="0" indent="-180340" defTabSz="914400" eaLnBrk="1" fontAlgn="auto" latinLnBrk="0" hangingPunct="1">
              <a:lnSpc>
                <a:spcPct val="117000"/>
              </a:lnSpc>
              <a:spcBef>
                <a:spcPts val="100"/>
              </a:spcBef>
              <a:spcAft>
                <a:spcPts val="0"/>
              </a:spcAft>
              <a:buClrTx/>
              <a:buSzTx/>
              <a:buFontTx/>
              <a:buNone/>
              <a:tabLst/>
              <a:defRPr/>
            </a:pPr>
            <a:r>
              <a:rPr kumimoji="0" sz="2700" b="0" i="0" u="none" strike="noStrike" kern="0" cap="none" spc="0" normalizeH="0" baseline="0" noProof="0" dirty="0">
                <a:ln>
                  <a:noFill/>
                </a:ln>
                <a:solidFill>
                  <a:srgbClr val="1D5777"/>
                </a:solidFill>
                <a:effectLst/>
                <a:uLnTx/>
                <a:uFillTx/>
                <a:latin typeface="Tahoma"/>
                <a:cs typeface="Tahoma"/>
              </a:rPr>
              <a:t>Designed</a:t>
            </a:r>
            <a:r>
              <a:rPr kumimoji="0" sz="2700" b="0" i="0" u="none" strike="noStrike" kern="0" cap="none" spc="-1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to</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60" normalizeH="0" baseline="0" noProof="0" dirty="0">
                <a:ln>
                  <a:noFill/>
                </a:ln>
                <a:solidFill>
                  <a:srgbClr val="1D5777"/>
                </a:solidFill>
                <a:effectLst/>
                <a:uLnTx/>
                <a:uFillTx/>
                <a:latin typeface="Tahoma"/>
                <a:cs typeface="Tahoma"/>
              </a:rPr>
              <a:t>help</a:t>
            </a:r>
            <a:r>
              <a:rPr kumimoji="0" sz="2700" b="0" i="0" u="none" strike="noStrike" kern="0" cap="none" spc="-2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small</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50" normalizeH="0" baseline="0" noProof="0" dirty="0">
                <a:ln>
                  <a:noFill/>
                </a:ln>
                <a:solidFill>
                  <a:srgbClr val="1D5777"/>
                </a:solidFill>
                <a:effectLst/>
                <a:uLnTx/>
                <a:uFillTx/>
                <a:latin typeface="Tahoma"/>
                <a:cs typeface="Tahoma"/>
              </a:rPr>
              <a:t>business</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who</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65" normalizeH="0" baseline="0" noProof="0" dirty="0">
                <a:ln>
                  <a:noFill/>
                </a:ln>
                <a:solidFill>
                  <a:srgbClr val="1D5777"/>
                </a:solidFill>
                <a:effectLst/>
                <a:uLnTx/>
                <a:uFillTx/>
                <a:latin typeface="Tahoma"/>
                <a:cs typeface="Tahoma"/>
              </a:rPr>
              <a:t>need</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surety</a:t>
            </a:r>
            <a:r>
              <a:rPr kumimoji="0" sz="2700" b="0" i="0" u="none" strike="noStrike" kern="0" cap="none" spc="-30" normalizeH="0" baseline="0" noProof="0" dirty="0">
                <a:ln>
                  <a:noFill/>
                </a:ln>
                <a:solidFill>
                  <a:srgbClr val="1D5777"/>
                </a:solidFill>
                <a:effectLst/>
                <a:uLnTx/>
                <a:uFillTx/>
                <a:latin typeface="Tahoma"/>
                <a:cs typeface="Tahoma"/>
              </a:rPr>
              <a:t> </a:t>
            </a:r>
            <a:r>
              <a:rPr kumimoji="0" sz="2700" b="0" i="0" u="none" strike="noStrike" kern="0" cap="none" spc="50" normalizeH="0" baseline="0" noProof="0" dirty="0">
                <a:ln>
                  <a:noFill/>
                </a:ln>
                <a:solidFill>
                  <a:srgbClr val="1D5777"/>
                </a:solidFill>
                <a:effectLst/>
                <a:uLnTx/>
                <a:uFillTx/>
                <a:latin typeface="Tahoma"/>
                <a:cs typeface="Tahoma"/>
              </a:rPr>
              <a:t>bonding</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to</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participate</a:t>
            </a:r>
            <a:r>
              <a:rPr kumimoji="0" sz="2700" b="0" i="0" u="none" strike="noStrike" kern="0" cap="none" spc="-3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in</a:t>
            </a:r>
            <a:r>
              <a:rPr kumimoji="0" sz="2700" b="0" i="0" u="none" strike="noStrike" kern="0" cap="none" spc="-1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state</a:t>
            </a:r>
            <a:r>
              <a:rPr kumimoji="0" sz="2700" b="0" i="0" u="none" strike="noStrike" kern="0" cap="none" spc="-35" normalizeH="0" baseline="0" noProof="0" dirty="0">
                <a:ln>
                  <a:noFill/>
                </a:ln>
                <a:solidFill>
                  <a:srgbClr val="1D5777"/>
                </a:solidFill>
                <a:effectLst/>
                <a:uLnTx/>
                <a:uFillTx/>
                <a:latin typeface="Tahoma"/>
                <a:cs typeface="Tahoma"/>
              </a:rPr>
              <a:t> </a:t>
            </a:r>
            <a:r>
              <a:rPr kumimoji="0" sz="2700" b="0" i="0" u="none" strike="noStrike" kern="0" cap="none" spc="55" normalizeH="0" baseline="0" noProof="0" dirty="0">
                <a:ln>
                  <a:noFill/>
                </a:ln>
                <a:solidFill>
                  <a:srgbClr val="1D5777"/>
                </a:solidFill>
                <a:effectLst/>
                <a:uLnTx/>
                <a:uFillTx/>
                <a:latin typeface="Tahoma"/>
                <a:cs typeface="Tahoma"/>
              </a:rPr>
              <a:t>and</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federal</a:t>
            </a:r>
            <a:r>
              <a:rPr kumimoji="0" sz="2700" b="0" i="0" u="none" strike="noStrike" kern="0" cap="none" spc="-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contracts</a:t>
            </a:r>
            <a:r>
              <a:rPr kumimoji="0" sz="2700" b="0" i="0" u="none" strike="noStrike" kern="0" cap="none" spc="-50" normalizeH="0" baseline="0" noProof="0" dirty="0">
                <a:ln>
                  <a:noFill/>
                </a:ln>
                <a:solidFill>
                  <a:srgbClr val="1D5777"/>
                </a:solidFill>
                <a:effectLst/>
                <a:uLnTx/>
                <a:uFillTx/>
                <a:latin typeface="Tahoma"/>
                <a:cs typeface="Tahoma"/>
              </a:rPr>
              <a:t> </a:t>
            </a:r>
            <a:r>
              <a:rPr kumimoji="0" sz="2700" b="0" i="0" u="none" strike="noStrike" kern="0" cap="none" spc="-25" normalizeH="0" baseline="0" noProof="0" dirty="0">
                <a:ln>
                  <a:noFill/>
                </a:ln>
                <a:solidFill>
                  <a:srgbClr val="1D5777"/>
                </a:solidFill>
                <a:effectLst/>
                <a:uLnTx/>
                <a:uFillTx/>
                <a:latin typeface="Tahoma"/>
                <a:cs typeface="Tahoma"/>
              </a:rPr>
              <a:t>by </a:t>
            </a:r>
            <a:r>
              <a:rPr kumimoji="0" sz="2700" b="0" i="0" u="none" strike="noStrike" kern="0" cap="none" spc="0" normalizeH="0" baseline="0" noProof="0" dirty="0">
                <a:ln>
                  <a:noFill/>
                </a:ln>
                <a:solidFill>
                  <a:srgbClr val="1D5777"/>
                </a:solidFill>
                <a:effectLst/>
                <a:uLnTx/>
                <a:uFillTx/>
                <a:latin typeface="Tahoma"/>
                <a:cs typeface="Tahoma"/>
              </a:rPr>
              <a:t>providing comprehensive</a:t>
            </a:r>
            <a:r>
              <a:rPr kumimoji="0" sz="2700" b="0" i="0" u="none" strike="noStrike" kern="0" cap="none" spc="4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technical</a:t>
            </a:r>
            <a:r>
              <a:rPr kumimoji="0" sz="2700" b="0" i="0" u="none" strike="noStrike" kern="0" cap="none" spc="2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assistance.</a:t>
            </a:r>
            <a:r>
              <a:rPr kumimoji="0" sz="2700" b="0" i="0" u="none" strike="noStrike" kern="0" cap="none" spc="30" normalizeH="0" baseline="0" noProof="0" dirty="0">
                <a:ln>
                  <a:noFill/>
                </a:ln>
                <a:solidFill>
                  <a:srgbClr val="1D5777"/>
                </a:solidFill>
                <a:effectLst/>
                <a:uLnTx/>
                <a:uFillTx/>
                <a:latin typeface="Tahoma"/>
                <a:cs typeface="Tahoma"/>
              </a:rPr>
              <a:t> </a:t>
            </a:r>
            <a:r>
              <a:rPr kumimoji="0" sz="2700" b="0" i="0" u="none" strike="noStrike" kern="0" cap="none" spc="50" normalizeH="0" baseline="0" noProof="0" dirty="0">
                <a:ln>
                  <a:noFill/>
                </a:ln>
                <a:solidFill>
                  <a:srgbClr val="1D5777"/>
                </a:solidFill>
                <a:effectLst/>
                <a:uLnTx/>
                <a:uFillTx/>
                <a:latin typeface="Tahoma"/>
                <a:cs typeface="Tahoma"/>
              </a:rPr>
              <a:t>105</a:t>
            </a:r>
            <a:r>
              <a:rPr kumimoji="0" sz="2700" b="0" i="0" u="none" strike="noStrike" kern="0" cap="none" spc="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graduates</a:t>
            </a:r>
            <a:r>
              <a:rPr kumimoji="0" sz="2700" b="0" i="0" u="none" strike="noStrike" kern="0" cap="none" spc="2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have</a:t>
            </a:r>
            <a:r>
              <a:rPr kumimoji="0" sz="2700" b="0" i="0" u="none" strike="noStrike" kern="0" cap="none" spc="5"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qualified</a:t>
            </a:r>
            <a:r>
              <a:rPr kumimoji="0" sz="2700" b="0" i="0" u="none" strike="noStrike" kern="0" cap="none" spc="4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for</a:t>
            </a:r>
            <a:r>
              <a:rPr kumimoji="0" sz="2700" b="0" i="0" u="none" strike="noStrike" kern="0" cap="none" spc="20" normalizeH="0" baseline="0" noProof="0" dirty="0">
                <a:ln>
                  <a:noFill/>
                </a:ln>
                <a:solidFill>
                  <a:srgbClr val="1D5777"/>
                </a:solidFill>
                <a:effectLst/>
                <a:uLnTx/>
                <a:uFillTx/>
                <a:latin typeface="Tahoma"/>
                <a:cs typeface="Tahoma"/>
              </a:rPr>
              <a:t> </a:t>
            </a:r>
            <a:r>
              <a:rPr kumimoji="0" sz="2700" b="0" i="0" u="none" strike="noStrike" kern="0" cap="none" spc="55" normalizeH="0" baseline="0" noProof="0" dirty="0">
                <a:ln>
                  <a:noFill/>
                </a:ln>
                <a:solidFill>
                  <a:srgbClr val="1D5777"/>
                </a:solidFill>
                <a:effectLst/>
                <a:uLnTx/>
                <a:uFillTx/>
                <a:latin typeface="Tahoma"/>
                <a:cs typeface="Tahoma"/>
              </a:rPr>
              <a:t>$40</a:t>
            </a:r>
            <a:r>
              <a:rPr kumimoji="0" sz="2700" b="0" i="0" u="none" strike="noStrike" kern="0" cap="none" spc="1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million</a:t>
            </a:r>
            <a:r>
              <a:rPr kumimoji="0" sz="2700" b="0" i="0" u="none" strike="noStrike" kern="0" cap="none" spc="20" normalizeH="0" baseline="0" noProof="0" dirty="0">
                <a:ln>
                  <a:noFill/>
                </a:ln>
                <a:solidFill>
                  <a:srgbClr val="1D5777"/>
                </a:solidFill>
                <a:effectLst/>
                <a:uLnTx/>
                <a:uFillTx/>
                <a:latin typeface="Tahoma"/>
                <a:cs typeface="Tahoma"/>
              </a:rPr>
              <a:t> </a:t>
            </a:r>
            <a:r>
              <a:rPr kumimoji="0" sz="2700" b="0" i="0" u="none" strike="noStrike" kern="0" cap="none" spc="0" normalizeH="0" baseline="0" noProof="0" dirty="0">
                <a:ln>
                  <a:noFill/>
                </a:ln>
                <a:solidFill>
                  <a:srgbClr val="1D5777"/>
                </a:solidFill>
                <a:effectLst/>
                <a:uLnTx/>
                <a:uFillTx/>
                <a:latin typeface="Tahoma"/>
                <a:cs typeface="Tahoma"/>
              </a:rPr>
              <a:t>in</a:t>
            </a:r>
            <a:r>
              <a:rPr kumimoji="0" sz="2700" b="0" i="0" u="none" strike="noStrike" kern="0" cap="none" spc="5" normalizeH="0" baseline="0" noProof="0" dirty="0">
                <a:ln>
                  <a:noFill/>
                </a:ln>
                <a:solidFill>
                  <a:srgbClr val="1D5777"/>
                </a:solidFill>
                <a:effectLst/>
                <a:uLnTx/>
                <a:uFillTx/>
                <a:latin typeface="Tahoma"/>
                <a:cs typeface="Tahoma"/>
              </a:rPr>
              <a:t> </a:t>
            </a:r>
            <a:r>
              <a:rPr kumimoji="0" sz="2700" b="0" i="0" u="none" strike="noStrike" kern="0" cap="none" spc="-10" normalizeH="0" baseline="0" noProof="0" dirty="0">
                <a:ln>
                  <a:noFill/>
                </a:ln>
                <a:solidFill>
                  <a:srgbClr val="1D5777"/>
                </a:solidFill>
                <a:effectLst/>
                <a:uLnTx/>
                <a:uFillTx/>
                <a:latin typeface="Tahoma"/>
                <a:cs typeface="Tahoma"/>
              </a:rPr>
              <a:t>bonding.</a:t>
            </a:r>
            <a:endParaRPr kumimoji="0" sz="2700" b="0" i="0" u="none" strike="noStrike" kern="0" cap="none" spc="0" normalizeH="0" baseline="0" noProof="0">
              <a:ln>
                <a:noFill/>
              </a:ln>
              <a:solidFill>
                <a:sysClr val="windowText" lastClr="000000"/>
              </a:solidFill>
              <a:effectLst/>
              <a:uLnTx/>
              <a:uFillTx/>
              <a:latin typeface="Tahoma"/>
              <a:cs typeface="Tahoma"/>
            </a:endParaRPr>
          </a:p>
        </p:txBody>
      </p:sp>
      <p:sp>
        <p:nvSpPr>
          <p:cNvPr id="13" name="object 13"/>
          <p:cNvSpPr txBox="1"/>
          <p:nvPr/>
        </p:nvSpPr>
        <p:spPr>
          <a:xfrm>
            <a:off x="1461261" y="8200135"/>
            <a:ext cx="3068955" cy="4368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700" b="0" i="0" u="none" strike="noStrike" kern="0" cap="none" spc="-135" normalizeH="0" baseline="0" noProof="0" dirty="0">
                <a:ln>
                  <a:noFill/>
                </a:ln>
                <a:solidFill>
                  <a:srgbClr val="1D5777"/>
                </a:solidFill>
                <a:effectLst/>
                <a:uLnTx/>
                <a:uFillTx/>
                <a:latin typeface="Tahoma"/>
                <a:cs typeface="Tahoma"/>
              </a:rPr>
              <a:t>In</a:t>
            </a:r>
            <a:r>
              <a:rPr kumimoji="0" sz="2700" b="0" i="0" u="none" strike="noStrike" kern="0" cap="none" spc="-140" normalizeH="0" baseline="0" noProof="0" dirty="0">
                <a:ln>
                  <a:noFill/>
                </a:ln>
                <a:solidFill>
                  <a:srgbClr val="1D5777"/>
                </a:solidFill>
                <a:effectLst/>
                <a:uLnTx/>
                <a:uFillTx/>
                <a:latin typeface="Tahoma"/>
                <a:cs typeface="Tahoma"/>
              </a:rPr>
              <a:t> </a:t>
            </a:r>
            <a:r>
              <a:rPr kumimoji="0" sz="2700" b="0" i="0" u="none" strike="noStrike" kern="0" cap="none" spc="50" normalizeH="0" baseline="0" noProof="0" dirty="0">
                <a:ln>
                  <a:noFill/>
                </a:ln>
                <a:solidFill>
                  <a:srgbClr val="1D5777"/>
                </a:solidFill>
                <a:effectLst/>
                <a:uLnTx/>
                <a:uFillTx/>
                <a:latin typeface="Tahoma"/>
                <a:cs typeface="Tahoma"/>
              </a:rPr>
              <a:t>Partnership</a:t>
            </a:r>
            <a:r>
              <a:rPr kumimoji="0" sz="2700" b="0" i="0" u="none" strike="noStrike" kern="0" cap="none" spc="-160" normalizeH="0" baseline="0" noProof="0" dirty="0">
                <a:ln>
                  <a:noFill/>
                </a:ln>
                <a:solidFill>
                  <a:srgbClr val="1D5777"/>
                </a:solidFill>
                <a:effectLst/>
                <a:uLnTx/>
                <a:uFillTx/>
                <a:latin typeface="Tahoma"/>
                <a:cs typeface="Tahoma"/>
              </a:rPr>
              <a:t> </a:t>
            </a:r>
            <a:r>
              <a:rPr kumimoji="0" sz="2700" b="0" i="0" u="none" strike="noStrike" kern="0" cap="none" spc="-25" normalizeH="0" baseline="0" noProof="0" dirty="0">
                <a:ln>
                  <a:noFill/>
                </a:ln>
                <a:solidFill>
                  <a:srgbClr val="1D5777"/>
                </a:solidFill>
                <a:effectLst/>
                <a:uLnTx/>
                <a:uFillTx/>
                <a:latin typeface="Tahoma"/>
                <a:cs typeface="Tahoma"/>
              </a:rPr>
              <a:t>With:</a:t>
            </a:r>
            <a:endParaRPr kumimoji="0" sz="2700" b="0" i="0" u="none" strike="noStrike" kern="0" cap="none" spc="0" normalizeH="0" baseline="0" noProof="0">
              <a:ln>
                <a:noFill/>
              </a:ln>
              <a:solidFill>
                <a:sysClr val="windowText" lastClr="000000"/>
              </a:solidFill>
              <a:effectLst/>
              <a:uLnTx/>
              <a:uFillTx/>
              <a:latin typeface="Tahoma"/>
              <a:cs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90876" y="9241104"/>
            <a:ext cx="1879647" cy="713863"/>
          </a:xfrm>
          <a:prstGeom prst="rect">
            <a:avLst/>
          </a:prstGeom>
        </p:spPr>
      </p:pic>
      <p:sp>
        <p:nvSpPr>
          <p:cNvPr id="3" name="object 3"/>
          <p:cNvSpPr/>
          <p:nvPr/>
        </p:nvSpPr>
        <p:spPr>
          <a:xfrm>
            <a:off x="7034450" y="0"/>
            <a:ext cx="11254105" cy="1944370"/>
          </a:xfrm>
          <a:custGeom>
            <a:avLst/>
            <a:gdLst/>
            <a:ahLst/>
            <a:cxnLst/>
            <a:rect l="l" t="t" r="r" b="b"/>
            <a:pathLst>
              <a:path w="11254105" h="1944370">
                <a:moveTo>
                  <a:pt x="11253549" y="0"/>
                </a:moveTo>
                <a:lnTo>
                  <a:pt x="0" y="0"/>
                </a:lnTo>
                <a:lnTo>
                  <a:pt x="11253549" y="1943930"/>
                </a:lnTo>
                <a:lnTo>
                  <a:pt x="11253549" y="0"/>
                </a:lnTo>
                <a:close/>
              </a:path>
            </a:pathLst>
          </a:custGeom>
          <a:solidFill>
            <a:srgbClr val="83B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10660506" y="1636598"/>
            <a:ext cx="7096759" cy="2330450"/>
          </a:xfrm>
          <a:prstGeom prst="rect">
            <a:avLst/>
          </a:prstGeom>
        </p:spPr>
        <p:txBody>
          <a:bodyPr vert="horz" wrap="square" lIns="0" tIns="106045" rIns="0" bIns="0" rtlCol="0">
            <a:spAutoFit/>
          </a:bodyPr>
          <a:lstStyle/>
          <a:p>
            <a:pPr marL="12700" marR="5080" lvl="0" indent="0" defTabSz="914400" eaLnBrk="1" fontAlgn="auto" latinLnBrk="0" hangingPunct="1">
              <a:lnSpc>
                <a:spcPts val="5830"/>
              </a:lnSpc>
              <a:spcBef>
                <a:spcPts val="835"/>
              </a:spcBef>
              <a:spcAft>
                <a:spcPts val="0"/>
              </a:spcAft>
              <a:buClrTx/>
              <a:buSzTx/>
              <a:buFontTx/>
              <a:buNone/>
              <a:tabLst/>
              <a:defRPr/>
            </a:pPr>
            <a:r>
              <a:rPr kumimoji="0" sz="5400" b="1" i="0" u="none" strike="noStrike" kern="0" cap="none" spc="0" normalizeH="0" baseline="0" noProof="0" dirty="0">
                <a:ln>
                  <a:noFill/>
                </a:ln>
                <a:solidFill>
                  <a:srgbClr val="00577A"/>
                </a:solidFill>
                <a:effectLst/>
                <a:uLnTx/>
                <a:uFillTx/>
                <a:latin typeface="Calibri"/>
                <a:cs typeface="Calibri"/>
              </a:rPr>
              <a:t>Child</a:t>
            </a:r>
            <a:r>
              <a:rPr kumimoji="0" sz="5400" b="1" i="0" u="none" strike="noStrike" kern="0" cap="none" spc="-55" normalizeH="0" baseline="0" noProof="0" dirty="0">
                <a:ln>
                  <a:noFill/>
                </a:ln>
                <a:solidFill>
                  <a:srgbClr val="00577A"/>
                </a:solidFill>
                <a:effectLst/>
                <a:uLnTx/>
                <a:uFillTx/>
                <a:latin typeface="Calibri"/>
                <a:cs typeface="Calibri"/>
              </a:rPr>
              <a:t> </a:t>
            </a:r>
            <a:r>
              <a:rPr kumimoji="0" sz="5400" b="1" i="0" u="none" strike="noStrike" kern="0" cap="none" spc="0" normalizeH="0" baseline="0" noProof="0" dirty="0">
                <a:ln>
                  <a:noFill/>
                </a:ln>
                <a:solidFill>
                  <a:srgbClr val="00577A"/>
                </a:solidFill>
                <a:effectLst/>
                <a:uLnTx/>
                <a:uFillTx/>
                <a:latin typeface="Calibri"/>
                <a:cs typeface="Calibri"/>
              </a:rPr>
              <a:t>Care</a:t>
            </a:r>
            <a:r>
              <a:rPr kumimoji="0" sz="5400" b="1" i="0" u="none" strike="noStrike" kern="0" cap="none" spc="-40" normalizeH="0" baseline="0" noProof="0" dirty="0">
                <a:ln>
                  <a:noFill/>
                </a:ln>
                <a:solidFill>
                  <a:srgbClr val="00577A"/>
                </a:solidFill>
                <a:effectLst/>
                <a:uLnTx/>
                <a:uFillTx/>
                <a:latin typeface="Calibri"/>
                <a:cs typeface="Calibri"/>
              </a:rPr>
              <a:t> </a:t>
            </a:r>
            <a:r>
              <a:rPr kumimoji="0" sz="5400" b="1" i="0" u="none" strike="noStrike" kern="0" cap="none" spc="-10" normalizeH="0" baseline="0" noProof="0" dirty="0">
                <a:ln>
                  <a:noFill/>
                </a:ln>
                <a:solidFill>
                  <a:srgbClr val="00577A"/>
                </a:solidFill>
                <a:effectLst/>
                <a:uLnTx/>
                <a:uFillTx/>
                <a:latin typeface="Calibri"/>
                <a:cs typeface="Calibri"/>
              </a:rPr>
              <a:t>Facilities </a:t>
            </a:r>
            <a:r>
              <a:rPr kumimoji="0" sz="5400" b="1" i="0" u="none" strike="noStrike" kern="0" cap="none" spc="0" normalizeH="0" baseline="0" noProof="0" dirty="0">
                <a:ln>
                  <a:noFill/>
                </a:ln>
                <a:solidFill>
                  <a:srgbClr val="00577A"/>
                </a:solidFill>
                <a:effectLst/>
                <a:uLnTx/>
                <a:uFillTx/>
                <a:latin typeface="Calibri"/>
                <a:cs typeface="Calibri"/>
              </a:rPr>
              <a:t>Improvement</a:t>
            </a:r>
            <a:r>
              <a:rPr kumimoji="0" sz="5400" b="1" i="0" u="none" strike="noStrike" kern="0" cap="none" spc="-229" normalizeH="0" baseline="0" noProof="0" dirty="0">
                <a:ln>
                  <a:noFill/>
                </a:ln>
                <a:solidFill>
                  <a:srgbClr val="00577A"/>
                </a:solidFill>
                <a:effectLst/>
                <a:uLnTx/>
                <a:uFillTx/>
                <a:latin typeface="Calibri"/>
                <a:cs typeface="Calibri"/>
              </a:rPr>
              <a:t> </a:t>
            </a:r>
            <a:r>
              <a:rPr kumimoji="0" sz="5400" b="1" i="0" u="none" strike="noStrike" kern="0" cap="none" spc="-30" normalizeH="0" baseline="0" noProof="0" dirty="0">
                <a:ln>
                  <a:noFill/>
                </a:ln>
                <a:solidFill>
                  <a:srgbClr val="00577A"/>
                </a:solidFill>
                <a:effectLst/>
                <a:uLnTx/>
                <a:uFillTx/>
                <a:latin typeface="Calibri"/>
                <a:cs typeface="Calibri"/>
              </a:rPr>
              <a:t>Program— </a:t>
            </a:r>
            <a:r>
              <a:rPr kumimoji="0" sz="5400" b="1" i="0" u="none" strike="noStrike" kern="0" cap="none" spc="0" normalizeH="0" baseline="0" noProof="0" dirty="0">
                <a:ln>
                  <a:noFill/>
                </a:ln>
                <a:solidFill>
                  <a:srgbClr val="00577A"/>
                </a:solidFill>
                <a:effectLst/>
                <a:uLnTx/>
                <a:uFillTx/>
                <a:latin typeface="Calibri"/>
                <a:cs typeface="Calibri"/>
              </a:rPr>
              <a:t>Phase</a:t>
            </a:r>
            <a:r>
              <a:rPr kumimoji="0" sz="5400" b="1" i="0" u="none" strike="noStrike" kern="0" cap="none" spc="-25" normalizeH="0" baseline="0" noProof="0" dirty="0">
                <a:ln>
                  <a:noFill/>
                </a:ln>
                <a:solidFill>
                  <a:srgbClr val="00577A"/>
                </a:solidFill>
                <a:effectLst/>
                <a:uLnTx/>
                <a:uFillTx/>
                <a:latin typeface="Calibri"/>
                <a:cs typeface="Calibri"/>
              </a:rPr>
              <a:t> </a:t>
            </a:r>
            <a:r>
              <a:rPr kumimoji="0" sz="5400" b="1" i="0" u="none" strike="noStrike" kern="0" cap="none" spc="-50" normalizeH="0" baseline="0" noProof="0" dirty="0">
                <a:ln>
                  <a:noFill/>
                </a:ln>
                <a:solidFill>
                  <a:srgbClr val="00577A"/>
                </a:solidFill>
                <a:effectLst/>
                <a:uLnTx/>
                <a:uFillTx/>
                <a:latin typeface="Calibri"/>
                <a:cs typeface="Calibri"/>
              </a:rPr>
              <a:t>1</a:t>
            </a:r>
            <a:endParaRPr kumimoji="0" sz="5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326847" y="692657"/>
            <a:ext cx="7988934" cy="756920"/>
          </a:xfrm>
          <a:prstGeom prst="rect">
            <a:avLst/>
          </a:prstGeom>
        </p:spPr>
        <p:txBody>
          <a:bodyPr vert="horz" wrap="square" lIns="0" tIns="12700" rIns="0" bIns="0" rtlCol="0">
            <a:spAutoFit/>
          </a:bodyPr>
          <a:lstStyle/>
          <a:p>
            <a:pPr marL="532130" marR="5080" lvl="0" indent="-520065" defTabSz="914400" eaLnBrk="1" fontAlgn="auto" latinLnBrk="0" hangingPunct="1">
              <a:lnSpc>
                <a:spcPct val="100000"/>
              </a:lnSpc>
              <a:spcBef>
                <a:spcPts val="100"/>
              </a:spcBef>
              <a:spcAft>
                <a:spcPts val="0"/>
              </a:spcAft>
              <a:buClr>
                <a:srgbClr val="83BC00"/>
              </a:buClr>
              <a:buSzTx/>
              <a:buFont typeface="Arial"/>
              <a:buChar char="►"/>
              <a:tabLst>
                <a:tab pos="532130" algn="l"/>
                <a:tab pos="532765" algn="l"/>
              </a:tabLst>
              <a:defRPr/>
            </a:pPr>
            <a:r>
              <a:rPr kumimoji="0" sz="2400" b="0" i="0" u="none" strike="noStrike" kern="0" cap="none" spc="0" normalizeH="0" baseline="0" noProof="0" dirty="0">
                <a:ln>
                  <a:noFill/>
                </a:ln>
                <a:solidFill>
                  <a:srgbClr val="00577A"/>
                </a:solidFill>
                <a:effectLst/>
                <a:uLnTx/>
                <a:uFillTx/>
                <a:latin typeface="Calibri"/>
                <a:cs typeface="Calibri"/>
              </a:rPr>
              <a:t>Initial</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~$15M</a:t>
            </a:r>
            <a:r>
              <a:rPr kumimoji="0" sz="2400" b="1" i="0" u="none" strike="noStrike" kern="0" cap="none" spc="-2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Phase</a:t>
            </a:r>
            <a:r>
              <a:rPr kumimoji="0" sz="2400" b="1" i="0" u="none" strike="noStrike" kern="0" cap="none" spc="-1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1</a:t>
            </a:r>
            <a:r>
              <a:rPr kumimoji="0" sz="2400" b="0" i="0" u="none" strike="noStrike" kern="0" cap="none" spc="0" normalizeH="0" baseline="0" noProof="0" dirty="0">
                <a:ln>
                  <a:noFill/>
                </a:ln>
                <a:solidFill>
                  <a:srgbClr val="00577A"/>
                </a:solidFill>
                <a:effectLst/>
                <a:uLnTx/>
                <a:uFillTx/>
                <a:latin typeface="Calibri"/>
                <a:cs typeface="Calibri"/>
              </a:rPr>
              <a:t>,</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with</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possibility</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for</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$10M</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additional</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25" normalizeH="0" baseline="0" noProof="0" dirty="0">
                <a:ln>
                  <a:noFill/>
                </a:ln>
                <a:solidFill>
                  <a:srgbClr val="00577A"/>
                </a:solidFill>
                <a:effectLst/>
                <a:uLnTx/>
                <a:uFillTx/>
                <a:latin typeface="Calibri"/>
                <a:cs typeface="Calibri"/>
              </a:rPr>
              <a:t>if </a:t>
            </a:r>
            <a:r>
              <a:rPr kumimoji="0" sz="2400" b="0" i="0" u="none" strike="noStrike" kern="0" cap="none" spc="-10" normalizeH="0" baseline="0" noProof="0" dirty="0">
                <a:ln>
                  <a:noFill/>
                </a:ln>
                <a:solidFill>
                  <a:srgbClr val="00577A"/>
                </a:solidFill>
                <a:effectLst/>
                <a:uLnTx/>
                <a:uFillTx/>
                <a:latin typeface="Calibri"/>
                <a:cs typeface="Calibri"/>
              </a:rPr>
              <a:t>oversubscribed</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326847" y="1652473"/>
            <a:ext cx="9251950" cy="1489075"/>
          </a:xfrm>
          <a:prstGeom prst="rect">
            <a:avLst/>
          </a:prstGeom>
        </p:spPr>
        <p:txBody>
          <a:bodyPr vert="horz" wrap="square" lIns="0" tIns="12700" rIns="0" bIns="0" rtlCol="0">
            <a:spAutoFit/>
          </a:bodyPr>
          <a:lstStyle/>
          <a:p>
            <a:pPr marL="527685" marR="0" lvl="0" indent="-515620" defTabSz="914400" eaLnBrk="1" fontAlgn="auto" latinLnBrk="0" hangingPunct="1">
              <a:lnSpc>
                <a:spcPct val="100000"/>
              </a:lnSpc>
              <a:spcBef>
                <a:spcPts val="1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Provide</a:t>
            </a:r>
            <a:r>
              <a:rPr kumimoji="0" sz="2400" b="0" i="0" u="none" strike="noStrike" kern="0" cap="none" spc="-6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grants</a:t>
            </a:r>
            <a:r>
              <a:rPr kumimoji="0" sz="2400" b="0" i="0" u="none" strike="noStrike" kern="0" cap="none" spc="-6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for</a:t>
            </a:r>
            <a:r>
              <a:rPr kumimoji="0" sz="2400" b="0" i="0" u="none" strike="noStrike" kern="0" cap="none" spc="-7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facility</a:t>
            </a:r>
            <a:r>
              <a:rPr kumimoji="0" sz="2400" b="0" i="0" u="none" strike="noStrike" kern="0" cap="none" spc="-8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improvement</a:t>
            </a:r>
            <a:r>
              <a:rPr kumimoji="0" sz="2400" b="0" i="0" u="none" strike="noStrike" kern="0" cap="none" spc="-7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projects</a:t>
            </a:r>
            <a:r>
              <a:rPr kumimoji="0" sz="2400" b="1" i="0" u="none" strike="noStrike" kern="0" cap="none" spc="-8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between</a:t>
            </a:r>
            <a:r>
              <a:rPr kumimoji="0" sz="2400" b="1" i="0" u="none" strike="noStrike" kern="0" cap="none" spc="-4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$50,000</a:t>
            </a:r>
            <a:r>
              <a:rPr kumimoji="0" sz="2400" b="1" i="0" u="none" strike="noStrike" kern="0" cap="none" spc="-75" normalizeH="0" baseline="0" noProof="0" dirty="0">
                <a:ln>
                  <a:noFill/>
                </a:ln>
                <a:solidFill>
                  <a:srgbClr val="00577A"/>
                </a:solidFill>
                <a:effectLst/>
                <a:uLnTx/>
                <a:uFillTx/>
                <a:latin typeface="Calibri"/>
                <a:cs typeface="Calibri"/>
              </a:rPr>
              <a:t> </a:t>
            </a:r>
            <a:r>
              <a:rPr kumimoji="0" sz="2400" b="1" i="0" u="none" strike="noStrike" kern="0" cap="none" spc="-25" normalizeH="0" baseline="0" noProof="0" dirty="0">
                <a:ln>
                  <a:noFill/>
                </a:ln>
                <a:solidFill>
                  <a:srgbClr val="00577A"/>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502920" lvl="0" indent="0" defTabSz="914400" eaLnBrk="1" fontAlgn="auto" latinLnBrk="0" hangingPunct="1">
              <a:lnSpc>
                <a:spcPct val="100000"/>
              </a:lnSpc>
              <a:spcBef>
                <a:spcPts val="5"/>
              </a:spcBef>
              <a:spcAft>
                <a:spcPts val="0"/>
              </a:spcAft>
              <a:buClrTx/>
              <a:buSzTx/>
              <a:buFontTx/>
              <a:buNone/>
              <a:tabLst/>
              <a:defRPr/>
            </a:pPr>
            <a:r>
              <a:rPr kumimoji="0" sz="2400" b="1" i="0" u="none" strike="noStrike" kern="0" cap="none" spc="0" normalizeH="0" baseline="0" noProof="0" dirty="0">
                <a:ln>
                  <a:noFill/>
                </a:ln>
                <a:solidFill>
                  <a:srgbClr val="00577A"/>
                </a:solidFill>
                <a:effectLst/>
                <a:uLnTx/>
                <a:uFillTx/>
                <a:latin typeface="Calibri"/>
                <a:cs typeface="Calibri"/>
              </a:rPr>
              <a:t>$200,000</a:t>
            </a:r>
            <a:r>
              <a:rPr kumimoji="0" sz="2400" b="1" i="0" u="none" strike="noStrike" kern="0" cap="none" spc="-7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to</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child</a:t>
            </a:r>
            <a:r>
              <a:rPr kumimoji="0" sz="2400" b="0" i="0" u="none" strike="noStrike" kern="0" cap="none" spc="-6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care</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providers</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for</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interior</a:t>
            </a:r>
            <a:r>
              <a:rPr kumimoji="0" sz="2400" b="0" i="0" u="none" strike="noStrike" kern="0" cap="none" spc="-6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and/or</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exterior</a:t>
            </a:r>
            <a:r>
              <a:rPr kumimoji="0" sz="2400" b="0" i="0" u="none" strike="noStrike" kern="0" cap="none" spc="-8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facility </a:t>
            </a:r>
            <a:r>
              <a:rPr kumimoji="0" sz="2400" b="0" i="0" u="none" strike="noStrike" kern="0" cap="none" spc="0" normalizeH="0" baseline="0" noProof="0" dirty="0">
                <a:ln>
                  <a:noFill/>
                </a:ln>
                <a:solidFill>
                  <a:srgbClr val="00577A"/>
                </a:solidFill>
                <a:effectLst/>
                <a:uLnTx/>
                <a:uFillTx/>
                <a:latin typeface="Calibri"/>
                <a:cs typeface="Calibri"/>
              </a:rPr>
              <a:t>upgrades</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with</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goal</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improving</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quality</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facility</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25" normalizeH="0" baseline="0" noProof="0" dirty="0">
                <a:ln>
                  <a:noFill/>
                </a:ln>
                <a:solidFill>
                  <a:srgbClr val="00577A"/>
                </a:solidFill>
                <a:effectLst/>
                <a:uLnTx/>
                <a:uFillTx/>
                <a:latin typeface="Calibri"/>
                <a:cs typeface="Calibri"/>
              </a:rPr>
              <a:t>and </a:t>
            </a:r>
            <a:r>
              <a:rPr kumimoji="0" sz="2400" b="0" i="0" u="none" strike="noStrike" kern="0" cap="none" spc="0" normalizeH="0" baseline="0" noProof="0" dirty="0">
                <a:ln>
                  <a:noFill/>
                </a:ln>
                <a:solidFill>
                  <a:srgbClr val="00577A"/>
                </a:solidFill>
                <a:effectLst/>
                <a:uLnTx/>
                <a:uFillTx/>
                <a:latin typeface="Calibri"/>
                <a:cs typeface="Calibri"/>
              </a:rPr>
              <a:t>strengthening</a:t>
            </a:r>
            <a:r>
              <a:rPr kumimoji="0" sz="2400" b="0" i="0" u="none" strike="noStrike" kern="0" cap="none" spc="-7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their</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business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326847" y="3344671"/>
            <a:ext cx="8560435" cy="1946275"/>
          </a:xfrm>
          <a:prstGeom prst="rect">
            <a:avLst/>
          </a:prstGeom>
        </p:spPr>
        <p:txBody>
          <a:bodyPr vert="horz" wrap="square" lIns="0" tIns="12700" rIns="0" bIns="0" rtlCol="0">
            <a:spAutoFit/>
          </a:bodyPr>
          <a:lstStyle/>
          <a:p>
            <a:pPr marL="527685" marR="0" lvl="0" indent="-515620" defTabSz="914400" eaLnBrk="1" fontAlgn="auto" latinLnBrk="0" hangingPunct="1">
              <a:lnSpc>
                <a:spcPct val="100000"/>
              </a:lnSpc>
              <a:spcBef>
                <a:spcPts val="1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Grants</a:t>
            </a:r>
            <a:r>
              <a:rPr kumimoji="0" sz="2400" b="0" i="0" u="none" strike="noStrike" kern="0" cap="none" spc="-6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will</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cover</a:t>
            </a:r>
            <a:r>
              <a:rPr kumimoji="0" sz="2400" b="0" i="0" u="none" strike="noStrike" kern="0" cap="none" spc="-1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full</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cost</a:t>
            </a:r>
            <a:r>
              <a:rPr kumimoji="0" sz="2400" b="1"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facility</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improvement.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0" lvl="0" indent="-515620" defTabSz="914400" eaLnBrk="1" fontAlgn="auto" latinLnBrk="0" hangingPunct="1">
              <a:lnSpc>
                <a:spcPct val="100000"/>
              </a:lnSpc>
              <a:spcBef>
                <a:spcPts val="18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Up</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to</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20%</a:t>
            </a:r>
            <a:r>
              <a:rPr kumimoji="0" sz="2400" b="1" i="0" u="none" strike="noStrike" kern="0" cap="none" spc="-1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can</a:t>
            </a:r>
            <a:r>
              <a:rPr kumimoji="0" sz="2400" b="1"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be</a:t>
            </a:r>
            <a:r>
              <a:rPr kumimoji="0" sz="2400" b="1" i="0" u="none" strike="noStrike" kern="0" cap="none" spc="-1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used for</a:t>
            </a:r>
            <a:r>
              <a:rPr kumimoji="0" sz="2400" b="1" i="0" u="none" strike="noStrike" kern="0" cap="none" spc="-2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soft</a:t>
            </a:r>
            <a:r>
              <a:rPr kumimoji="0" sz="2400" b="1" i="0" u="none" strike="noStrike" kern="0" cap="none" spc="-2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costs</a:t>
            </a:r>
            <a:r>
              <a:rPr kumimoji="0" sz="2400" b="1"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(e.g.</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shipping,</a:t>
            </a:r>
            <a:r>
              <a:rPr kumimoji="0" sz="2400" b="0" i="0" u="none" strike="noStrike" kern="0" cap="none" spc="-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remediation)</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0" lvl="0" indent="-515620" defTabSz="914400" eaLnBrk="1" fontAlgn="auto" latinLnBrk="0" hangingPunct="1">
              <a:lnSpc>
                <a:spcPct val="100000"/>
              </a:lnSpc>
              <a:spcBef>
                <a:spcPts val="18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Grants</a:t>
            </a:r>
            <a:r>
              <a:rPr kumimoji="0" sz="2400" b="0" i="0" u="none" strike="noStrike" kern="0" cap="none" spc="-6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will</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also</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account</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for</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up</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to</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15%</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projected</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costs</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25" normalizeH="0" baseline="0" noProof="0" dirty="0">
                <a:ln>
                  <a:noFill/>
                </a:ln>
                <a:solidFill>
                  <a:srgbClr val="00577A"/>
                </a:solidFill>
                <a:effectLst/>
                <a:uLnTx/>
                <a:uFillTx/>
                <a:latin typeface="Calibri"/>
                <a:cs typeface="Calibri"/>
              </a:rPr>
              <a:t>for</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577A"/>
                </a:solidFill>
                <a:effectLst/>
                <a:uLnTx/>
                <a:uFillTx/>
                <a:latin typeface="Calibri"/>
                <a:cs typeface="Calibri"/>
              </a:rPr>
              <a:t>unanticipated</a:t>
            </a:r>
            <a:r>
              <a:rPr kumimoji="0" sz="2400" b="1" i="0" u="none" strike="noStrike" kern="0" cap="none" spc="-6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cost</a:t>
            </a:r>
            <a:r>
              <a:rPr kumimoji="0" sz="2400" b="1" i="0" u="none" strike="noStrike" kern="0" cap="none" spc="-85" normalizeH="0" baseline="0" noProof="0" dirty="0">
                <a:ln>
                  <a:noFill/>
                </a:ln>
                <a:solidFill>
                  <a:srgbClr val="00577A"/>
                </a:solidFill>
                <a:effectLst/>
                <a:uLnTx/>
                <a:uFillTx/>
                <a:latin typeface="Calibri"/>
                <a:cs typeface="Calibri"/>
              </a:rPr>
              <a:t> </a:t>
            </a:r>
            <a:r>
              <a:rPr kumimoji="0" sz="2400" b="1" i="0" u="none" strike="noStrike" kern="0" cap="none" spc="-10" normalizeH="0" baseline="0" noProof="0" dirty="0">
                <a:ln>
                  <a:noFill/>
                </a:ln>
                <a:solidFill>
                  <a:srgbClr val="00577A"/>
                </a:solidFill>
                <a:effectLst/>
                <a:uLnTx/>
                <a:uFillTx/>
                <a:latin typeface="Calibri"/>
                <a:cs typeface="Calibri"/>
              </a:rPr>
              <a:t>overruns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326847" y="5493765"/>
            <a:ext cx="9677400" cy="4370070"/>
          </a:xfrm>
          <a:prstGeom prst="rect">
            <a:avLst/>
          </a:prstGeom>
        </p:spPr>
        <p:txBody>
          <a:bodyPr vert="horz" wrap="square" lIns="0" tIns="12700" rIns="0" bIns="0" rtlCol="0">
            <a:spAutoFit/>
          </a:bodyPr>
          <a:lstStyle/>
          <a:p>
            <a:pPr marL="527685" marR="248920" lvl="0" indent="-515620" defTabSz="914400" eaLnBrk="1" fontAlgn="auto" latinLnBrk="0" hangingPunct="1">
              <a:lnSpc>
                <a:spcPct val="100000"/>
              </a:lnSpc>
              <a:spcBef>
                <a:spcPts val="1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Phase</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1</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is</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only</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open</a:t>
            </a:r>
            <a:r>
              <a:rPr kumimoji="0" sz="2400" b="1" i="0" u="none" strike="noStrike" kern="0" cap="none" spc="-2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to</a:t>
            </a:r>
            <a:r>
              <a:rPr kumimoji="0" sz="2400" b="1" i="0" u="none" strike="noStrike" kern="0" cap="none" spc="-2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licensed</a:t>
            </a:r>
            <a:r>
              <a:rPr kumimoji="0" sz="2400" b="1"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child</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care</a:t>
            </a:r>
            <a:r>
              <a:rPr kumimoji="0" sz="2400" b="1" i="0" u="none" strike="noStrike" kern="0" cap="none" spc="-4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centers</a:t>
            </a:r>
            <a:r>
              <a:rPr kumimoji="0" sz="2400" b="0" i="0" u="none" strike="noStrike" kern="0" cap="none" spc="0" normalizeH="0" baseline="0" noProof="0" dirty="0">
                <a:ln>
                  <a:noFill/>
                </a:ln>
                <a:solidFill>
                  <a:srgbClr val="00577A"/>
                </a:solidFill>
                <a:effectLst/>
                <a:uLnTx/>
                <a:uFillTx/>
                <a:latin typeface="Calibri"/>
                <a:cs typeface="Calibri"/>
              </a:rPr>
              <a:t>;</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in</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future</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phases</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20" normalizeH="0" baseline="0" noProof="0" dirty="0">
                <a:ln>
                  <a:noFill/>
                </a:ln>
                <a:solidFill>
                  <a:srgbClr val="00577A"/>
                </a:solidFill>
                <a:effectLst/>
                <a:uLnTx/>
                <a:uFillTx/>
                <a:latin typeface="Calibri"/>
                <a:cs typeface="Calibri"/>
              </a:rPr>
              <a:t>this </a:t>
            </a:r>
            <a:r>
              <a:rPr kumimoji="0" sz="2400" b="0" i="0" u="none" strike="noStrike" kern="0" cap="none" spc="0" normalizeH="0" baseline="0" noProof="0" dirty="0">
                <a:ln>
                  <a:noFill/>
                </a:ln>
                <a:solidFill>
                  <a:srgbClr val="00577A"/>
                </a:solidFill>
                <a:effectLst/>
                <a:uLnTx/>
                <a:uFillTx/>
                <a:latin typeface="Calibri"/>
                <a:cs typeface="Calibri"/>
              </a:rPr>
              <a:t>will</a:t>
            </a:r>
            <a:r>
              <a:rPr kumimoji="0" sz="2400" b="0" i="0" u="none" strike="noStrike" kern="0" cap="none" spc="-6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be</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available</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to</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registered</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family</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child</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care</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homes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5080" lvl="0" indent="-515620" defTabSz="914400" eaLnBrk="1" fontAlgn="auto" latinLnBrk="0" hangingPunct="1">
              <a:lnSpc>
                <a:spcPct val="100000"/>
              </a:lnSpc>
              <a:spcBef>
                <a:spcPts val="18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Providers</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must</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currently</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enroll,</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or</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have</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enrolled</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in</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past</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12</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months,</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25" normalizeH="0" baseline="0" noProof="0" dirty="0">
                <a:ln>
                  <a:noFill/>
                </a:ln>
                <a:solidFill>
                  <a:srgbClr val="00577A"/>
                </a:solidFill>
                <a:effectLst/>
                <a:uLnTx/>
                <a:uFillTx/>
                <a:latin typeface="Calibri"/>
                <a:cs typeface="Calibri"/>
              </a:rPr>
              <a:t>at </a:t>
            </a:r>
            <a:r>
              <a:rPr kumimoji="0" sz="2400" b="1" i="0" u="none" strike="noStrike" kern="0" cap="none" spc="0" normalizeH="0" baseline="0" noProof="0" dirty="0">
                <a:ln>
                  <a:noFill/>
                </a:ln>
                <a:solidFill>
                  <a:srgbClr val="00577A"/>
                </a:solidFill>
                <a:effectLst/>
                <a:uLnTx/>
                <a:uFillTx/>
                <a:latin typeface="Calibri"/>
                <a:cs typeface="Calibri"/>
              </a:rPr>
              <a:t>least</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1</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child</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receiving</a:t>
            </a:r>
            <a:r>
              <a:rPr kumimoji="0" sz="2400" b="1"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subsidy</a:t>
            </a:r>
            <a:r>
              <a:rPr kumimoji="0" sz="2400" b="1"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through</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the</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Department</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Human </a:t>
            </a:r>
            <a:r>
              <a:rPr kumimoji="0" sz="2400" b="0" i="0" u="none" strike="noStrike" kern="0" cap="none" spc="0" normalizeH="0" baseline="0" noProof="0" dirty="0">
                <a:ln>
                  <a:noFill/>
                </a:ln>
                <a:solidFill>
                  <a:srgbClr val="00577A"/>
                </a:solidFill>
                <a:effectLst/>
                <a:uLnTx/>
                <a:uFillTx/>
                <a:latin typeface="Calibri"/>
                <a:cs typeface="Calibri"/>
              </a:rPr>
              <a:t>Services</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Child</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Care</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Assistance</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Program</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51435" lvl="0" indent="-515620" defTabSz="914400" eaLnBrk="1" fontAlgn="auto" latinLnBrk="0" hangingPunct="1">
              <a:lnSpc>
                <a:spcPct val="100000"/>
              </a:lnSpc>
              <a:spcBef>
                <a:spcPts val="1805"/>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40%</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of</a:t>
            </a:r>
            <a:r>
              <a:rPr kumimoji="0" sz="2400" b="0" i="0" u="none" strike="noStrike" kern="0" cap="none" spc="-2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funds</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will</a:t>
            </a:r>
            <a:r>
              <a:rPr kumimoji="0" sz="2400" b="0" i="0" u="none" strike="noStrike" kern="0" cap="none" spc="-3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be</a:t>
            </a:r>
            <a:r>
              <a:rPr kumimoji="0" sz="2400" b="0" i="0" u="none" strike="noStrike" kern="0" cap="none" spc="-1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set</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aside</a:t>
            </a:r>
            <a:r>
              <a:rPr kumimoji="0" sz="2400" b="1" i="0" u="none" strike="noStrike" kern="0" cap="none" spc="-2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for</a:t>
            </a:r>
            <a:r>
              <a:rPr kumimoji="0" sz="2400" b="1"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applicants</a:t>
            </a:r>
            <a:r>
              <a:rPr kumimoji="0" sz="2400" b="1" i="0" u="none" strike="noStrike" kern="0" cap="none" spc="-1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located</a:t>
            </a:r>
            <a:r>
              <a:rPr kumimoji="0" sz="2400" b="1" i="0" u="none" strike="noStrike" kern="0" cap="none" spc="-4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in</a:t>
            </a:r>
            <a:r>
              <a:rPr kumimoji="0" sz="2400" b="1" i="0" u="none" strike="noStrike" kern="0" cap="none" spc="-3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Opportunity</a:t>
            </a:r>
            <a:r>
              <a:rPr kumimoji="0" sz="2400" b="1" i="0" u="none" strike="noStrike" kern="0" cap="none" spc="-5" normalizeH="0" baseline="0" noProof="0" dirty="0">
                <a:ln>
                  <a:noFill/>
                </a:ln>
                <a:solidFill>
                  <a:srgbClr val="00577A"/>
                </a:solidFill>
                <a:effectLst/>
                <a:uLnTx/>
                <a:uFillTx/>
                <a:latin typeface="Calibri"/>
                <a:cs typeface="Calibri"/>
              </a:rPr>
              <a:t> </a:t>
            </a:r>
            <a:r>
              <a:rPr kumimoji="0" sz="2400" b="1" i="0" u="none" strike="noStrike" kern="0" cap="none" spc="-20" normalizeH="0" baseline="0" noProof="0" dirty="0">
                <a:ln>
                  <a:noFill/>
                </a:ln>
                <a:solidFill>
                  <a:srgbClr val="00577A"/>
                </a:solidFill>
                <a:effectLst/>
                <a:uLnTx/>
                <a:uFillTx/>
                <a:latin typeface="Calibri"/>
                <a:cs typeface="Calibri"/>
              </a:rPr>
              <a:t>Zone </a:t>
            </a:r>
            <a:r>
              <a:rPr kumimoji="0" sz="2400" b="1" i="0" u="none" strike="noStrike" kern="0" cap="none" spc="0" normalizeH="0" baseline="0" noProof="0" dirty="0">
                <a:ln>
                  <a:noFill/>
                </a:ln>
                <a:solidFill>
                  <a:srgbClr val="00577A"/>
                </a:solidFill>
                <a:effectLst/>
                <a:uLnTx/>
                <a:uFillTx/>
                <a:latin typeface="Calibri"/>
                <a:cs typeface="Calibri"/>
              </a:rPr>
              <a:t>eligible</a:t>
            </a:r>
            <a:r>
              <a:rPr kumimoji="0" sz="2400" b="1" i="0" u="none" strike="noStrike" kern="0" cap="none" spc="-2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census</a:t>
            </a:r>
            <a:r>
              <a:rPr kumimoji="0" sz="2400" b="1" i="0" u="none" strike="noStrike" kern="0" cap="none" spc="-10" normalizeH="0" baseline="0" noProof="0" dirty="0">
                <a:ln>
                  <a:noFill/>
                </a:ln>
                <a:solidFill>
                  <a:srgbClr val="00577A"/>
                </a:solidFill>
                <a:effectLst/>
                <a:uLnTx/>
                <a:uFillTx/>
                <a:latin typeface="Calibri"/>
                <a:cs typeface="Calibri"/>
              </a:rPr>
              <a:t> tracts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27685" marR="766445" lvl="0" indent="-515620" defTabSz="914400" eaLnBrk="1" fontAlgn="auto" latinLnBrk="0" hangingPunct="1">
              <a:lnSpc>
                <a:spcPct val="100000"/>
              </a:lnSpc>
              <a:spcBef>
                <a:spcPts val="1800"/>
              </a:spcBef>
              <a:spcAft>
                <a:spcPts val="0"/>
              </a:spcAft>
              <a:buClr>
                <a:srgbClr val="83BC00"/>
              </a:buClr>
              <a:buSzTx/>
              <a:buFont typeface="Arial"/>
              <a:buChar char="►"/>
              <a:tabLst>
                <a:tab pos="527685" algn="l"/>
                <a:tab pos="528320" algn="l"/>
              </a:tabLst>
              <a:defRPr/>
            </a:pPr>
            <a:r>
              <a:rPr kumimoji="0" sz="2400" b="0" i="0" u="none" strike="noStrike" kern="0" cap="none" spc="0" normalizeH="0" baseline="0" noProof="0" dirty="0">
                <a:ln>
                  <a:noFill/>
                </a:ln>
                <a:solidFill>
                  <a:srgbClr val="00577A"/>
                </a:solidFill>
                <a:effectLst/>
                <a:uLnTx/>
                <a:uFillTx/>
                <a:latin typeface="Calibri"/>
                <a:cs typeface="Calibri"/>
              </a:rPr>
              <a:t>EDA</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will</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be</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making</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technical</a:t>
            </a:r>
            <a:r>
              <a:rPr kumimoji="0" sz="2400" b="1" i="0" u="none" strike="noStrike" kern="0" cap="none" spc="-5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assistance</a:t>
            </a:r>
            <a:r>
              <a:rPr kumimoji="0" sz="2400" b="1" i="0" u="none" strike="noStrike" kern="0" cap="none" spc="-4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available</a:t>
            </a:r>
            <a:r>
              <a:rPr kumimoji="0" sz="2400" b="1" i="0" u="none" strike="noStrike" kern="0" cap="none" spc="-40"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to</a:t>
            </a:r>
            <a:r>
              <a:rPr kumimoji="0" sz="2400" b="1" i="0" u="none" strike="noStrike" kern="0" cap="none" spc="-35" normalizeH="0" baseline="0" noProof="0" dirty="0">
                <a:ln>
                  <a:noFill/>
                </a:ln>
                <a:solidFill>
                  <a:srgbClr val="00577A"/>
                </a:solidFill>
                <a:effectLst/>
                <a:uLnTx/>
                <a:uFillTx/>
                <a:latin typeface="Calibri"/>
                <a:cs typeface="Calibri"/>
              </a:rPr>
              <a:t> </a:t>
            </a:r>
            <a:r>
              <a:rPr kumimoji="0" sz="2400" b="1" i="0" u="none" strike="noStrike" kern="0" cap="none" spc="0" normalizeH="0" baseline="0" noProof="0" dirty="0">
                <a:ln>
                  <a:noFill/>
                </a:ln>
                <a:solidFill>
                  <a:srgbClr val="00577A"/>
                </a:solidFill>
                <a:effectLst/>
                <a:uLnTx/>
                <a:uFillTx/>
                <a:latin typeface="Calibri"/>
                <a:cs typeface="Calibri"/>
              </a:rPr>
              <a:t>complete</a:t>
            </a:r>
            <a:r>
              <a:rPr kumimoji="0" sz="2400" b="1" i="0" u="none" strike="noStrike" kern="0" cap="none" spc="-45" normalizeH="0" baseline="0" noProof="0" dirty="0">
                <a:ln>
                  <a:noFill/>
                </a:ln>
                <a:solidFill>
                  <a:srgbClr val="00577A"/>
                </a:solidFill>
                <a:effectLst/>
                <a:uLnTx/>
                <a:uFillTx/>
                <a:latin typeface="Calibri"/>
                <a:cs typeface="Calibri"/>
              </a:rPr>
              <a:t> </a:t>
            </a:r>
            <a:r>
              <a:rPr kumimoji="0" sz="2400" b="1" i="0" u="none" strike="noStrike" kern="0" cap="none" spc="-25" normalizeH="0" baseline="0" noProof="0" dirty="0">
                <a:ln>
                  <a:noFill/>
                </a:ln>
                <a:solidFill>
                  <a:srgbClr val="00577A"/>
                </a:solidFill>
                <a:effectLst/>
                <a:uLnTx/>
                <a:uFillTx/>
                <a:latin typeface="Calibri"/>
                <a:cs typeface="Calibri"/>
              </a:rPr>
              <a:t>the </a:t>
            </a:r>
            <a:r>
              <a:rPr kumimoji="0" sz="2400" b="1" i="0" u="none" strike="noStrike" kern="0" cap="none" spc="0" normalizeH="0" baseline="0" noProof="0" dirty="0">
                <a:ln>
                  <a:noFill/>
                </a:ln>
                <a:solidFill>
                  <a:srgbClr val="00577A"/>
                </a:solidFill>
                <a:effectLst/>
                <a:uLnTx/>
                <a:uFillTx/>
                <a:latin typeface="Calibri"/>
                <a:cs typeface="Calibri"/>
              </a:rPr>
              <a:t>application</a:t>
            </a:r>
            <a:r>
              <a:rPr kumimoji="0" sz="2400" b="0" i="0" u="none" strike="noStrike" kern="0" cap="none" spc="0" normalizeH="0" baseline="0" noProof="0" dirty="0">
                <a:ln>
                  <a:noFill/>
                </a:ln>
                <a:solidFill>
                  <a:srgbClr val="00577A"/>
                </a:solidFill>
                <a:effectLst/>
                <a:uLnTx/>
                <a:uFillTx/>
                <a:latin typeface="Calibri"/>
                <a:cs typeface="Calibri"/>
              </a:rPr>
              <a:t>,</a:t>
            </a:r>
            <a:r>
              <a:rPr kumimoji="0" sz="2400" b="0" i="0" u="none" strike="noStrike" kern="0" cap="none" spc="-4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with</a:t>
            </a:r>
            <a:r>
              <a:rPr kumimoji="0" sz="2400" b="0" i="0" u="none" strike="noStrike" kern="0" cap="none" spc="-6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priority</a:t>
            </a:r>
            <a:r>
              <a:rPr kumimoji="0" sz="2400" b="0" i="0" u="none" strike="noStrike" kern="0" cap="none" spc="-5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for</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applicants</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located</a:t>
            </a:r>
            <a:r>
              <a:rPr kumimoji="0" sz="2400" b="0" i="0" u="none" strike="noStrike" kern="0" cap="none" spc="-5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in</a:t>
            </a:r>
            <a:r>
              <a:rPr kumimoji="0" sz="2400" b="0" i="0" u="none" strike="noStrike" kern="0" cap="none" spc="-45"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Opportunity</a:t>
            </a:r>
            <a:r>
              <a:rPr kumimoji="0" sz="2400" b="0" i="0" u="none" strike="noStrike" kern="0" cap="none" spc="-35" normalizeH="0" baseline="0" noProof="0" dirty="0">
                <a:ln>
                  <a:noFill/>
                </a:ln>
                <a:solidFill>
                  <a:srgbClr val="00577A"/>
                </a:solidFill>
                <a:effectLst/>
                <a:uLnTx/>
                <a:uFillTx/>
                <a:latin typeface="Calibri"/>
                <a:cs typeface="Calibri"/>
              </a:rPr>
              <a:t> </a:t>
            </a:r>
            <a:r>
              <a:rPr kumimoji="0" sz="2400" b="0" i="0" u="none" strike="noStrike" kern="0" cap="none" spc="-20" normalizeH="0" baseline="0" noProof="0" dirty="0">
                <a:ln>
                  <a:noFill/>
                </a:ln>
                <a:solidFill>
                  <a:srgbClr val="00577A"/>
                </a:solidFill>
                <a:effectLst/>
                <a:uLnTx/>
                <a:uFillTx/>
                <a:latin typeface="Calibri"/>
                <a:cs typeface="Calibri"/>
              </a:rPr>
              <a:t>Zone </a:t>
            </a:r>
            <a:r>
              <a:rPr kumimoji="0" sz="2400" b="0" i="0" u="none" strike="noStrike" kern="0" cap="none" spc="0" normalizeH="0" baseline="0" noProof="0" dirty="0">
                <a:ln>
                  <a:noFill/>
                </a:ln>
                <a:solidFill>
                  <a:srgbClr val="00577A"/>
                </a:solidFill>
                <a:effectLst/>
                <a:uLnTx/>
                <a:uFillTx/>
                <a:latin typeface="Calibri"/>
                <a:cs typeface="Calibri"/>
              </a:rPr>
              <a:t>eligible</a:t>
            </a:r>
            <a:r>
              <a:rPr kumimoji="0" sz="2400" b="0" i="0" u="none" strike="noStrike" kern="0" cap="none" spc="-20" normalizeH="0" baseline="0" noProof="0" dirty="0">
                <a:ln>
                  <a:noFill/>
                </a:ln>
                <a:solidFill>
                  <a:srgbClr val="00577A"/>
                </a:solidFill>
                <a:effectLst/>
                <a:uLnTx/>
                <a:uFillTx/>
                <a:latin typeface="Calibri"/>
                <a:cs typeface="Calibri"/>
              </a:rPr>
              <a:t> </a:t>
            </a:r>
            <a:r>
              <a:rPr kumimoji="0" sz="2400" b="0" i="0" u="none" strike="noStrike" kern="0" cap="none" spc="0" normalizeH="0" baseline="0" noProof="0" dirty="0">
                <a:ln>
                  <a:noFill/>
                </a:ln>
                <a:solidFill>
                  <a:srgbClr val="00577A"/>
                </a:solidFill>
                <a:effectLst/>
                <a:uLnTx/>
                <a:uFillTx/>
                <a:latin typeface="Calibri"/>
                <a:cs typeface="Calibri"/>
              </a:rPr>
              <a:t>census</a:t>
            </a:r>
            <a:r>
              <a:rPr kumimoji="0" sz="2400" b="0" i="0" u="none" strike="noStrike" kern="0" cap="none" spc="-15" normalizeH="0" baseline="0" noProof="0" dirty="0">
                <a:ln>
                  <a:noFill/>
                </a:ln>
                <a:solidFill>
                  <a:srgbClr val="00577A"/>
                </a:solidFill>
                <a:effectLst/>
                <a:uLnTx/>
                <a:uFillTx/>
                <a:latin typeface="Calibri"/>
                <a:cs typeface="Calibri"/>
              </a:rPr>
              <a:t> </a:t>
            </a:r>
            <a:r>
              <a:rPr kumimoji="0" sz="2400" b="0" i="0" u="none" strike="noStrike" kern="0" cap="none" spc="-10" normalizeH="0" baseline="0" noProof="0" dirty="0">
                <a:ln>
                  <a:noFill/>
                </a:ln>
                <a:solidFill>
                  <a:srgbClr val="00577A"/>
                </a:solidFill>
                <a:effectLst/>
                <a:uLnTx/>
                <a:uFillTx/>
                <a:latin typeface="Calibri"/>
                <a:cs typeface="Calibri"/>
              </a:rPr>
              <a:t>tracts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9" name="object 9"/>
          <p:cNvPicPr/>
          <p:nvPr/>
        </p:nvPicPr>
        <p:blipFill>
          <a:blip r:embed="rId3" cstate="print"/>
          <a:stretch>
            <a:fillRect/>
          </a:stretch>
        </p:blipFill>
        <p:spPr>
          <a:xfrm>
            <a:off x="10581131" y="4482084"/>
            <a:ext cx="7263383" cy="408584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90876" y="9241104"/>
            <a:ext cx="1879647" cy="713863"/>
          </a:xfrm>
          <a:prstGeom prst="rect">
            <a:avLst/>
          </a:prstGeom>
        </p:spPr>
      </p:pic>
      <p:sp>
        <p:nvSpPr>
          <p:cNvPr id="3" name="object 3"/>
          <p:cNvSpPr/>
          <p:nvPr/>
        </p:nvSpPr>
        <p:spPr>
          <a:xfrm>
            <a:off x="7034450" y="0"/>
            <a:ext cx="11254105" cy="1944370"/>
          </a:xfrm>
          <a:custGeom>
            <a:avLst/>
            <a:gdLst/>
            <a:ahLst/>
            <a:cxnLst/>
            <a:rect l="l" t="t" r="r" b="b"/>
            <a:pathLst>
              <a:path w="11254105" h="1944370">
                <a:moveTo>
                  <a:pt x="11253549" y="0"/>
                </a:moveTo>
                <a:lnTo>
                  <a:pt x="0" y="0"/>
                </a:lnTo>
                <a:lnTo>
                  <a:pt x="11253549" y="1943930"/>
                </a:lnTo>
                <a:lnTo>
                  <a:pt x="11253549" y="0"/>
                </a:lnTo>
                <a:close/>
              </a:path>
            </a:pathLst>
          </a:custGeom>
          <a:solidFill>
            <a:srgbClr val="83B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8343069"/>
            <a:ext cx="11254105" cy="1944370"/>
          </a:xfrm>
          <a:custGeom>
            <a:avLst/>
            <a:gdLst/>
            <a:ahLst/>
            <a:cxnLst/>
            <a:rect l="l" t="t" r="r" b="b"/>
            <a:pathLst>
              <a:path w="11254105" h="1944370">
                <a:moveTo>
                  <a:pt x="0" y="0"/>
                </a:moveTo>
                <a:lnTo>
                  <a:pt x="0" y="1943930"/>
                </a:lnTo>
                <a:lnTo>
                  <a:pt x="11253549" y="1943930"/>
                </a:lnTo>
                <a:lnTo>
                  <a:pt x="0" y="0"/>
                </a:lnTo>
                <a:close/>
              </a:path>
            </a:pathLst>
          </a:custGeom>
          <a:solidFill>
            <a:srgbClr val="83B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a:spLocks noGrp="1"/>
          </p:cNvSpPr>
          <p:nvPr>
            <p:ph type="title"/>
          </p:nvPr>
        </p:nvSpPr>
        <p:spPr>
          <a:xfrm>
            <a:off x="925169" y="1162304"/>
            <a:ext cx="3394710" cy="939800"/>
          </a:xfrm>
          <a:prstGeom prst="rect">
            <a:avLst/>
          </a:prstGeom>
        </p:spPr>
        <p:txBody>
          <a:bodyPr vert="horz" wrap="square" lIns="0" tIns="12700" rIns="0" bIns="0" rtlCol="0">
            <a:spAutoFit/>
          </a:bodyPr>
          <a:lstStyle/>
          <a:p>
            <a:pPr marL="12700">
              <a:lnSpc>
                <a:spcPct val="100000"/>
              </a:lnSpc>
              <a:spcBef>
                <a:spcPts val="100"/>
              </a:spcBef>
            </a:pPr>
            <a:r>
              <a:rPr sz="6000" dirty="0"/>
              <a:t>Next</a:t>
            </a:r>
            <a:r>
              <a:rPr sz="6000" spc="-105" dirty="0"/>
              <a:t> </a:t>
            </a:r>
            <a:r>
              <a:rPr sz="6000" spc="-10" dirty="0"/>
              <a:t>Steps</a:t>
            </a:r>
            <a:endParaRPr sz="6000"/>
          </a:p>
        </p:txBody>
      </p:sp>
      <p:sp>
        <p:nvSpPr>
          <p:cNvPr id="6" name="object 6"/>
          <p:cNvSpPr txBox="1"/>
          <p:nvPr/>
        </p:nvSpPr>
        <p:spPr>
          <a:xfrm>
            <a:off x="1133957" y="2431542"/>
            <a:ext cx="15006955" cy="3168650"/>
          </a:xfrm>
          <a:prstGeom prst="rect">
            <a:avLst/>
          </a:prstGeom>
        </p:spPr>
        <p:txBody>
          <a:bodyPr vert="horz" wrap="square" lIns="0" tIns="84455" rIns="0" bIns="0" rtlCol="0">
            <a:spAutoFit/>
          </a:bodyPr>
          <a:lstStyle/>
          <a:p>
            <a:pPr marL="12700" marR="5080" lvl="0" indent="0" defTabSz="914400" eaLnBrk="1" fontAlgn="auto" latinLnBrk="0" hangingPunct="1">
              <a:lnSpc>
                <a:spcPts val="4540"/>
              </a:lnSpc>
              <a:spcBef>
                <a:spcPts val="665"/>
              </a:spcBef>
              <a:spcAft>
                <a:spcPts val="0"/>
              </a:spcAft>
              <a:buClrTx/>
              <a:buSzTx/>
              <a:buFontTx/>
              <a:buNone/>
              <a:tabLst/>
              <a:defRPr/>
            </a:pPr>
            <a:r>
              <a:rPr kumimoji="0" sz="4200" b="0" i="0" u="none" strike="noStrike" kern="0" cap="none" spc="0" normalizeH="0" baseline="0" noProof="0" dirty="0">
                <a:ln>
                  <a:noFill/>
                </a:ln>
                <a:solidFill>
                  <a:srgbClr val="00577A"/>
                </a:solidFill>
                <a:effectLst/>
                <a:uLnTx/>
                <a:uFillTx/>
                <a:latin typeface="Calibri"/>
                <a:cs typeface="Calibri"/>
              </a:rPr>
              <a:t>Applications</a:t>
            </a:r>
            <a:r>
              <a:rPr kumimoji="0" sz="4200" b="0" i="0" u="none" strike="noStrike" kern="0" cap="none" spc="-7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are</a:t>
            </a:r>
            <a:r>
              <a:rPr kumimoji="0" sz="4200" b="0" i="0" u="none" strike="noStrike" kern="0" cap="none" spc="-6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currently</a:t>
            </a:r>
            <a:r>
              <a:rPr kumimoji="0" sz="4200" b="0" i="0" u="none" strike="noStrike" kern="0" cap="none" spc="-6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under</a:t>
            </a:r>
            <a:r>
              <a:rPr kumimoji="0" sz="4200" b="0" i="0" u="none" strike="noStrike" kern="0" cap="none" spc="-5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development</a:t>
            </a:r>
            <a:r>
              <a:rPr kumimoji="0" sz="4200" b="0" i="0" u="none" strike="noStrike" kern="0" cap="none" spc="-6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and</a:t>
            </a:r>
            <a:r>
              <a:rPr kumimoji="0" sz="4200" b="0" i="0" u="none" strike="noStrike" kern="0" cap="none" spc="-6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will</a:t>
            </a:r>
            <a:r>
              <a:rPr kumimoji="0" sz="4200" b="0" i="0" u="none" strike="noStrike" kern="0" cap="none" spc="-6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be</a:t>
            </a:r>
            <a:r>
              <a:rPr kumimoji="0" sz="4200" b="0" i="0" u="none" strike="noStrike" kern="0" cap="none" spc="-5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available</a:t>
            </a:r>
            <a:r>
              <a:rPr kumimoji="0" sz="4200" b="0" i="0" u="none" strike="noStrike" kern="0" cap="none" spc="-60" normalizeH="0" baseline="0" noProof="0" dirty="0">
                <a:ln>
                  <a:noFill/>
                </a:ln>
                <a:solidFill>
                  <a:srgbClr val="00577A"/>
                </a:solidFill>
                <a:effectLst/>
                <a:uLnTx/>
                <a:uFillTx/>
                <a:latin typeface="Calibri"/>
                <a:cs typeface="Calibri"/>
              </a:rPr>
              <a:t> </a:t>
            </a:r>
            <a:r>
              <a:rPr kumimoji="0" sz="4200" b="0" i="0" u="none" strike="noStrike" kern="0" cap="none" spc="-25" normalizeH="0" baseline="0" noProof="0" dirty="0">
                <a:ln>
                  <a:noFill/>
                </a:ln>
                <a:solidFill>
                  <a:srgbClr val="00577A"/>
                </a:solidFill>
                <a:effectLst/>
                <a:uLnTx/>
                <a:uFillTx/>
                <a:latin typeface="Calibri"/>
                <a:cs typeface="Calibri"/>
              </a:rPr>
              <a:t>in </a:t>
            </a:r>
            <a:r>
              <a:rPr kumimoji="0" sz="4200" b="0" i="0" u="none" strike="noStrike" kern="0" cap="none" spc="0" normalizeH="0" baseline="0" noProof="0" dirty="0">
                <a:ln>
                  <a:noFill/>
                </a:ln>
                <a:solidFill>
                  <a:srgbClr val="00577A"/>
                </a:solidFill>
                <a:effectLst/>
                <a:uLnTx/>
                <a:uFillTx/>
                <a:latin typeface="Calibri"/>
                <a:cs typeface="Calibri"/>
              </a:rPr>
              <a:t>the</a:t>
            </a:r>
            <a:r>
              <a:rPr kumimoji="0" sz="4200" b="0" i="0" u="none" strike="noStrike" kern="0" cap="none" spc="-5" normalizeH="0" baseline="0" noProof="0" dirty="0">
                <a:ln>
                  <a:noFill/>
                </a:ln>
                <a:solidFill>
                  <a:srgbClr val="00577A"/>
                </a:solidFill>
                <a:effectLst/>
                <a:uLnTx/>
                <a:uFillTx/>
                <a:latin typeface="Calibri"/>
                <a:cs typeface="Calibri"/>
              </a:rPr>
              <a:t> </a:t>
            </a:r>
            <a:r>
              <a:rPr kumimoji="0" sz="4200" b="0" i="0" u="none" strike="noStrike" kern="0" cap="none" spc="-20" normalizeH="0" baseline="0" noProof="0" dirty="0">
                <a:ln>
                  <a:noFill/>
                </a:ln>
                <a:solidFill>
                  <a:srgbClr val="00577A"/>
                </a:solidFill>
                <a:effectLst/>
                <a:uLnTx/>
                <a:uFillTx/>
                <a:latin typeface="Calibri"/>
                <a:cs typeface="Calibri"/>
              </a:rPr>
              <a:t>fall</a:t>
            </a:r>
            <a:endParaRPr kumimoji="0" sz="4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4950" b="0" i="0" u="none" strike="noStrike" kern="0" cap="none" spc="0" normalizeH="0" baseline="0" noProof="0">
              <a:ln>
                <a:noFill/>
              </a:ln>
              <a:solidFill>
                <a:sysClr val="windowText" lastClr="000000"/>
              </a:solidFill>
              <a:effectLst/>
              <a:uLnTx/>
              <a:uFillTx/>
              <a:latin typeface="Calibri"/>
              <a:cs typeface="Calibri"/>
            </a:endParaRPr>
          </a:p>
          <a:p>
            <a:pPr marL="12700" marR="3424554" lvl="0" indent="0" defTabSz="914400" eaLnBrk="1" fontAlgn="auto" latinLnBrk="0" hangingPunct="1">
              <a:lnSpc>
                <a:spcPts val="4540"/>
              </a:lnSpc>
              <a:spcBef>
                <a:spcPts val="0"/>
              </a:spcBef>
              <a:spcAft>
                <a:spcPts val="0"/>
              </a:spcAft>
              <a:buClrTx/>
              <a:buSzTx/>
              <a:buFontTx/>
              <a:buNone/>
              <a:tabLst/>
              <a:defRPr/>
            </a:pPr>
            <a:r>
              <a:rPr kumimoji="0" sz="4200" b="0" i="0" u="none" strike="noStrike" kern="0" cap="none" spc="0" normalizeH="0" baseline="0" noProof="0" dirty="0">
                <a:ln>
                  <a:noFill/>
                </a:ln>
                <a:solidFill>
                  <a:srgbClr val="00577A"/>
                </a:solidFill>
                <a:effectLst/>
                <a:uLnTx/>
                <a:uFillTx/>
                <a:latin typeface="Calibri"/>
                <a:cs typeface="Calibri"/>
              </a:rPr>
              <a:t>More</a:t>
            </a:r>
            <a:r>
              <a:rPr kumimoji="0" sz="4200" b="0" i="0" u="none" strike="noStrike" kern="0" cap="none" spc="-7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information</a:t>
            </a:r>
            <a:r>
              <a:rPr kumimoji="0" sz="4200" b="0" i="0" u="none" strike="noStrike" kern="0" cap="none" spc="-8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about</a:t>
            </a:r>
            <a:r>
              <a:rPr kumimoji="0" sz="4200" b="0" i="0" u="none" strike="noStrike" kern="0" cap="none" spc="-6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the</a:t>
            </a:r>
            <a:r>
              <a:rPr kumimoji="0" sz="4200" b="0" i="0" u="none" strike="noStrike" kern="0" cap="none" spc="-5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program</a:t>
            </a:r>
            <a:r>
              <a:rPr kumimoji="0" sz="4200" b="0" i="0" u="none" strike="noStrike" kern="0" cap="none" spc="-8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can</a:t>
            </a:r>
            <a:r>
              <a:rPr kumimoji="0" sz="4200" b="0" i="0" u="none" strike="noStrike" kern="0" cap="none" spc="-70"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be</a:t>
            </a:r>
            <a:r>
              <a:rPr kumimoji="0" sz="4200" b="0" i="0" u="none" strike="noStrike" kern="0" cap="none" spc="-55" normalizeH="0" baseline="0" noProof="0" dirty="0">
                <a:ln>
                  <a:noFill/>
                </a:ln>
                <a:solidFill>
                  <a:srgbClr val="00577A"/>
                </a:solidFill>
                <a:effectLst/>
                <a:uLnTx/>
                <a:uFillTx/>
                <a:latin typeface="Calibri"/>
                <a:cs typeface="Calibri"/>
              </a:rPr>
              <a:t> </a:t>
            </a:r>
            <a:r>
              <a:rPr kumimoji="0" sz="4200" b="0" i="0" u="none" strike="noStrike" kern="0" cap="none" spc="0" normalizeH="0" baseline="0" noProof="0" dirty="0">
                <a:ln>
                  <a:noFill/>
                </a:ln>
                <a:solidFill>
                  <a:srgbClr val="00577A"/>
                </a:solidFill>
                <a:effectLst/>
                <a:uLnTx/>
                <a:uFillTx/>
                <a:latin typeface="Calibri"/>
                <a:cs typeface="Calibri"/>
              </a:rPr>
              <a:t>found</a:t>
            </a:r>
            <a:r>
              <a:rPr kumimoji="0" sz="4200" b="0" i="0" u="none" strike="noStrike" kern="0" cap="none" spc="-60" normalizeH="0" baseline="0" noProof="0" dirty="0">
                <a:ln>
                  <a:noFill/>
                </a:ln>
                <a:solidFill>
                  <a:srgbClr val="00577A"/>
                </a:solidFill>
                <a:effectLst/>
                <a:uLnTx/>
                <a:uFillTx/>
                <a:latin typeface="Calibri"/>
                <a:cs typeface="Calibri"/>
              </a:rPr>
              <a:t> </a:t>
            </a:r>
            <a:r>
              <a:rPr kumimoji="0" sz="4200" b="0" i="0" u="none" strike="noStrike" kern="0" cap="none" spc="-25" normalizeH="0" baseline="0" noProof="0" dirty="0">
                <a:ln>
                  <a:noFill/>
                </a:ln>
                <a:solidFill>
                  <a:srgbClr val="00577A"/>
                </a:solidFill>
                <a:effectLst/>
                <a:uLnTx/>
                <a:uFillTx/>
                <a:latin typeface="Calibri"/>
                <a:cs typeface="Calibri"/>
              </a:rPr>
              <a:t>at </a:t>
            </a:r>
            <a:r>
              <a:rPr kumimoji="0" sz="4200" b="0" i="0" u="sng" strike="noStrike" kern="0" cap="none" spc="-30" normalizeH="0" baseline="0" noProof="0" dirty="0">
                <a:ln>
                  <a:noFill/>
                </a:ln>
                <a:solidFill>
                  <a:srgbClr val="83BC00"/>
                </a:solidFill>
                <a:effectLst/>
                <a:uLnTx/>
                <a:uFill>
                  <a:solidFill>
                    <a:srgbClr val="83BC00"/>
                  </a:solidFill>
                </a:uFill>
                <a:latin typeface="Calibri"/>
                <a:cs typeface="Calibri"/>
                <a:hlinkClick r:id="rId3"/>
              </a:rPr>
              <a:t>www.njeda.com/child-care-</a:t>
            </a:r>
            <a:r>
              <a:rPr kumimoji="0" sz="4200" b="0" i="0" u="sng" strike="noStrike" kern="0" cap="none" spc="-25" normalizeH="0" baseline="0" noProof="0" dirty="0">
                <a:ln>
                  <a:noFill/>
                </a:ln>
                <a:solidFill>
                  <a:srgbClr val="83BC00"/>
                </a:solidFill>
                <a:effectLst/>
                <a:uLnTx/>
                <a:uFill>
                  <a:solidFill>
                    <a:srgbClr val="83BC00"/>
                  </a:solidFill>
                </a:uFill>
                <a:latin typeface="Calibri"/>
                <a:cs typeface="Calibri"/>
                <a:hlinkClick r:id="rId3"/>
              </a:rPr>
              <a:t>improvement-</a:t>
            </a:r>
            <a:r>
              <a:rPr kumimoji="0" sz="4200" b="0" i="0" u="sng" strike="noStrike" kern="0" cap="none" spc="-10" normalizeH="0" baseline="0" noProof="0" dirty="0">
                <a:ln>
                  <a:noFill/>
                </a:ln>
                <a:solidFill>
                  <a:srgbClr val="83BC00"/>
                </a:solidFill>
                <a:effectLst/>
                <a:uLnTx/>
                <a:uFill>
                  <a:solidFill>
                    <a:srgbClr val="83BC00"/>
                  </a:solidFill>
                </a:uFill>
                <a:latin typeface="Calibri"/>
                <a:cs typeface="Calibri"/>
                <a:hlinkClick r:id="rId3"/>
              </a:rPr>
              <a:t>program/</a:t>
            </a:r>
            <a:endParaRPr kumimoji="0" sz="42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18010123" y="9927437"/>
            <a:ext cx="199390" cy="2324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350" b="0" i="0" u="none" strike="noStrike" kern="0" cap="none" spc="-25" normalizeH="0" baseline="0" noProof="0" dirty="0">
                <a:ln>
                  <a:noFill/>
                </a:ln>
                <a:solidFill>
                  <a:srgbClr val="A6A6A6"/>
                </a:solidFill>
                <a:effectLst/>
                <a:uLnTx/>
                <a:uFillTx/>
                <a:latin typeface="Calibri"/>
                <a:cs typeface="Calibri"/>
              </a:rPr>
              <a:t>46</a:t>
            </a:r>
            <a:endParaRPr kumimoji="0" sz="13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3">
            <a:extLst>
              <a:ext uri="{28A0092B-C50C-407E-A947-70E740481C1C}">
                <a14:useLocalDpi xmlns:a14="http://schemas.microsoft.com/office/drawing/2010/main" val="0"/>
              </a:ext>
            </a:extLst>
          </a:blip>
          <a:srcRect l="11043" t="8868" r="132" b="16035"/>
          <a:stretch/>
        </p:blipFill>
        <p:spPr>
          <a:xfrm>
            <a:off x="-1" y="0"/>
            <a:ext cx="18288002" cy="10312173"/>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309804" y="-76780"/>
            <a:ext cx="18600540" cy="10440560"/>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512">
              <a:defRPr/>
            </a:pPr>
            <a:endParaRPr lang="en-US" sz="2700" dirty="0">
              <a:solidFill>
                <a:srgbClr val="FFFFFF"/>
              </a:solidFill>
              <a:latin typeface="Calibri" panose="020F0502020204030204"/>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5264064" y="7543800"/>
            <a:ext cx="7758987" cy="0"/>
          </a:xfrm>
          <a:prstGeom prst="line">
            <a:avLst/>
          </a:prstGeom>
          <a:ln w="38100">
            <a:solidFill>
              <a:srgbClr val="84BF43"/>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6835" y="8924244"/>
            <a:ext cx="2067731" cy="1387929"/>
          </a:xfrm>
          <a:prstGeom prst="rect">
            <a:avLst/>
          </a:prstGeom>
        </p:spPr>
      </p:pic>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83" r="29451"/>
          <a:stretch/>
        </p:blipFill>
        <p:spPr>
          <a:xfrm>
            <a:off x="6933003" y="-153538"/>
            <a:ext cx="3160241" cy="4892139"/>
          </a:xfrm>
          <a:prstGeom prst="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792FA7E0-6EDA-4CF2-8371-45DDE16DF062}"/>
              </a:ext>
            </a:extLst>
          </p:cNvPr>
          <p:cNvSpPr txBox="1"/>
          <p:nvPr/>
        </p:nvSpPr>
        <p:spPr>
          <a:xfrm>
            <a:off x="315248" y="4811979"/>
            <a:ext cx="18287999" cy="3785652"/>
          </a:xfrm>
          <a:prstGeom prst="rect">
            <a:avLst/>
          </a:prstGeom>
          <a:noFill/>
        </p:spPr>
        <p:txBody>
          <a:bodyPr wrap="square" rtlCol="0">
            <a:spAutoFit/>
          </a:bodyPr>
          <a:lstStyle/>
          <a:p>
            <a:pPr algn="ctr" defTabSz="1371600" eaLnBrk="0" fontAlgn="base" hangingPunct="0">
              <a:spcBef>
                <a:spcPct val="0"/>
              </a:spcBef>
              <a:spcAft>
                <a:spcPct val="0"/>
              </a:spcAft>
              <a:defRPr/>
            </a:pPr>
            <a:endParaRPr lang="en-US" sz="4200" b="1" dirty="0">
              <a:solidFill>
                <a:srgbClr val="FFFFFF"/>
              </a:solidFill>
              <a:latin typeface="Segoe UI" panose="020B0502040204020203" pitchFamily="34" charset="0"/>
              <a:ea typeface="ＭＳ Ｐゴシック" panose="020B0600070205080204" pitchFamily="34" charset="-128"/>
              <a:cs typeface="Segoe UI" panose="020B0502040204020203" pitchFamily="34" charset="0"/>
            </a:endParaRPr>
          </a:p>
          <a:p>
            <a:pPr algn="ctr" defTabSz="1371600" eaLnBrk="0" fontAlgn="base" hangingPunct="0">
              <a:spcBef>
                <a:spcPct val="0"/>
              </a:spcBef>
              <a:spcAft>
                <a:spcPct val="0"/>
              </a:spcAft>
              <a:defRPr/>
            </a:pPr>
            <a:endParaRPr lang="en-US" sz="4200" b="1" dirty="0">
              <a:solidFill>
                <a:srgbClr val="FFFFFF"/>
              </a:solidFill>
              <a:latin typeface="Segoe UI" panose="020B0502040204020203" pitchFamily="34" charset="0"/>
              <a:ea typeface="ＭＳ Ｐゴシック" panose="020B0600070205080204" pitchFamily="34" charset="-128"/>
              <a:cs typeface="Segoe UI" panose="020B0502040204020203" pitchFamily="34" charset="0"/>
            </a:endParaRPr>
          </a:p>
          <a:p>
            <a:pPr algn="ctr" defTabSz="1371600" eaLnBrk="0" fontAlgn="base" hangingPunct="0">
              <a:spcBef>
                <a:spcPct val="0"/>
              </a:spcBef>
              <a:spcAft>
                <a:spcPct val="0"/>
              </a:spcAft>
              <a:defRPr/>
            </a:pPr>
            <a:r>
              <a:rPr lang="en-US" sz="4200" b="1" dirty="0">
                <a:solidFill>
                  <a:srgbClr val="FFFFFF"/>
                </a:solidFill>
                <a:latin typeface="Segoe UI" panose="020B0502040204020203" pitchFamily="34" charset="0"/>
                <a:ea typeface="ＭＳ Ｐゴシック" panose="020B0600070205080204" pitchFamily="34" charset="-128"/>
                <a:cs typeface="Segoe UI" panose="020B0502040204020203" pitchFamily="34" charset="0"/>
              </a:rPr>
              <a:t>Visit </a:t>
            </a:r>
            <a:r>
              <a:rPr lang="en-US" sz="4200" b="1" u="sng" dirty="0">
                <a:solidFill>
                  <a:schemeClr val="bg1"/>
                </a:solidFill>
                <a:latin typeface="Segoe UI" panose="020B0502040204020203" pitchFamily="34" charset="0"/>
                <a:ea typeface="ＭＳ Ｐゴシック" panose="020B0600070205080204" pitchFamily="34" charset="-128"/>
                <a:cs typeface="Segoe UI" panose="020B0502040204020203" pitchFamily="34" charset="0"/>
                <a:hlinkClick r:id="rId6">
                  <a:extLst>
                    <a:ext uri="{A12FA001-AC4F-418D-AE19-62706E023703}">
                      <ahyp:hlinkClr xmlns:ahyp="http://schemas.microsoft.com/office/drawing/2018/hyperlinkcolor" val="tx"/>
                    </a:ext>
                  </a:extLst>
                </a:hlinkClick>
              </a:rPr>
              <a:t>www.njeda.com</a:t>
            </a:r>
            <a:r>
              <a:rPr lang="en-US" sz="4200" b="1" u="sng" dirty="0">
                <a:solidFill>
                  <a:schemeClr val="bg1"/>
                </a:solidFill>
                <a:latin typeface="Segoe UI" panose="020B0502040204020203" pitchFamily="34" charset="0"/>
                <a:ea typeface="ＭＳ Ｐゴシック" panose="020B0600070205080204" pitchFamily="34" charset="-128"/>
                <a:cs typeface="Segoe UI" panose="020B0502040204020203" pitchFamily="34" charset="0"/>
              </a:rPr>
              <a:t> </a:t>
            </a:r>
            <a:r>
              <a:rPr lang="en-US" sz="4200" b="1" dirty="0">
                <a:solidFill>
                  <a:schemeClr val="bg1"/>
                </a:solidFill>
                <a:latin typeface="Segoe UI" panose="020B0502040204020203" pitchFamily="34" charset="0"/>
                <a:ea typeface="ＭＳ Ｐゴシック" panose="020B0600070205080204" pitchFamily="34" charset="-128"/>
                <a:cs typeface="Segoe UI" panose="020B0502040204020203" pitchFamily="34" charset="0"/>
              </a:rPr>
              <a:t>for more information</a:t>
            </a:r>
          </a:p>
          <a:p>
            <a:pPr algn="ctr" defTabSz="1371600" eaLnBrk="0" fontAlgn="base" hangingPunct="0">
              <a:spcBef>
                <a:spcPct val="0"/>
              </a:spcBef>
              <a:spcAft>
                <a:spcPct val="0"/>
              </a:spcAft>
              <a:defRPr/>
            </a:pPr>
            <a:endParaRPr lang="en-US" sz="4200" b="1" dirty="0">
              <a:solidFill>
                <a:schemeClr val="bg1"/>
              </a:solidFill>
              <a:latin typeface="sans"/>
            </a:endParaRPr>
          </a:p>
          <a:p>
            <a:pPr algn="ctr" defTabSz="1371600" eaLnBrk="0" fontAlgn="base" hangingPunct="0">
              <a:spcBef>
                <a:spcPct val="0"/>
              </a:spcBef>
              <a:spcAft>
                <a:spcPct val="0"/>
              </a:spcAft>
              <a:defRPr/>
            </a:pPr>
            <a:endParaRPr lang="en-US" sz="3600" dirty="0">
              <a:solidFill>
                <a:srgbClr val="FFFFFF"/>
              </a:solidFill>
              <a:latin typeface="Segoe UI Semibold" panose="020B0702040204020203" pitchFamily="34" charset="0"/>
              <a:ea typeface="ＭＳ Ｐゴシック" panose="020B0600070205080204" pitchFamily="34" charset="-128"/>
              <a:cs typeface="Segoe UI Semibold" panose="020B0702040204020203" pitchFamily="34" charset="0"/>
            </a:endParaRPr>
          </a:p>
          <a:p>
            <a:pPr algn="ctr" defTabSz="1371600" eaLnBrk="0" fontAlgn="base" hangingPunct="0">
              <a:spcBef>
                <a:spcPct val="0"/>
              </a:spcBef>
              <a:spcAft>
                <a:spcPct val="0"/>
              </a:spcAft>
              <a:defRPr/>
            </a:pPr>
            <a:endParaRPr lang="en-US" sz="3600" dirty="0">
              <a:solidFill>
                <a:srgbClr val="FFFFFF"/>
              </a:solidFill>
              <a:latin typeface="Segoe UI Semibold" panose="020B0702040204020203" pitchFamily="34" charset="0"/>
              <a:ea typeface="ＭＳ Ｐゴシック" panose="020B0600070205080204" pitchFamily="34" charset="-128"/>
              <a:cs typeface="Segoe UI Semibold" panose="020B0702040204020203" pitchFamily="34" charset="0"/>
            </a:endParaRPr>
          </a:p>
        </p:txBody>
      </p:sp>
      <p:sp>
        <p:nvSpPr>
          <p:cNvPr id="2" name="Rectangle 1">
            <a:extLst>
              <a:ext uri="{FF2B5EF4-FFF2-40B4-BE49-F238E27FC236}">
                <a16:creationId xmlns:a16="http://schemas.microsoft.com/office/drawing/2014/main" id="{5B6114AC-A96D-44A2-9E69-A182A61554B7}"/>
              </a:ext>
            </a:extLst>
          </p:cNvPr>
          <p:cNvSpPr/>
          <p:nvPr/>
        </p:nvSpPr>
        <p:spPr>
          <a:xfrm>
            <a:off x="6908907" y="9181248"/>
            <a:ext cx="4469300" cy="738664"/>
          </a:xfrm>
          <a:prstGeom prst="rect">
            <a:avLst/>
          </a:prstGeom>
        </p:spPr>
        <p:txBody>
          <a:bodyPr wrap="none">
            <a:spAutoFit/>
          </a:bodyPr>
          <a:lstStyle/>
          <a:p>
            <a:pPr defTabSz="1371512">
              <a:defRPr/>
            </a:pPr>
            <a:r>
              <a:rPr lang="en-US" sz="4200" dirty="0">
                <a:solidFill>
                  <a:srgbClr val="FFFFFF"/>
                </a:solidFill>
                <a:latin typeface="Segoe UI Semibold" panose="020B0702040204020203" pitchFamily="34" charset="0"/>
                <a:cs typeface="Segoe UI Semibold" panose="020B0702040204020203" pitchFamily="34" charset="0"/>
              </a:rPr>
              <a:t>@NewJerseyEDA </a:t>
            </a:r>
            <a:endParaRPr lang="en-US" sz="4200" dirty="0">
              <a:solidFill>
                <a:srgbClr val="00587B"/>
              </a:solidFill>
              <a:latin typeface="Calibri" panose="020F0502020204030204"/>
            </a:endParaRPr>
          </a:p>
        </p:txBody>
      </p:sp>
      <p:grpSp>
        <p:nvGrpSpPr>
          <p:cNvPr id="16" name="Group 15">
            <a:extLst>
              <a:ext uri="{FF2B5EF4-FFF2-40B4-BE49-F238E27FC236}">
                <a16:creationId xmlns:a16="http://schemas.microsoft.com/office/drawing/2014/main" id="{D229FE89-0654-4BE0-AE8E-E35AB7BA5783}"/>
              </a:ext>
            </a:extLst>
          </p:cNvPr>
          <p:cNvGrpSpPr/>
          <p:nvPr/>
        </p:nvGrpSpPr>
        <p:grpSpPr>
          <a:xfrm>
            <a:off x="5514047" y="8500509"/>
            <a:ext cx="7259019" cy="954684"/>
            <a:chOff x="4096213" y="5326315"/>
            <a:chExt cx="4839346" cy="636456"/>
          </a:xfrm>
        </p:grpSpPr>
        <p:pic>
          <p:nvPicPr>
            <p:cNvPr id="17" name="Picture 16">
              <a:extLst>
                <a:ext uri="{FF2B5EF4-FFF2-40B4-BE49-F238E27FC236}">
                  <a16:creationId xmlns:a16="http://schemas.microsoft.com/office/drawing/2014/main" id="{79E1F44D-1C78-4034-B14C-7F268C5C2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213" y="5326315"/>
              <a:ext cx="636456" cy="636456"/>
            </a:xfrm>
            <a:prstGeom prst="rect">
              <a:avLst/>
            </a:prstGeom>
          </p:spPr>
        </p:pic>
        <p:pic>
          <p:nvPicPr>
            <p:cNvPr id="18" name="Picture 17">
              <a:extLst>
                <a:ext uri="{FF2B5EF4-FFF2-40B4-BE49-F238E27FC236}">
                  <a16:creationId xmlns:a16="http://schemas.microsoft.com/office/drawing/2014/main" id="{7D41BF9E-9F53-4E2A-988D-820924F957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7947" y="5326315"/>
              <a:ext cx="636456" cy="636456"/>
            </a:xfrm>
            <a:prstGeom prst="rect">
              <a:avLst/>
            </a:prstGeom>
          </p:spPr>
        </p:pic>
        <p:pic>
          <p:nvPicPr>
            <p:cNvPr id="19" name="Picture 18">
              <a:extLst>
                <a:ext uri="{FF2B5EF4-FFF2-40B4-BE49-F238E27FC236}">
                  <a16:creationId xmlns:a16="http://schemas.microsoft.com/office/drawing/2014/main" id="{BF81810A-2A19-4702-8ED3-449189C601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6791" y="5326315"/>
              <a:ext cx="636456" cy="636456"/>
            </a:xfrm>
            <a:prstGeom prst="rect">
              <a:avLst/>
            </a:prstGeom>
          </p:spPr>
        </p:pic>
        <p:pic>
          <p:nvPicPr>
            <p:cNvPr id="21" name="Picture 20">
              <a:extLst>
                <a:ext uri="{FF2B5EF4-FFF2-40B4-BE49-F238E27FC236}">
                  <a16:creationId xmlns:a16="http://schemas.microsoft.com/office/drawing/2014/main" id="{659EF473-F135-4B4A-93EF-989F9C7441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8525" y="5326315"/>
              <a:ext cx="636456" cy="636456"/>
            </a:xfrm>
            <a:prstGeom prst="rect">
              <a:avLst/>
            </a:prstGeom>
          </p:spPr>
        </p:pic>
        <p:pic>
          <p:nvPicPr>
            <p:cNvPr id="22" name="Picture 21">
              <a:extLst>
                <a:ext uri="{FF2B5EF4-FFF2-40B4-BE49-F238E27FC236}">
                  <a16:creationId xmlns:a16="http://schemas.microsoft.com/office/drawing/2014/main" id="{F4F935E6-508A-43BC-B61F-F4979BD664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7369" y="5326315"/>
              <a:ext cx="636456" cy="636456"/>
            </a:xfrm>
            <a:prstGeom prst="rect">
              <a:avLst/>
            </a:prstGeom>
          </p:spPr>
        </p:pic>
        <p:pic>
          <p:nvPicPr>
            <p:cNvPr id="23" name="Picture 22">
              <a:extLst>
                <a:ext uri="{FF2B5EF4-FFF2-40B4-BE49-F238E27FC236}">
                  <a16:creationId xmlns:a16="http://schemas.microsoft.com/office/drawing/2014/main" id="{DDBF61DC-01E2-4063-ABD6-9F1B83DA12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99103" y="5326315"/>
              <a:ext cx="636456" cy="636456"/>
            </a:xfrm>
            <a:prstGeom prst="rect">
              <a:avLst/>
            </a:prstGeom>
          </p:spPr>
        </p:pic>
      </p:grpSp>
    </p:spTree>
    <p:extLst>
      <p:ext uri="{BB962C8B-B14F-4D97-AF65-F5344CB8AC3E}">
        <p14:creationId xmlns:p14="http://schemas.microsoft.com/office/powerpoint/2010/main" val="397048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25">
            <a:extLst>
              <a:ext uri="{FF2B5EF4-FFF2-40B4-BE49-F238E27FC236}">
                <a16:creationId xmlns:a16="http://schemas.microsoft.com/office/drawing/2014/main" id="{61C86D1E-1C55-465B-8F37-717B769AF4A2}"/>
              </a:ext>
            </a:extLst>
          </p:cNvPr>
          <p:cNvSpPr/>
          <p:nvPr/>
        </p:nvSpPr>
        <p:spPr>
          <a:xfrm rot="10800000">
            <a:off x="6108192" y="0"/>
            <a:ext cx="12179808" cy="20574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defRPr/>
            </a:pPr>
            <a:endParaRPr lang="en-US" sz="2700">
              <a:solidFill>
                <a:srgbClr val="FFFFFF"/>
              </a:solidFill>
              <a:latin typeface="Calibri" panose="020F0502020204030204"/>
            </a:endParaRPr>
          </a:p>
        </p:txBody>
      </p:sp>
      <p:sp>
        <p:nvSpPr>
          <p:cNvPr id="2" name="AutoShape 2"/>
          <p:cNvSpPr/>
          <p:nvPr/>
        </p:nvSpPr>
        <p:spPr>
          <a:xfrm>
            <a:off x="1066801" y="2953663"/>
            <a:ext cx="3846398" cy="6304640"/>
          </a:xfrm>
          <a:prstGeom prst="rect">
            <a:avLst/>
          </a:prstGeom>
          <a:solidFill>
            <a:schemeClr val="accent4"/>
          </a:solidFill>
        </p:spPr>
      </p:sp>
      <p:sp>
        <p:nvSpPr>
          <p:cNvPr id="3" name="AutoShape 3"/>
          <p:cNvSpPr/>
          <p:nvPr/>
        </p:nvSpPr>
        <p:spPr>
          <a:xfrm>
            <a:off x="5234137" y="2948926"/>
            <a:ext cx="3846398" cy="6304640"/>
          </a:xfrm>
          <a:prstGeom prst="rect">
            <a:avLst/>
          </a:prstGeom>
          <a:solidFill>
            <a:schemeClr val="accent4"/>
          </a:solidFill>
        </p:spPr>
      </p:sp>
      <p:sp>
        <p:nvSpPr>
          <p:cNvPr id="4" name="AutoShape 4"/>
          <p:cNvSpPr/>
          <p:nvPr/>
        </p:nvSpPr>
        <p:spPr>
          <a:xfrm>
            <a:off x="9317534" y="2953663"/>
            <a:ext cx="3846398" cy="6304640"/>
          </a:xfrm>
          <a:prstGeom prst="rect">
            <a:avLst/>
          </a:prstGeom>
          <a:solidFill>
            <a:schemeClr val="accent4"/>
          </a:solidFill>
        </p:spPr>
      </p:sp>
      <p:sp>
        <p:nvSpPr>
          <p:cNvPr id="5" name="AutoShape 5"/>
          <p:cNvSpPr/>
          <p:nvPr/>
        </p:nvSpPr>
        <p:spPr>
          <a:xfrm>
            <a:off x="13412903" y="2953663"/>
            <a:ext cx="3846398" cy="6304640"/>
          </a:xfrm>
          <a:prstGeom prst="rect">
            <a:avLst/>
          </a:prstGeom>
          <a:solidFill>
            <a:schemeClr val="accent4"/>
          </a:solidFill>
        </p:spPr>
      </p:sp>
      <p:sp>
        <p:nvSpPr>
          <p:cNvPr id="6" name="TextBox 6"/>
          <p:cNvSpPr txBox="1"/>
          <p:nvPr/>
        </p:nvSpPr>
        <p:spPr>
          <a:xfrm>
            <a:off x="1227506" y="3367325"/>
            <a:ext cx="3448692" cy="5467843"/>
          </a:xfrm>
          <a:prstGeom prst="rect">
            <a:avLst/>
          </a:prstGeom>
        </p:spPr>
        <p:txBody>
          <a:bodyPr wrap="square" lIns="0" tIns="0" rIns="0" bIns="0" rtlCol="0" anchor="t">
            <a:spAutoFit/>
          </a:bodyPr>
          <a:lstStyle/>
          <a:p>
            <a:pPr algn="ctr" defTabSz="1371512">
              <a:lnSpc>
                <a:spcPts val="3900"/>
              </a:lnSpc>
            </a:pPr>
            <a:r>
              <a:rPr lang="en-US" sz="2700" dirty="0">
                <a:solidFill>
                  <a:srgbClr val="FDFDFD"/>
                </a:solidFill>
                <a:latin typeface="Calibri" panose="020F0502020204030204"/>
              </a:rPr>
              <a:t>Governor Phil Murphy signed the </a:t>
            </a:r>
            <a:r>
              <a:rPr lang="en-US" sz="2700" b="1" dirty="0">
                <a:solidFill>
                  <a:srgbClr val="FDFDFD"/>
                </a:solidFill>
                <a:latin typeface="Calibri" panose="020F0502020204030204"/>
              </a:rPr>
              <a:t>New Jersey Economic Recovery Act of 2020</a:t>
            </a:r>
            <a:r>
              <a:rPr lang="en-US" sz="2700" dirty="0">
                <a:solidFill>
                  <a:srgbClr val="FDFDFD"/>
                </a:solidFill>
                <a:latin typeface="Calibri" panose="020F0502020204030204"/>
              </a:rPr>
              <a:t> (ERA) into law on January 7, 2021. The ERA creates a package of </a:t>
            </a:r>
            <a:r>
              <a:rPr lang="en-US" sz="2700" b="1" dirty="0">
                <a:solidFill>
                  <a:srgbClr val="FDFDFD"/>
                </a:solidFill>
                <a:latin typeface="Calibri" panose="020F0502020204030204"/>
              </a:rPr>
              <a:t>tax incentive, financing, and grant programs </a:t>
            </a:r>
            <a:r>
              <a:rPr lang="en-US" sz="2700" dirty="0">
                <a:solidFill>
                  <a:srgbClr val="FDFDFD"/>
                </a:solidFill>
                <a:latin typeface="Calibri" panose="020F0502020204030204"/>
              </a:rPr>
              <a:t>that will build a stronger, fairer New Jersey economy. </a:t>
            </a:r>
          </a:p>
        </p:txBody>
      </p:sp>
      <p:sp>
        <p:nvSpPr>
          <p:cNvPr id="7" name="TextBox 7"/>
          <p:cNvSpPr txBox="1"/>
          <p:nvPr/>
        </p:nvSpPr>
        <p:spPr>
          <a:xfrm>
            <a:off x="574070" y="1451833"/>
            <a:ext cx="15022101" cy="909223"/>
          </a:xfrm>
          <a:prstGeom prst="rect">
            <a:avLst/>
          </a:prstGeom>
        </p:spPr>
        <p:txBody>
          <a:bodyPr wrap="square" lIns="0" tIns="0" rIns="0" bIns="0" rtlCol="0" anchor="t">
            <a:spAutoFit/>
          </a:bodyPr>
          <a:lstStyle/>
          <a:p>
            <a:pPr algn="ctr" defTabSz="1371512">
              <a:lnSpc>
                <a:spcPts val="7541"/>
              </a:lnSpc>
            </a:pPr>
            <a:r>
              <a:rPr lang="en-US" sz="5550" b="1">
                <a:solidFill>
                  <a:srgbClr val="1B4455"/>
                </a:solidFill>
                <a:latin typeface="Calibri" panose="020F0502020204030204"/>
              </a:rPr>
              <a:t>New Jersey Economic Recovery Act of 2020 (ERA)</a:t>
            </a:r>
          </a:p>
        </p:txBody>
      </p:sp>
      <p:sp>
        <p:nvSpPr>
          <p:cNvPr id="9" name="TextBox 9"/>
          <p:cNvSpPr txBox="1"/>
          <p:nvPr/>
        </p:nvSpPr>
        <p:spPr>
          <a:xfrm>
            <a:off x="5424755" y="3117254"/>
            <a:ext cx="3498914" cy="6468117"/>
          </a:xfrm>
          <a:prstGeom prst="rect">
            <a:avLst/>
          </a:prstGeom>
        </p:spPr>
        <p:txBody>
          <a:bodyPr wrap="square" lIns="0" tIns="0" rIns="0" bIns="0" rtlCol="0" anchor="t">
            <a:spAutoFit/>
          </a:bodyPr>
          <a:lstStyle/>
          <a:p>
            <a:pPr algn="ctr" defTabSz="1371512">
              <a:lnSpc>
                <a:spcPts val="3900"/>
              </a:lnSpc>
            </a:pPr>
            <a:r>
              <a:rPr lang="en-US" sz="2700">
                <a:solidFill>
                  <a:srgbClr val="FDFDFD"/>
                </a:solidFill>
                <a:latin typeface="Calibri" panose="020F0502020204030204"/>
              </a:rPr>
              <a:t>The ERA also includes language to make </a:t>
            </a:r>
            <a:r>
              <a:rPr lang="en-US" sz="2700" b="1">
                <a:solidFill>
                  <a:srgbClr val="FDFDFD"/>
                </a:solidFill>
                <a:latin typeface="Calibri" panose="020F0502020204030204"/>
              </a:rPr>
              <a:t>incentives more accessible to small businesses, </a:t>
            </a:r>
            <a:r>
              <a:rPr lang="en-US" sz="2700">
                <a:solidFill>
                  <a:srgbClr val="FDFDFD"/>
                </a:solidFill>
                <a:latin typeface="Calibri" panose="020F0502020204030204"/>
              </a:rPr>
              <a:t>encourages further </a:t>
            </a:r>
            <a:r>
              <a:rPr lang="en-US" sz="2700" b="1">
                <a:solidFill>
                  <a:srgbClr val="FDFDFD"/>
                </a:solidFill>
                <a:latin typeface="Calibri" panose="020F0502020204030204"/>
              </a:rPr>
              <a:t>investments in innovation</a:t>
            </a:r>
            <a:r>
              <a:rPr lang="en-US" sz="2700">
                <a:solidFill>
                  <a:srgbClr val="FDFDFD"/>
                </a:solidFill>
                <a:latin typeface="Calibri" panose="020F0502020204030204"/>
              </a:rPr>
              <a:t>, provides $350 million in </a:t>
            </a:r>
            <a:r>
              <a:rPr lang="en-US" sz="2700" b="1">
                <a:solidFill>
                  <a:srgbClr val="FDFDFD"/>
                </a:solidFill>
                <a:latin typeface="Calibri" panose="020F0502020204030204"/>
              </a:rPr>
              <a:t>tax credits for offshore wind </a:t>
            </a:r>
            <a:r>
              <a:rPr lang="en-US" sz="2700">
                <a:solidFill>
                  <a:srgbClr val="FDFDFD"/>
                </a:solidFill>
                <a:latin typeface="Calibri" panose="020F0502020204030204"/>
              </a:rPr>
              <a:t>projects, and increases state subsidies for </a:t>
            </a:r>
            <a:r>
              <a:rPr lang="en-US" sz="2700" b="1">
                <a:solidFill>
                  <a:srgbClr val="FDFDFD"/>
                </a:solidFill>
                <a:latin typeface="Calibri" panose="020F0502020204030204"/>
              </a:rPr>
              <a:t>Brownfield Tax Credits</a:t>
            </a:r>
            <a:r>
              <a:rPr lang="en-US" sz="2700">
                <a:solidFill>
                  <a:srgbClr val="FDFDFD"/>
                </a:solidFill>
                <a:latin typeface="Calibri" panose="020F0502020204030204"/>
              </a:rPr>
              <a:t>. </a:t>
            </a:r>
          </a:p>
        </p:txBody>
      </p:sp>
      <p:sp>
        <p:nvSpPr>
          <p:cNvPr id="10" name="TextBox 10"/>
          <p:cNvSpPr txBox="1"/>
          <p:nvPr/>
        </p:nvSpPr>
        <p:spPr>
          <a:xfrm>
            <a:off x="9516341" y="3164661"/>
            <a:ext cx="3448785" cy="5967980"/>
          </a:xfrm>
          <a:prstGeom prst="rect">
            <a:avLst/>
          </a:prstGeom>
        </p:spPr>
        <p:txBody>
          <a:bodyPr lIns="0" tIns="0" rIns="0" bIns="0" rtlCol="0" anchor="t">
            <a:spAutoFit/>
          </a:bodyPr>
          <a:lstStyle/>
          <a:p>
            <a:pPr algn="ctr" defTabSz="1371512">
              <a:lnSpc>
                <a:spcPts val="3900"/>
              </a:lnSpc>
            </a:pPr>
            <a:r>
              <a:rPr lang="en-US" sz="2700">
                <a:solidFill>
                  <a:srgbClr val="FDFDFD"/>
                </a:solidFill>
                <a:latin typeface="Calibri" panose="020F0502020204030204"/>
              </a:rPr>
              <a:t>The ERA is both a broad-based </a:t>
            </a:r>
            <a:r>
              <a:rPr lang="en-US" sz="2700" b="1">
                <a:solidFill>
                  <a:srgbClr val="FDFDFD"/>
                </a:solidFill>
                <a:latin typeface="Calibri" panose="020F0502020204030204"/>
              </a:rPr>
              <a:t>recovery bill and reform bil</a:t>
            </a:r>
            <a:r>
              <a:rPr lang="en-US" sz="2700">
                <a:solidFill>
                  <a:srgbClr val="FDFDFD"/>
                </a:solidFill>
                <a:latin typeface="Calibri" panose="020F0502020204030204"/>
              </a:rPr>
              <a:t>l that will better position New Jersey to recover from economic crisis caused by the COVID-19 pandemic, while remaining true to the NJEDA’s commitments to transparency and accountability.</a:t>
            </a:r>
          </a:p>
        </p:txBody>
      </p:sp>
      <p:sp>
        <p:nvSpPr>
          <p:cNvPr id="11" name="TextBox 11"/>
          <p:cNvSpPr txBox="1"/>
          <p:nvPr/>
        </p:nvSpPr>
        <p:spPr>
          <a:xfrm>
            <a:off x="13611710" y="3632339"/>
            <a:ext cx="3448785" cy="4926605"/>
          </a:xfrm>
          <a:prstGeom prst="rect">
            <a:avLst/>
          </a:prstGeom>
        </p:spPr>
        <p:txBody>
          <a:bodyPr lIns="0" tIns="0" rIns="0" bIns="0" rtlCol="0" anchor="t">
            <a:spAutoFit/>
          </a:bodyPr>
          <a:lstStyle/>
          <a:p>
            <a:pPr algn="ctr" defTabSz="1371512">
              <a:lnSpc>
                <a:spcPts val="4349"/>
              </a:lnSpc>
            </a:pPr>
            <a:r>
              <a:rPr lang="en-US" sz="3000">
                <a:solidFill>
                  <a:srgbClr val="FDFDFD"/>
                </a:solidFill>
                <a:latin typeface="Calibri" panose="020F0502020204030204"/>
              </a:rPr>
              <a:t>Visit the NJEDA’s website at </a:t>
            </a:r>
            <a:r>
              <a:rPr lang="en-US" sz="3000" b="1" u="sng">
                <a:solidFill>
                  <a:srgbClr val="FFFFFE"/>
                </a:solidFill>
                <a:latin typeface="Calibri" panose="020F0502020204030204"/>
              </a:rPr>
              <a:t>www.njeda.com/economicrecoveryact</a:t>
            </a:r>
            <a:r>
              <a:rPr lang="en-US" sz="3000" b="1">
                <a:solidFill>
                  <a:srgbClr val="FFFFFE"/>
                </a:solidFill>
                <a:latin typeface="Calibri" panose="020F0502020204030204"/>
              </a:rPr>
              <a:t> </a:t>
            </a:r>
            <a:r>
              <a:rPr lang="en-US" sz="3000">
                <a:solidFill>
                  <a:srgbClr val="FDFDFD"/>
                </a:solidFill>
                <a:latin typeface="Calibri" panose="020F0502020204030204"/>
              </a:rPr>
              <a:t>to learn more about each of the programs within the ERA, or to provide general ERA feedback.</a:t>
            </a:r>
          </a:p>
        </p:txBody>
      </p:sp>
      <p:cxnSp>
        <p:nvCxnSpPr>
          <p:cNvPr id="13" name="Straight Connector 12">
            <a:extLst>
              <a:ext uri="{FF2B5EF4-FFF2-40B4-BE49-F238E27FC236}">
                <a16:creationId xmlns:a16="http://schemas.microsoft.com/office/drawing/2014/main" id="{677AC09B-659C-424B-9DD5-A185EE5BC606}"/>
              </a:ext>
            </a:extLst>
          </p:cNvPr>
          <p:cNvCxnSpPr/>
          <p:nvPr/>
        </p:nvCxnSpPr>
        <p:spPr>
          <a:xfrm>
            <a:off x="783404" y="2474952"/>
            <a:ext cx="16721192" cy="0"/>
          </a:xfrm>
          <a:prstGeom prst="line">
            <a:avLst/>
          </a:prstGeom>
          <a:ln w="1905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7084-3E7E-4253-A571-499690F5C24A}"/>
              </a:ext>
            </a:extLst>
          </p:cNvPr>
          <p:cNvSpPr>
            <a:spLocks noGrp="1"/>
          </p:cNvSpPr>
          <p:nvPr>
            <p:ph type="title"/>
          </p:nvPr>
        </p:nvSpPr>
        <p:spPr>
          <a:xfrm>
            <a:off x="517079" y="274321"/>
            <a:ext cx="16765082" cy="928469"/>
          </a:xfrm>
        </p:spPr>
        <p:txBody>
          <a:bodyPr>
            <a:noAutofit/>
          </a:bodyPr>
          <a:lstStyle/>
          <a:p>
            <a:r>
              <a:rPr lang="en-US" sz="6000" b="1">
                <a:latin typeface="+mn-lt"/>
              </a:rPr>
              <a:t>New Jersey’s Economic Priorities</a:t>
            </a:r>
          </a:p>
        </p:txBody>
      </p:sp>
      <p:sp>
        <p:nvSpPr>
          <p:cNvPr id="5" name="Slide Number Placeholder 4">
            <a:extLst>
              <a:ext uri="{FF2B5EF4-FFF2-40B4-BE49-F238E27FC236}">
                <a16:creationId xmlns:a16="http://schemas.microsoft.com/office/drawing/2014/main" id="{B5295B46-4FA8-4FCF-8C28-A7FFCBF2FB5B}"/>
              </a:ext>
            </a:extLst>
          </p:cNvPr>
          <p:cNvSpPr>
            <a:spLocks noGrp="1"/>
          </p:cNvSpPr>
          <p:nvPr>
            <p:ph type="sldNum" sz="quarter" idx="12"/>
          </p:nvPr>
        </p:nvSpPr>
        <p:spPr/>
        <p:txBody>
          <a:bodyPr/>
          <a:lstStyle/>
          <a:p>
            <a:pPr defTabSz="1371512"/>
            <a:fld id="{6358EE78-369A-4A83-91BE-CE1CDBA0BAF0}" type="slidenum">
              <a:rPr lang="en-US">
                <a:solidFill>
                  <a:srgbClr val="FFFFFF">
                    <a:lumMod val="65000"/>
                  </a:srgbClr>
                </a:solidFill>
                <a:latin typeface="Calibri" panose="020F0502020204030204"/>
              </a:rPr>
              <a:pPr defTabSz="1371512"/>
              <a:t>4</a:t>
            </a:fld>
            <a:endParaRPr lang="en-US">
              <a:solidFill>
                <a:srgbClr val="FFFFFF">
                  <a:lumMod val="65000"/>
                </a:srgbClr>
              </a:solidFill>
              <a:latin typeface="Calibri" panose="020F0502020204030204"/>
            </a:endParaRPr>
          </a:p>
        </p:txBody>
      </p:sp>
      <p:cxnSp>
        <p:nvCxnSpPr>
          <p:cNvPr id="6" name="Straight Connector 5">
            <a:extLst>
              <a:ext uri="{FF2B5EF4-FFF2-40B4-BE49-F238E27FC236}">
                <a16:creationId xmlns:a16="http://schemas.microsoft.com/office/drawing/2014/main" id="{5276CD65-85AE-4BD0-B599-313520C0044E}"/>
              </a:ext>
            </a:extLst>
          </p:cNvPr>
          <p:cNvCxnSpPr/>
          <p:nvPr/>
        </p:nvCxnSpPr>
        <p:spPr>
          <a:xfrm>
            <a:off x="709991" y="1433786"/>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ED6032E-A66F-4197-BB61-8FDA464DA8BD}"/>
              </a:ext>
            </a:extLst>
          </p:cNvPr>
          <p:cNvSpPr/>
          <p:nvPr/>
        </p:nvSpPr>
        <p:spPr>
          <a:xfrm>
            <a:off x="1213882" y="1917387"/>
            <a:ext cx="16068278" cy="1431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5282" defTabSz="1371512"/>
            <a:r>
              <a:rPr lang="en-US" sz="4800" b="1">
                <a:solidFill>
                  <a:srgbClr val="FFFFFF"/>
                </a:solidFill>
                <a:latin typeface="Calibri Light" panose="020F0302020204030204"/>
              </a:rPr>
              <a:t>Investing in people </a:t>
            </a:r>
          </a:p>
          <a:p>
            <a:pPr marL="345282" defTabSz="1371512"/>
            <a:r>
              <a:rPr lang="en-US" sz="4200" i="1">
                <a:solidFill>
                  <a:srgbClr val="FFFFFF"/>
                </a:solidFill>
                <a:latin typeface="Calibri Light" panose="020F0302020204030204"/>
              </a:rPr>
              <a:t>to help all New Jersey residents find meaningful work</a:t>
            </a:r>
          </a:p>
        </p:txBody>
      </p:sp>
      <p:sp>
        <p:nvSpPr>
          <p:cNvPr id="13" name="Oval 12">
            <a:extLst>
              <a:ext uri="{FF2B5EF4-FFF2-40B4-BE49-F238E27FC236}">
                <a16:creationId xmlns:a16="http://schemas.microsoft.com/office/drawing/2014/main" id="{FB7E1AEA-F0D1-49DE-95B1-C2BF1EB51CB0}"/>
              </a:ext>
            </a:extLst>
          </p:cNvPr>
          <p:cNvSpPr/>
          <p:nvPr/>
        </p:nvSpPr>
        <p:spPr>
          <a:xfrm>
            <a:off x="419427" y="2077787"/>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1</a:t>
            </a:r>
          </a:p>
        </p:txBody>
      </p:sp>
      <p:sp>
        <p:nvSpPr>
          <p:cNvPr id="25" name="Rectangle 24">
            <a:extLst>
              <a:ext uri="{FF2B5EF4-FFF2-40B4-BE49-F238E27FC236}">
                <a16:creationId xmlns:a16="http://schemas.microsoft.com/office/drawing/2014/main" id="{B0F4C2F7-C179-4972-A96D-92B9A10C82BD}"/>
              </a:ext>
            </a:extLst>
          </p:cNvPr>
          <p:cNvSpPr/>
          <p:nvPr/>
        </p:nvSpPr>
        <p:spPr>
          <a:xfrm>
            <a:off x="1213879" y="7166583"/>
            <a:ext cx="16068278" cy="1431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5282" defTabSz="1371512"/>
            <a:r>
              <a:rPr lang="en-US" sz="4800" b="1">
                <a:solidFill>
                  <a:srgbClr val="FFFFFF"/>
                </a:solidFill>
                <a:latin typeface="Calibri Light" panose="020F0302020204030204"/>
              </a:rPr>
              <a:t>Making government work better </a:t>
            </a:r>
          </a:p>
          <a:p>
            <a:pPr marL="345282" defTabSz="1371512"/>
            <a:r>
              <a:rPr lang="en-US" sz="4200" b="1" i="1">
                <a:solidFill>
                  <a:srgbClr val="FFFFFF"/>
                </a:solidFill>
                <a:latin typeface="Calibri Light" panose="020F0302020204030204"/>
              </a:rPr>
              <a:t>to improve New Jersey’s competitiveness and business climate</a:t>
            </a:r>
          </a:p>
        </p:txBody>
      </p:sp>
      <p:sp>
        <p:nvSpPr>
          <p:cNvPr id="26" name="Rectangle 25">
            <a:extLst>
              <a:ext uri="{FF2B5EF4-FFF2-40B4-BE49-F238E27FC236}">
                <a16:creationId xmlns:a16="http://schemas.microsoft.com/office/drawing/2014/main" id="{84714B74-B494-4FA0-BCE5-17A113236DE3}"/>
              </a:ext>
            </a:extLst>
          </p:cNvPr>
          <p:cNvSpPr/>
          <p:nvPr/>
        </p:nvSpPr>
        <p:spPr>
          <a:xfrm>
            <a:off x="1213880" y="3667119"/>
            <a:ext cx="16068278" cy="1431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5282" defTabSz="1371512"/>
            <a:r>
              <a:rPr lang="en-US" sz="4800" b="1">
                <a:solidFill>
                  <a:srgbClr val="FFFFFF"/>
                </a:solidFill>
                <a:latin typeface="Calibri Light" panose="020F0302020204030204"/>
              </a:rPr>
              <a:t>Investing in communities </a:t>
            </a:r>
          </a:p>
          <a:p>
            <a:pPr marL="345282" defTabSz="1371512"/>
            <a:r>
              <a:rPr lang="en-US" sz="4200" b="1" i="1">
                <a:solidFill>
                  <a:srgbClr val="FFFFFF"/>
                </a:solidFill>
                <a:latin typeface="Calibri Light" panose="020F0302020204030204"/>
              </a:rPr>
              <a:t>to build world-class cities, towns, and infrastructure</a:t>
            </a:r>
          </a:p>
        </p:txBody>
      </p:sp>
      <p:sp>
        <p:nvSpPr>
          <p:cNvPr id="27" name="Rectangle 26">
            <a:extLst>
              <a:ext uri="{FF2B5EF4-FFF2-40B4-BE49-F238E27FC236}">
                <a16:creationId xmlns:a16="http://schemas.microsoft.com/office/drawing/2014/main" id="{3A2AD859-0838-49DB-B362-B6761B6460A5}"/>
              </a:ext>
            </a:extLst>
          </p:cNvPr>
          <p:cNvSpPr/>
          <p:nvPr/>
        </p:nvSpPr>
        <p:spPr>
          <a:xfrm>
            <a:off x="1213879" y="5416851"/>
            <a:ext cx="16068278" cy="1431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5282" defTabSz="1371512"/>
            <a:r>
              <a:rPr lang="en-US" sz="4800" b="1">
                <a:solidFill>
                  <a:srgbClr val="FFFFFF"/>
                </a:solidFill>
                <a:latin typeface="Calibri Light" panose="020F0302020204030204"/>
              </a:rPr>
              <a:t>Making New Jersey the State of Innovation </a:t>
            </a:r>
          </a:p>
          <a:p>
            <a:pPr marL="345282" defTabSz="1371512"/>
            <a:r>
              <a:rPr lang="en-US" sz="4200" b="1" i="1">
                <a:solidFill>
                  <a:srgbClr val="FFFFFF"/>
                </a:solidFill>
                <a:latin typeface="Calibri Light" panose="020F0302020204030204"/>
              </a:rPr>
              <a:t>to create more and better jobs across the state</a:t>
            </a:r>
          </a:p>
        </p:txBody>
      </p:sp>
      <p:sp>
        <p:nvSpPr>
          <p:cNvPr id="28" name="Oval 27">
            <a:extLst>
              <a:ext uri="{FF2B5EF4-FFF2-40B4-BE49-F238E27FC236}">
                <a16:creationId xmlns:a16="http://schemas.microsoft.com/office/drawing/2014/main" id="{B5CFDE7A-CD01-4985-B9E5-232FEE7AEBCD}"/>
              </a:ext>
            </a:extLst>
          </p:cNvPr>
          <p:cNvSpPr/>
          <p:nvPr/>
        </p:nvSpPr>
        <p:spPr>
          <a:xfrm>
            <a:off x="419427" y="3827519"/>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2</a:t>
            </a:r>
          </a:p>
        </p:txBody>
      </p:sp>
      <p:sp>
        <p:nvSpPr>
          <p:cNvPr id="29" name="Oval 28">
            <a:extLst>
              <a:ext uri="{FF2B5EF4-FFF2-40B4-BE49-F238E27FC236}">
                <a16:creationId xmlns:a16="http://schemas.microsoft.com/office/drawing/2014/main" id="{FBEAD238-A02E-4461-B3CE-8AD9089F8698}"/>
              </a:ext>
            </a:extLst>
          </p:cNvPr>
          <p:cNvSpPr/>
          <p:nvPr/>
        </p:nvSpPr>
        <p:spPr>
          <a:xfrm>
            <a:off x="419427" y="5577251"/>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3</a:t>
            </a:r>
          </a:p>
        </p:txBody>
      </p:sp>
      <p:sp>
        <p:nvSpPr>
          <p:cNvPr id="30" name="Oval 29">
            <a:extLst>
              <a:ext uri="{FF2B5EF4-FFF2-40B4-BE49-F238E27FC236}">
                <a16:creationId xmlns:a16="http://schemas.microsoft.com/office/drawing/2014/main" id="{3364E12B-17F4-4AD5-8162-1C7BA30C8B2A}"/>
              </a:ext>
            </a:extLst>
          </p:cNvPr>
          <p:cNvSpPr/>
          <p:nvPr/>
        </p:nvSpPr>
        <p:spPr>
          <a:xfrm>
            <a:off x="419427" y="7326983"/>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4</a:t>
            </a:r>
          </a:p>
        </p:txBody>
      </p:sp>
    </p:spTree>
    <p:extLst>
      <p:ext uri="{BB962C8B-B14F-4D97-AF65-F5344CB8AC3E}">
        <p14:creationId xmlns:p14="http://schemas.microsoft.com/office/powerpoint/2010/main" val="360941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7084-3E7E-4253-A571-499690F5C24A}"/>
              </a:ext>
            </a:extLst>
          </p:cNvPr>
          <p:cNvSpPr>
            <a:spLocks noGrp="1"/>
          </p:cNvSpPr>
          <p:nvPr>
            <p:ph type="title"/>
          </p:nvPr>
        </p:nvSpPr>
        <p:spPr>
          <a:xfrm>
            <a:off x="517079" y="274321"/>
            <a:ext cx="16765082" cy="928469"/>
          </a:xfrm>
        </p:spPr>
        <p:txBody>
          <a:bodyPr>
            <a:noAutofit/>
          </a:bodyPr>
          <a:lstStyle/>
          <a:p>
            <a:r>
              <a:rPr lang="en-US" sz="6000" b="1">
                <a:latin typeface="+mn-lt"/>
              </a:rPr>
              <a:t>New Programs Supporting these Strategies</a:t>
            </a:r>
          </a:p>
        </p:txBody>
      </p:sp>
      <p:sp>
        <p:nvSpPr>
          <p:cNvPr id="5" name="Slide Number Placeholder 4">
            <a:extLst>
              <a:ext uri="{FF2B5EF4-FFF2-40B4-BE49-F238E27FC236}">
                <a16:creationId xmlns:a16="http://schemas.microsoft.com/office/drawing/2014/main" id="{B5295B46-4FA8-4FCF-8C28-A7FFCBF2FB5B}"/>
              </a:ext>
            </a:extLst>
          </p:cNvPr>
          <p:cNvSpPr>
            <a:spLocks noGrp="1"/>
          </p:cNvSpPr>
          <p:nvPr>
            <p:ph type="sldNum" sz="quarter" idx="12"/>
          </p:nvPr>
        </p:nvSpPr>
        <p:spPr>
          <a:xfrm>
            <a:off x="4777740" y="7234711"/>
            <a:ext cx="3042012" cy="547688"/>
          </a:xfrm>
        </p:spPr>
        <p:txBody>
          <a:bodyPr/>
          <a:lstStyle/>
          <a:p>
            <a:pPr defTabSz="1371512"/>
            <a:fld id="{6358EE78-369A-4A83-91BE-CE1CDBA0BAF0}" type="slidenum">
              <a:rPr lang="en-US">
                <a:solidFill>
                  <a:srgbClr val="FFFFFF">
                    <a:lumMod val="65000"/>
                  </a:srgbClr>
                </a:solidFill>
                <a:latin typeface="Calibri" panose="020F0502020204030204"/>
              </a:rPr>
              <a:pPr defTabSz="1371512"/>
              <a:t>5</a:t>
            </a:fld>
            <a:endParaRPr lang="en-US">
              <a:solidFill>
                <a:srgbClr val="FFFFFF">
                  <a:lumMod val="65000"/>
                </a:srgbClr>
              </a:solidFill>
              <a:latin typeface="Calibri" panose="020F0502020204030204"/>
            </a:endParaRPr>
          </a:p>
        </p:txBody>
      </p:sp>
      <p:cxnSp>
        <p:nvCxnSpPr>
          <p:cNvPr id="6" name="Straight Connector 5">
            <a:extLst>
              <a:ext uri="{FF2B5EF4-FFF2-40B4-BE49-F238E27FC236}">
                <a16:creationId xmlns:a16="http://schemas.microsoft.com/office/drawing/2014/main" id="{5276CD65-85AE-4BD0-B599-313520C0044E}"/>
              </a:ext>
            </a:extLst>
          </p:cNvPr>
          <p:cNvCxnSpPr/>
          <p:nvPr/>
        </p:nvCxnSpPr>
        <p:spPr>
          <a:xfrm>
            <a:off x="709991" y="1433786"/>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ED6032E-A66F-4197-BB61-8FDA464DA8BD}"/>
              </a:ext>
            </a:extLst>
          </p:cNvPr>
          <p:cNvSpPr/>
          <p:nvPr/>
        </p:nvSpPr>
        <p:spPr>
          <a:xfrm>
            <a:off x="1213883" y="1917388"/>
            <a:ext cx="7608759" cy="117671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5282" defTabSz="1371512"/>
            <a:r>
              <a:rPr lang="en-US" sz="4200" b="1">
                <a:solidFill>
                  <a:srgbClr val="FFFFFF"/>
                </a:solidFill>
                <a:latin typeface="Calibri Light" panose="020F0302020204030204"/>
              </a:rPr>
              <a:t>Emerge Program</a:t>
            </a:r>
          </a:p>
        </p:txBody>
      </p:sp>
      <p:sp>
        <p:nvSpPr>
          <p:cNvPr id="9" name="Rectangle 8">
            <a:extLst>
              <a:ext uri="{FF2B5EF4-FFF2-40B4-BE49-F238E27FC236}">
                <a16:creationId xmlns:a16="http://schemas.microsoft.com/office/drawing/2014/main" id="{C40353DE-74B4-44D3-8189-690C9D04388D}"/>
              </a:ext>
            </a:extLst>
          </p:cNvPr>
          <p:cNvSpPr/>
          <p:nvPr/>
        </p:nvSpPr>
        <p:spPr>
          <a:xfrm>
            <a:off x="1213883" y="3261518"/>
            <a:ext cx="7608759" cy="154424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Main Street Recovery Program</a:t>
            </a:r>
          </a:p>
        </p:txBody>
      </p:sp>
      <p:sp>
        <p:nvSpPr>
          <p:cNvPr id="10" name="Rectangle 9">
            <a:extLst>
              <a:ext uri="{FF2B5EF4-FFF2-40B4-BE49-F238E27FC236}">
                <a16:creationId xmlns:a16="http://schemas.microsoft.com/office/drawing/2014/main" id="{77195E66-C3C5-4DEF-BCA2-2B05FED75A8A}"/>
              </a:ext>
            </a:extLst>
          </p:cNvPr>
          <p:cNvSpPr/>
          <p:nvPr/>
        </p:nvSpPr>
        <p:spPr>
          <a:xfrm>
            <a:off x="9731094" y="3540305"/>
            <a:ext cx="7608759" cy="154424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NJ Aspire Program</a:t>
            </a:r>
          </a:p>
        </p:txBody>
      </p:sp>
      <p:sp>
        <p:nvSpPr>
          <p:cNvPr id="11" name="Rectangle 10">
            <a:extLst>
              <a:ext uri="{FF2B5EF4-FFF2-40B4-BE49-F238E27FC236}">
                <a16:creationId xmlns:a16="http://schemas.microsoft.com/office/drawing/2014/main" id="{515B197E-912D-4368-A82E-1D398A6EE057}"/>
              </a:ext>
            </a:extLst>
          </p:cNvPr>
          <p:cNvSpPr/>
          <p:nvPr/>
        </p:nvSpPr>
        <p:spPr>
          <a:xfrm>
            <a:off x="9731094" y="5202449"/>
            <a:ext cx="7608759" cy="164662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dirty="0">
                <a:solidFill>
                  <a:srgbClr val="FFFFFF"/>
                </a:solidFill>
                <a:latin typeface="Calibri Light" panose="020F0302020204030204"/>
              </a:rPr>
              <a:t>Brownfield Redevelopment Incentive</a:t>
            </a:r>
          </a:p>
        </p:txBody>
      </p:sp>
      <p:sp>
        <p:nvSpPr>
          <p:cNvPr id="12" name="Rectangle 11">
            <a:extLst>
              <a:ext uri="{FF2B5EF4-FFF2-40B4-BE49-F238E27FC236}">
                <a16:creationId xmlns:a16="http://schemas.microsoft.com/office/drawing/2014/main" id="{986EB4E5-5827-4664-B287-A3A85EB086DF}"/>
              </a:ext>
            </a:extLst>
          </p:cNvPr>
          <p:cNvSpPr/>
          <p:nvPr/>
        </p:nvSpPr>
        <p:spPr>
          <a:xfrm>
            <a:off x="1213883" y="6838005"/>
            <a:ext cx="7608759" cy="165798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NJ Innovation Evergreen Fund</a:t>
            </a:r>
          </a:p>
        </p:txBody>
      </p:sp>
      <p:sp>
        <p:nvSpPr>
          <p:cNvPr id="13" name="Oval 12">
            <a:extLst>
              <a:ext uri="{FF2B5EF4-FFF2-40B4-BE49-F238E27FC236}">
                <a16:creationId xmlns:a16="http://schemas.microsoft.com/office/drawing/2014/main" id="{FB7E1AEA-F0D1-49DE-95B1-C2BF1EB51CB0}"/>
              </a:ext>
            </a:extLst>
          </p:cNvPr>
          <p:cNvSpPr/>
          <p:nvPr/>
        </p:nvSpPr>
        <p:spPr>
          <a:xfrm>
            <a:off x="396891" y="1968803"/>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1</a:t>
            </a:r>
          </a:p>
        </p:txBody>
      </p:sp>
      <p:sp>
        <p:nvSpPr>
          <p:cNvPr id="14" name="Rectangle 13">
            <a:extLst>
              <a:ext uri="{FF2B5EF4-FFF2-40B4-BE49-F238E27FC236}">
                <a16:creationId xmlns:a16="http://schemas.microsoft.com/office/drawing/2014/main" id="{7997A463-F43F-4AF2-A995-03B92513B0E6}"/>
              </a:ext>
            </a:extLst>
          </p:cNvPr>
          <p:cNvSpPr/>
          <p:nvPr/>
        </p:nvSpPr>
        <p:spPr>
          <a:xfrm>
            <a:off x="1213883" y="5053984"/>
            <a:ext cx="7608759" cy="16061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Historic Property Reinvestment Program</a:t>
            </a:r>
          </a:p>
        </p:txBody>
      </p:sp>
      <p:sp>
        <p:nvSpPr>
          <p:cNvPr id="15" name="Rectangle 14">
            <a:extLst>
              <a:ext uri="{FF2B5EF4-FFF2-40B4-BE49-F238E27FC236}">
                <a16:creationId xmlns:a16="http://schemas.microsoft.com/office/drawing/2014/main" id="{2E5BBBC7-72B6-4CF0-AB60-ACB3733408B9}"/>
              </a:ext>
            </a:extLst>
          </p:cNvPr>
          <p:cNvSpPr/>
          <p:nvPr/>
        </p:nvSpPr>
        <p:spPr>
          <a:xfrm>
            <a:off x="9731094" y="6955448"/>
            <a:ext cx="7608759" cy="154054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Community-Anchored Development Program</a:t>
            </a:r>
          </a:p>
        </p:txBody>
      </p:sp>
      <p:sp>
        <p:nvSpPr>
          <p:cNvPr id="16" name="Rectangle 15">
            <a:extLst>
              <a:ext uri="{FF2B5EF4-FFF2-40B4-BE49-F238E27FC236}">
                <a16:creationId xmlns:a16="http://schemas.microsoft.com/office/drawing/2014/main" id="{C0A22648-BAE7-43C3-89C4-EDE2B7BCE2DA}"/>
              </a:ext>
            </a:extLst>
          </p:cNvPr>
          <p:cNvSpPr/>
          <p:nvPr/>
        </p:nvSpPr>
        <p:spPr>
          <a:xfrm>
            <a:off x="9731094" y="1923895"/>
            <a:ext cx="7608759" cy="154054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345282" defTabSz="1371512"/>
            <a:r>
              <a:rPr lang="en-US" sz="4200" b="1">
                <a:solidFill>
                  <a:srgbClr val="FFFFFF"/>
                </a:solidFill>
                <a:latin typeface="Calibri Light" panose="020F0302020204030204"/>
              </a:rPr>
              <a:t>Food Desert Relief Program</a:t>
            </a:r>
          </a:p>
        </p:txBody>
      </p:sp>
      <p:sp>
        <p:nvSpPr>
          <p:cNvPr id="17" name="Oval 16">
            <a:extLst>
              <a:ext uri="{FF2B5EF4-FFF2-40B4-BE49-F238E27FC236}">
                <a16:creationId xmlns:a16="http://schemas.microsoft.com/office/drawing/2014/main" id="{B6B093A4-DAF1-43D6-88EA-D998D53D77FD}"/>
              </a:ext>
            </a:extLst>
          </p:cNvPr>
          <p:cNvSpPr/>
          <p:nvPr/>
        </p:nvSpPr>
        <p:spPr>
          <a:xfrm>
            <a:off x="396891" y="3471419"/>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2</a:t>
            </a:r>
          </a:p>
        </p:txBody>
      </p:sp>
      <p:sp>
        <p:nvSpPr>
          <p:cNvPr id="18" name="Oval 17">
            <a:extLst>
              <a:ext uri="{FF2B5EF4-FFF2-40B4-BE49-F238E27FC236}">
                <a16:creationId xmlns:a16="http://schemas.microsoft.com/office/drawing/2014/main" id="{5B5405AE-6BE1-4E90-B211-2A05C8D6819A}"/>
              </a:ext>
            </a:extLst>
          </p:cNvPr>
          <p:cNvSpPr/>
          <p:nvPr/>
        </p:nvSpPr>
        <p:spPr>
          <a:xfrm>
            <a:off x="396891" y="7112833"/>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4</a:t>
            </a:r>
          </a:p>
        </p:txBody>
      </p:sp>
      <p:sp>
        <p:nvSpPr>
          <p:cNvPr id="19" name="Oval 18">
            <a:extLst>
              <a:ext uri="{FF2B5EF4-FFF2-40B4-BE49-F238E27FC236}">
                <a16:creationId xmlns:a16="http://schemas.microsoft.com/office/drawing/2014/main" id="{16DEF0E3-97E5-4CB7-A3D4-ECBC7292FA76}"/>
              </a:ext>
            </a:extLst>
          </p:cNvPr>
          <p:cNvSpPr/>
          <p:nvPr/>
        </p:nvSpPr>
        <p:spPr>
          <a:xfrm>
            <a:off x="396891" y="5235248"/>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3</a:t>
            </a:r>
          </a:p>
        </p:txBody>
      </p:sp>
      <p:sp>
        <p:nvSpPr>
          <p:cNvPr id="20" name="Oval 19">
            <a:extLst>
              <a:ext uri="{FF2B5EF4-FFF2-40B4-BE49-F238E27FC236}">
                <a16:creationId xmlns:a16="http://schemas.microsoft.com/office/drawing/2014/main" id="{8891DA3A-BA95-4EE6-8498-D4313B726D94}"/>
              </a:ext>
            </a:extLst>
          </p:cNvPr>
          <p:cNvSpPr/>
          <p:nvPr/>
        </p:nvSpPr>
        <p:spPr>
          <a:xfrm>
            <a:off x="9013145" y="2106731"/>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5</a:t>
            </a:r>
          </a:p>
        </p:txBody>
      </p:sp>
      <p:sp>
        <p:nvSpPr>
          <p:cNvPr id="21" name="Oval 20">
            <a:extLst>
              <a:ext uri="{FF2B5EF4-FFF2-40B4-BE49-F238E27FC236}">
                <a16:creationId xmlns:a16="http://schemas.microsoft.com/office/drawing/2014/main" id="{78039421-6439-4C6E-99BE-B5B20834162B}"/>
              </a:ext>
            </a:extLst>
          </p:cNvPr>
          <p:cNvSpPr/>
          <p:nvPr/>
        </p:nvSpPr>
        <p:spPr>
          <a:xfrm>
            <a:off x="9013145" y="3786371"/>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6</a:t>
            </a:r>
          </a:p>
        </p:txBody>
      </p:sp>
      <p:sp>
        <p:nvSpPr>
          <p:cNvPr id="22" name="Oval 21">
            <a:extLst>
              <a:ext uri="{FF2B5EF4-FFF2-40B4-BE49-F238E27FC236}">
                <a16:creationId xmlns:a16="http://schemas.microsoft.com/office/drawing/2014/main" id="{190FDEF4-6D29-4E4D-A304-5AB949F93A97}"/>
              </a:ext>
            </a:extLst>
          </p:cNvPr>
          <p:cNvSpPr/>
          <p:nvPr/>
        </p:nvSpPr>
        <p:spPr>
          <a:xfrm>
            <a:off x="9014504" y="5475508"/>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7</a:t>
            </a:r>
          </a:p>
        </p:txBody>
      </p:sp>
      <p:sp>
        <p:nvSpPr>
          <p:cNvPr id="23" name="Oval 22">
            <a:extLst>
              <a:ext uri="{FF2B5EF4-FFF2-40B4-BE49-F238E27FC236}">
                <a16:creationId xmlns:a16="http://schemas.microsoft.com/office/drawing/2014/main" id="{B987D668-3F18-4AFD-9FE9-6DC64D62A29A}"/>
              </a:ext>
            </a:extLst>
          </p:cNvPr>
          <p:cNvSpPr/>
          <p:nvPr/>
        </p:nvSpPr>
        <p:spPr>
          <a:xfrm>
            <a:off x="9013145" y="7170191"/>
            <a:ext cx="1172829" cy="1111064"/>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4800" b="1">
                <a:solidFill>
                  <a:srgbClr val="FFFFFF"/>
                </a:solidFill>
                <a:latin typeface="Calibri Light" panose="020F0302020204030204"/>
              </a:rPr>
              <a:t>8</a:t>
            </a:r>
          </a:p>
        </p:txBody>
      </p:sp>
      <p:sp>
        <p:nvSpPr>
          <p:cNvPr id="4" name="TextBox 3">
            <a:extLst>
              <a:ext uri="{FF2B5EF4-FFF2-40B4-BE49-F238E27FC236}">
                <a16:creationId xmlns:a16="http://schemas.microsoft.com/office/drawing/2014/main" id="{32CACAE5-6598-85A4-E912-AEFB607EBB0D}"/>
              </a:ext>
            </a:extLst>
          </p:cNvPr>
          <p:cNvSpPr txBox="1"/>
          <p:nvPr/>
        </p:nvSpPr>
        <p:spPr>
          <a:xfrm>
            <a:off x="14819585" y="6387404"/>
            <a:ext cx="2758424" cy="415498"/>
          </a:xfrm>
          <a:prstGeom prst="rect">
            <a:avLst/>
          </a:prstGeom>
          <a:noFill/>
        </p:spPr>
        <p:txBody>
          <a:bodyPr wrap="square">
            <a:spAutoFit/>
          </a:bodyPr>
          <a:lstStyle/>
          <a:p>
            <a:pPr defTabSz="1371512">
              <a:spcAft>
                <a:spcPts val="1800"/>
              </a:spcAft>
            </a:pPr>
            <a:r>
              <a:rPr lang="en-US" sz="2100" dirty="0">
                <a:solidFill>
                  <a:srgbClr val="83BD00"/>
                </a:solidFill>
                <a:latin typeface="Calibri" panose="020F0502020204030204" pitchFamily="34" charset="0"/>
                <a:cs typeface="Calibri" panose="020F0502020204030204" pitchFamily="34" charset="0"/>
              </a:rPr>
              <a:t>      (October Board)</a:t>
            </a:r>
          </a:p>
        </p:txBody>
      </p:sp>
      <p:sp>
        <p:nvSpPr>
          <p:cNvPr id="7" name="TextBox 6">
            <a:extLst>
              <a:ext uri="{FF2B5EF4-FFF2-40B4-BE49-F238E27FC236}">
                <a16:creationId xmlns:a16="http://schemas.microsoft.com/office/drawing/2014/main" id="{F8D6A0ED-1E48-7261-0CC8-9E6D8A2A1969}"/>
              </a:ext>
            </a:extLst>
          </p:cNvPr>
          <p:cNvSpPr txBox="1"/>
          <p:nvPr/>
        </p:nvSpPr>
        <p:spPr>
          <a:xfrm>
            <a:off x="14819587" y="4683593"/>
            <a:ext cx="2758424" cy="415498"/>
          </a:xfrm>
          <a:prstGeom prst="rect">
            <a:avLst/>
          </a:prstGeom>
          <a:noFill/>
        </p:spPr>
        <p:txBody>
          <a:bodyPr wrap="square">
            <a:spAutoFit/>
          </a:bodyPr>
          <a:lstStyle/>
          <a:p>
            <a:pPr defTabSz="1371512">
              <a:spcAft>
                <a:spcPts val="1800"/>
              </a:spcAft>
            </a:pPr>
            <a:r>
              <a:rPr lang="en-US" sz="2100">
                <a:solidFill>
                  <a:srgbClr val="83BD00"/>
                </a:solidFill>
                <a:latin typeface="Calibri" panose="020F0502020204030204" pitchFamily="34" charset="0"/>
                <a:cs typeface="Calibri" panose="020F0502020204030204" pitchFamily="34" charset="0"/>
              </a:rPr>
              <a:t>(Under Construction)</a:t>
            </a:r>
          </a:p>
        </p:txBody>
      </p:sp>
      <p:sp>
        <p:nvSpPr>
          <p:cNvPr id="24" name="TextBox 23">
            <a:extLst>
              <a:ext uri="{FF2B5EF4-FFF2-40B4-BE49-F238E27FC236}">
                <a16:creationId xmlns:a16="http://schemas.microsoft.com/office/drawing/2014/main" id="{8C7A2DD4-B19C-057B-4917-D18A2BA23470}"/>
              </a:ext>
            </a:extLst>
          </p:cNvPr>
          <p:cNvSpPr txBox="1"/>
          <p:nvPr/>
        </p:nvSpPr>
        <p:spPr>
          <a:xfrm>
            <a:off x="14819585" y="8048108"/>
            <a:ext cx="2758424" cy="415498"/>
          </a:xfrm>
          <a:prstGeom prst="rect">
            <a:avLst/>
          </a:prstGeom>
          <a:noFill/>
        </p:spPr>
        <p:txBody>
          <a:bodyPr wrap="square">
            <a:spAutoFit/>
          </a:bodyPr>
          <a:lstStyle/>
          <a:p>
            <a:pPr defTabSz="1371512">
              <a:spcAft>
                <a:spcPts val="1800"/>
              </a:spcAft>
            </a:pPr>
            <a:r>
              <a:rPr lang="en-US" sz="2100">
                <a:solidFill>
                  <a:srgbClr val="83BD00"/>
                </a:solidFill>
                <a:latin typeface="Calibri" panose="020F0502020204030204" pitchFamily="34" charset="0"/>
                <a:cs typeface="Calibri" panose="020F0502020204030204" pitchFamily="34" charset="0"/>
              </a:rPr>
              <a:t>(Under Construction)</a:t>
            </a:r>
          </a:p>
        </p:txBody>
      </p:sp>
      <p:sp>
        <p:nvSpPr>
          <p:cNvPr id="3" name="TextBox 2">
            <a:extLst>
              <a:ext uri="{FF2B5EF4-FFF2-40B4-BE49-F238E27FC236}">
                <a16:creationId xmlns:a16="http://schemas.microsoft.com/office/drawing/2014/main" id="{77AE2A5D-9F9F-2B33-C2DA-044F7DF2826D}"/>
              </a:ext>
            </a:extLst>
          </p:cNvPr>
          <p:cNvSpPr txBox="1"/>
          <p:nvPr/>
        </p:nvSpPr>
        <p:spPr>
          <a:xfrm>
            <a:off x="14819585" y="3030684"/>
            <a:ext cx="2758424" cy="415498"/>
          </a:xfrm>
          <a:prstGeom prst="rect">
            <a:avLst/>
          </a:prstGeom>
          <a:noFill/>
        </p:spPr>
        <p:txBody>
          <a:bodyPr wrap="square">
            <a:spAutoFit/>
          </a:bodyPr>
          <a:lstStyle/>
          <a:p>
            <a:pPr defTabSz="1371512">
              <a:spcAft>
                <a:spcPts val="1800"/>
              </a:spcAft>
            </a:pPr>
            <a:r>
              <a:rPr lang="en-US" sz="2100">
                <a:solidFill>
                  <a:srgbClr val="83BD00"/>
                </a:solidFill>
                <a:latin typeface="Calibri" panose="020F0502020204030204" pitchFamily="34" charset="0"/>
                <a:cs typeface="Calibri" panose="020F0502020204030204" pitchFamily="34" charset="0"/>
              </a:rPr>
              <a:t>(Under Construction)</a:t>
            </a:r>
          </a:p>
        </p:txBody>
      </p:sp>
    </p:spTree>
    <p:extLst>
      <p:ext uri="{BB962C8B-B14F-4D97-AF65-F5344CB8AC3E}">
        <p14:creationId xmlns:p14="http://schemas.microsoft.com/office/powerpoint/2010/main" val="323646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9266A61-0D93-4F98-AF1D-EB60F63B0D14}"/>
              </a:ext>
            </a:extLst>
          </p:cNvPr>
          <p:cNvSpPr txBox="1">
            <a:spLocks/>
          </p:cNvSpPr>
          <p:nvPr/>
        </p:nvSpPr>
        <p:spPr bwMode="auto">
          <a:xfrm>
            <a:off x="1429565" y="274838"/>
            <a:ext cx="154288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defTabSz="1343025">
              <a:tabLst>
                <a:tab pos="404813" algn="l"/>
              </a:tabLst>
            </a:pPr>
            <a:r>
              <a:rPr lang="en-US" sz="6000" b="1" kern="0">
                <a:solidFill>
                  <a:srgbClr val="00587B"/>
                </a:solidFill>
                <a:latin typeface="Calibri" panose="020F0502020204030204"/>
              </a:rPr>
              <a:t>Emerge Program</a:t>
            </a:r>
            <a:endParaRPr lang="en-US" sz="6000" kern="0">
              <a:solidFill>
                <a:srgbClr val="00587B"/>
              </a:solidFill>
              <a:latin typeface="Calibri" panose="020F0502020204030204"/>
            </a:endParaRPr>
          </a:p>
        </p:txBody>
      </p:sp>
      <p:sp>
        <p:nvSpPr>
          <p:cNvPr id="21" name="Oval 20">
            <a:extLst>
              <a:ext uri="{FF2B5EF4-FFF2-40B4-BE49-F238E27FC236}">
                <a16:creationId xmlns:a16="http://schemas.microsoft.com/office/drawing/2014/main" id="{3D59F378-C70B-44DF-B6DA-C65AC4B11202}"/>
              </a:ext>
            </a:extLst>
          </p:cNvPr>
          <p:cNvSpPr/>
          <p:nvPr/>
        </p:nvSpPr>
        <p:spPr>
          <a:xfrm>
            <a:off x="206897" y="228579"/>
            <a:ext cx="1015848" cy="101584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6000" b="1">
                <a:solidFill>
                  <a:srgbClr val="FFFFFF"/>
                </a:solidFill>
                <a:latin typeface="Calibri Light" panose="020F0302020204030204"/>
              </a:rPr>
              <a:t>1</a:t>
            </a:r>
          </a:p>
        </p:txBody>
      </p:sp>
      <p:cxnSp>
        <p:nvCxnSpPr>
          <p:cNvPr id="27" name="Straight Connector 26">
            <a:extLst>
              <a:ext uri="{FF2B5EF4-FFF2-40B4-BE49-F238E27FC236}">
                <a16:creationId xmlns:a16="http://schemas.microsoft.com/office/drawing/2014/main" id="{44FE772B-8676-CD46-90C0-D65AA7729E65}"/>
              </a:ext>
            </a:extLst>
          </p:cNvPr>
          <p:cNvCxnSpPr/>
          <p:nvPr/>
        </p:nvCxnSpPr>
        <p:spPr>
          <a:xfrm>
            <a:off x="709991" y="1433786"/>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a16="http://schemas.microsoft.com/office/drawing/2014/main" id="{C00CD56E-0FF5-384F-BE40-8D5E147314A5}"/>
              </a:ext>
            </a:extLst>
          </p:cNvPr>
          <p:cNvSpPr/>
          <p:nvPr/>
        </p:nvSpPr>
        <p:spPr>
          <a:xfrm>
            <a:off x="709990" y="1669406"/>
            <a:ext cx="16868009" cy="8286884"/>
          </a:xfrm>
          <a:prstGeom prst="rect">
            <a:avLst/>
          </a:prstGeom>
        </p:spPr>
        <p:txBody>
          <a:bodyPr wrap="square">
            <a:spAutoFit/>
          </a:bodyPr>
          <a:lstStyle/>
          <a:p>
            <a:pPr marL="428625" indent="-428625" defTabSz="1371512">
              <a:spcBef>
                <a:spcPts val="1800"/>
              </a:spcBef>
              <a:buClr>
                <a:srgbClr val="83BD00"/>
              </a:buClr>
              <a:buFont typeface="System Font Regular"/>
              <a:buChar char="►"/>
            </a:pPr>
            <a:r>
              <a:rPr lang="en-US" sz="4200" dirty="0">
                <a:solidFill>
                  <a:srgbClr val="00587B"/>
                </a:solidFill>
                <a:latin typeface="Calibri" panose="020F0502020204030204"/>
              </a:rPr>
              <a:t>Job based tax credit focused on </a:t>
            </a:r>
            <a:r>
              <a:rPr lang="en-US" sz="4200" b="1" dirty="0">
                <a:solidFill>
                  <a:srgbClr val="00587B"/>
                </a:solidFill>
                <a:latin typeface="Calibri" panose="020F0502020204030204"/>
              </a:rPr>
              <a:t>communities with the greatest levels of distress </a:t>
            </a:r>
          </a:p>
          <a:p>
            <a:pPr marL="428625" indent="-428625" defTabSz="1371512">
              <a:spcBef>
                <a:spcPts val="1800"/>
              </a:spcBef>
              <a:buClr>
                <a:srgbClr val="83BD00"/>
              </a:buClr>
              <a:buFont typeface="System Font Regular"/>
              <a:buChar char="►"/>
            </a:pPr>
            <a:r>
              <a:rPr lang="en-US" sz="4200" b="1" dirty="0">
                <a:solidFill>
                  <a:srgbClr val="00587B"/>
                </a:solidFill>
                <a:latin typeface="Calibri" panose="020F0502020204030204"/>
              </a:rPr>
              <a:t>Targets Governor’s priority sectors </a:t>
            </a:r>
            <a:r>
              <a:rPr lang="en-US" sz="4200" dirty="0">
                <a:solidFill>
                  <a:srgbClr val="00587B"/>
                </a:solidFill>
                <a:latin typeface="Calibri" panose="020F0502020204030204"/>
              </a:rPr>
              <a:t>for economic growth</a:t>
            </a:r>
            <a:endParaRPr lang="en-US" sz="4200" b="1" dirty="0">
              <a:solidFill>
                <a:srgbClr val="00587B"/>
              </a:solidFill>
              <a:latin typeface="Calibri" panose="020F0502020204030204"/>
            </a:endParaRPr>
          </a:p>
          <a:p>
            <a:pPr marL="428625" lvl="1" indent="-428625" defTabSz="1371512">
              <a:spcBef>
                <a:spcPts val="1800"/>
              </a:spcBef>
              <a:buClr>
                <a:srgbClr val="83BD00"/>
              </a:buClr>
              <a:buFont typeface="System Font Regular"/>
              <a:buChar char="►"/>
            </a:pPr>
            <a:r>
              <a:rPr lang="en-US" sz="4200" b="1" dirty="0">
                <a:solidFill>
                  <a:srgbClr val="00587B"/>
                </a:solidFill>
                <a:latin typeface="Calibri" panose="020F0502020204030204"/>
              </a:rPr>
              <a:t>Focus on new jobs </a:t>
            </a:r>
            <a:r>
              <a:rPr lang="en-US" sz="4200" dirty="0">
                <a:solidFill>
                  <a:srgbClr val="00587B"/>
                </a:solidFill>
                <a:latin typeface="Calibri" panose="020F0502020204030204"/>
              </a:rPr>
              <a:t>with minimum job creation targets for most projects </a:t>
            </a:r>
          </a:p>
          <a:p>
            <a:pPr marL="428625" lvl="1" indent="-428625" defTabSz="1371512">
              <a:spcBef>
                <a:spcPts val="1800"/>
              </a:spcBef>
              <a:buClr>
                <a:srgbClr val="83BD00"/>
              </a:buClr>
              <a:buFont typeface="System Font Regular"/>
              <a:buChar char="►"/>
            </a:pPr>
            <a:r>
              <a:rPr lang="en-US" sz="4200" dirty="0">
                <a:solidFill>
                  <a:srgbClr val="00587B"/>
                </a:solidFill>
                <a:latin typeface="Calibri" panose="020F0502020204030204"/>
              </a:rPr>
              <a:t>Business must make </a:t>
            </a:r>
            <a:r>
              <a:rPr lang="en-US" sz="4200" b="1" dirty="0">
                <a:solidFill>
                  <a:srgbClr val="00587B"/>
                </a:solidFill>
                <a:latin typeface="Calibri" panose="020F0502020204030204"/>
              </a:rPr>
              <a:t>minimum capital investment </a:t>
            </a:r>
            <a:r>
              <a:rPr lang="en-US" sz="4200" dirty="0">
                <a:solidFill>
                  <a:srgbClr val="00587B"/>
                </a:solidFill>
                <a:latin typeface="Calibri" panose="020F0502020204030204"/>
              </a:rPr>
              <a:t>in eligible area</a:t>
            </a:r>
          </a:p>
          <a:p>
            <a:pPr marL="1371555" lvl="2" indent="-685800" defTabSz="1371512">
              <a:spcBef>
                <a:spcPts val="9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rPr>
              <a:t>Can meet requirement with </a:t>
            </a:r>
            <a:r>
              <a:rPr lang="en-US" sz="4200" b="1" dirty="0">
                <a:solidFill>
                  <a:srgbClr val="00587B"/>
                </a:solidFill>
                <a:latin typeface="Calibri" panose="020F0502020204030204"/>
              </a:rPr>
              <a:t>donations to a local infrastructure fund</a:t>
            </a:r>
          </a:p>
          <a:p>
            <a:pPr marL="428625" indent="-428625" defTabSz="1371512">
              <a:spcBef>
                <a:spcPts val="1800"/>
              </a:spcBef>
              <a:buClr>
                <a:srgbClr val="83BD00"/>
              </a:buClr>
              <a:buFont typeface="System Font Regular"/>
              <a:buChar char="►"/>
            </a:pPr>
            <a:r>
              <a:rPr lang="en-US" sz="4200" b="1" dirty="0">
                <a:solidFill>
                  <a:srgbClr val="00587B"/>
                </a:solidFill>
                <a:latin typeface="Calibri" panose="020F0502020204030204"/>
              </a:rPr>
              <a:t>Net benefit requirement of 200% – 400% of award amount</a:t>
            </a:r>
          </a:p>
          <a:p>
            <a:pPr marL="428625" indent="-428625" defTabSz="1371512">
              <a:spcBef>
                <a:spcPts val="1800"/>
              </a:spcBef>
              <a:buClr>
                <a:srgbClr val="83BD00"/>
              </a:buClr>
              <a:buFont typeface="System Font Regular"/>
              <a:buChar char="►"/>
            </a:pPr>
            <a:r>
              <a:rPr lang="en-US" sz="4200" b="1" dirty="0">
                <a:solidFill>
                  <a:srgbClr val="00587B"/>
                </a:solidFill>
                <a:latin typeface="Calibri" panose="020F0502020204030204"/>
              </a:rPr>
              <a:t>Retention projects limited </a:t>
            </a:r>
            <a:r>
              <a:rPr lang="en-US" sz="4200" dirty="0">
                <a:solidFill>
                  <a:srgbClr val="00587B"/>
                </a:solidFill>
                <a:latin typeface="Calibri" panose="020F0502020204030204"/>
              </a:rPr>
              <a:t>to those retaining more than </a:t>
            </a:r>
            <a:r>
              <a:rPr lang="en-US" sz="4200" b="1" dirty="0">
                <a:solidFill>
                  <a:srgbClr val="00587B"/>
                </a:solidFill>
                <a:latin typeface="Calibri" panose="020F0502020204030204"/>
              </a:rPr>
              <a:t>500 jobs</a:t>
            </a:r>
          </a:p>
          <a:p>
            <a:pPr marL="428625" indent="-428625" defTabSz="1371512">
              <a:spcBef>
                <a:spcPts val="1800"/>
              </a:spcBef>
              <a:buClr>
                <a:srgbClr val="83BD00"/>
              </a:buClr>
              <a:buFont typeface="System Font Regular"/>
              <a:buChar char="►"/>
            </a:pPr>
            <a:r>
              <a:rPr lang="en-US" sz="4200" dirty="0">
                <a:solidFill>
                  <a:srgbClr val="00587B"/>
                </a:solidFill>
                <a:latin typeface="Calibri" panose="020F0502020204030204"/>
              </a:rPr>
              <a:t>Capped with NJ Aspire at </a:t>
            </a:r>
            <a:r>
              <a:rPr lang="en-US" sz="4200" b="1" dirty="0">
                <a:solidFill>
                  <a:srgbClr val="00587B"/>
                </a:solidFill>
                <a:latin typeface="Calibri" panose="020F0502020204030204"/>
              </a:rPr>
              <a:t>$1.1B per year over 6 years</a:t>
            </a:r>
          </a:p>
          <a:p>
            <a:pPr marL="1371557" lvl="1" indent="-685800" defTabSz="1371512">
              <a:spcBef>
                <a:spcPts val="18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rPr>
              <a:t>$1.1B cap covers </a:t>
            </a:r>
            <a:r>
              <a:rPr lang="en-US" sz="4200" b="1" dirty="0">
                <a:solidFill>
                  <a:srgbClr val="00587B"/>
                </a:solidFill>
                <a:latin typeface="Calibri" panose="020F0502020204030204"/>
              </a:rPr>
              <a:t>both programs</a:t>
            </a:r>
            <a:endParaRPr lang="en-US" sz="4200" dirty="0">
              <a:solidFill>
                <a:srgbClr val="00587B"/>
              </a:solidFill>
              <a:latin typeface="Calibri" panose="020F0502020204030204"/>
            </a:endParaRPr>
          </a:p>
        </p:txBody>
      </p:sp>
      <p:sp>
        <p:nvSpPr>
          <p:cNvPr id="3" name="Slide Number Placeholder 2">
            <a:extLst>
              <a:ext uri="{FF2B5EF4-FFF2-40B4-BE49-F238E27FC236}">
                <a16:creationId xmlns:a16="http://schemas.microsoft.com/office/drawing/2014/main" id="{6AD56CBA-7CED-4683-9DC4-DDF70566FBB9}"/>
              </a:ext>
            </a:extLst>
          </p:cNvPr>
          <p:cNvSpPr>
            <a:spLocks noGrp="1"/>
          </p:cNvSpPr>
          <p:nvPr>
            <p:ph type="sldNum" sz="quarter" idx="12"/>
          </p:nvPr>
        </p:nvSpPr>
        <p:spPr/>
        <p:txBody>
          <a:bodyPr/>
          <a:lstStyle/>
          <a:p>
            <a:pPr defTabSz="1371512"/>
            <a:fld id="{6358EE78-369A-4A83-91BE-CE1CDBA0BAF0}" type="slidenum">
              <a:rPr lang="en-US">
                <a:solidFill>
                  <a:srgbClr val="FFFFFF">
                    <a:lumMod val="65000"/>
                  </a:srgbClr>
                </a:solidFill>
                <a:latin typeface="Calibri" panose="020F0502020204030204"/>
              </a:rPr>
              <a:pPr defTabSz="1371512"/>
              <a:t>6</a:t>
            </a:fld>
            <a:endParaRPr lang="en-US">
              <a:solidFill>
                <a:srgbClr val="FFFFFF">
                  <a:lumMod val="65000"/>
                </a:srgbClr>
              </a:solidFill>
              <a:latin typeface="Calibri" panose="020F0502020204030204"/>
            </a:endParaRPr>
          </a:p>
        </p:txBody>
      </p:sp>
    </p:spTree>
    <p:extLst>
      <p:ext uri="{BB962C8B-B14F-4D97-AF65-F5344CB8AC3E}">
        <p14:creationId xmlns:p14="http://schemas.microsoft.com/office/powerpoint/2010/main" val="59746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EB2F2371-FA57-41AD-9C98-54C132BF684E}"/>
              </a:ext>
            </a:extLst>
          </p:cNvPr>
          <p:cNvSpPr txBox="1">
            <a:spLocks/>
          </p:cNvSpPr>
          <p:nvPr/>
        </p:nvSpPr>
        <p:spPr bwMode="auto">
          <a:xfrm>
            <a:off x="1357936" y="274838"/>
            <a:ext cx="142753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defTabSz="1343025">
              <a:tabLst>
                <a:tab pos="404813" algn="l"/>
              </a:tabLst>
            </a:pPr>
            <a:r>
              <a:rPr lang="en-US" sz="6000" b="1" kern="0">
                <a:solidFill>
                  <a:srgbClr val="00587B"/>
                </a:solidFill>
                <a:latin typeface="Calibri" panose="020F0502020204030204"/>
              </a:rPr>
              <a:t>Historic Property Reinvestment Program</a:t>
            </a:r>
            <a:endParaRPr lang="en-US" sz="6000" kern="0">
              <a:solidFill>
                <a:srgbClr val="00587B"/>
              </a:solidFill>
              <a:latin typeface="Calibri" panose="020F0502020204030204"/>
            </a:endParaRPr>
          </a:p>
        </p:txBody>
      </p:sp>
      <p:sp>
        <p:nvSpPr>
          <p:cNvPr id="20" name="Oval 19">
            <a:extLst>
              <a:ext uri="{FF2B5EF4-FFF2-40B4-BE49-F238E27FC236}">
                <a16:creationId xmlns:a16="http://schemas.microsoft.com/office/drawing/2014/main" id="{557E74E6-D919-8547-860D-C27A40966D06}"/>
              </a:ext>
            </a:extLst>
          </p:cNvPr>
          <p:cNvSpPr/>
          <p:nvPr/>
        </p:nvSpPr>
        <p:spPr>
          <a:xfrm>
            <a:off x="206897" y="228579"/>
            <a:ext cx="1015848" cy="101584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6000" b="1">
                <a:solidFill>
                  <a:srgbClr val="FFFFFF"/>
                </a:solidFill>
                <a:latin typeface="Calibri Light" panose="020F0302020204030204"/>
              </a:rPr>
              <a:t>3</a:t>
            </a:r>
          </a:p>
        </p:txBody>
      </p:sp>
      <p:cxnSp>
        <p:nvCxnSpPr>
          <p:cNvPr id="21" name="Straight Connector 20">
            <a:extLst>
              <a:ext uri="{FF2B5EF4-FFF2-40B4-BE49-F238E27FC236}">
                <a16:creationId xmlns:a16="http://schemas.microsoft.com/office/drawing/2014/main" id="{664AD7E0-C501-744B-B720-3F941F96C97B}"/>
              </a:ext>
            </a:extLst>
          </p:cNvPr>
          <p:cNvCxnSpPr/>
          <p:nvPr/>
        </p:nvCxnSpPr>
        <p:spPr>
          <a:xfrm>
            <a:off x="709991" y="1433786"/>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DC79CC0E-24F3-754B-AB1B-739695C2D6CA}"/>
              </a:ext>
            </a:extLst>
          </p:cNvPr>
          <p:cNvSpPr/>
          <p:nvPr/>
        </p:nvSpPr>
        <p:spPr>
          <a:xfrm>
            <a:off x="709990" y="1669406"/>
            <a:ext cx="16868000" cy="8592609"/>
          </a:xfrm>
          <a:prstGeom prst="rect">
            <a:avLst/>
          </a:prstGeom>
        </p:spPr>
        <p:txBody>
          <a:bodyPr wrap="square">
            <a:spAutoFit/>
          </a:bodyPr>
          <a:lstStyle/>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rPr>
              <a:t>Typically</a:t>
            </a:r>
            <a:r>
              <a:rPr lang="en-US" sz="4200" b="1" dirty="0">
                <a:solidFill>
                  <a:srgbClr val="00587B"/>
                </a:solidFill>
                <a:latin typeface="Calibri" panose="020F0502020204030204"/>
              </a:rPr>
              <a:t> one-time </a:t>
            </a:r>
            <a:r>
              <a:rPr lang="en-US" sz="4200" dirty="0">
                <a:solidFill>
                  <a:srgbClr val="00587B"/>
                </a:solidFill>
                <a:latin typeface="Calibri" panose="020F0502020204030204"/>
              </a:rPr>
              <a:t>tax credit issued in the year of completion of redevelopment</a:t>
            </a:r>
          </a:p>
          <a:p>
            <a:pPr marL="414704" indent="-428625" defTabSz="1371512">
              <a:lnSpc>
                <a:spcPct val="107000"/>
              </a:lnSpc>
              <a:spcBef>
                <a:spcPts val="900"/>
              </a:spcBef>
              <a:buClr>
                <a:srgbClr val="83BD00"/>
              </a:buClr>
              <a:buFont typeface="System Font Regular"/>
              <a:buChar char="►"/>
            </a:pPr>
            <a:r>
              <a:rPr lang="en-US" sz="4200" b="1" dirty="0">
                <a:solidFill>
                  <a:srgbClr val="00587B"/>
                </a:solidFill>
                <a:latin typeface="Calibri" panose="020F0502020204030204"/>
                <a:cs typeface="Times New Roman" panose="02020603050405020304" pitchFamily="18" charset="0"/>
              </a:rPr>
              <a:t>Annual Appropriation: </a:t>
            </a:r>
            <a:r>
              <a:rPr lang="en-US" sz="4200" dirty="0">
                <a:solidFill>
                  <a:srgbClr val="00587B"/>
                </a:solidFill>
                <a:latin typeface="Calibri" panose="020F0502020204030204"/>
                <a:cs typeface="Times New Roman" panose="02020603050405020304" pitchFamily="18" charset="0"/>
              </a:rPr>
              <a:t>$50M</a:t>
            </a:r>
          </a:p>
          <a:p>
            <a:pPr marL="414704" indent="-428625" defTabSz="1371512">
              <a:lnSpc>
                <a:spcPct val="107000"/>
              </a:lnSpc>
              <a:spcBef>
                <a:spcPts val="900"/>
              </a:spcBef>
              <a:buClr>
                <a:srgbClr val="83BD00"/>
              </a:buClr>
              <a:buFont typeface="System Font Regular"/>
              <a:buChar char="►"/>
            </a:pPr>
            <a:r>
              <a:rPr lang="en-US" sz="4200" b="1" dirty="0">
                <a:solidFill>
                  <a:srgbClr val="00587B"/>
                </a:solidFill>
                <a:latin typeface="Calibri" panose="020F0502020204030204"/>
                <a:cs typeface="Times New Roman" panose="02020603050405020304" pitchFamily="18" charset="0"/>
              </a:rPr>
              <a:t>Project Award:</a:t>
            </a:r>
            <a:r>
              <a:rPr lang="en-US" sz="4200" dirty="0">
                <a:solidFill>
                  <a:srgbClr val="00587B"/>
                </a:solidFill>
                <a:latin typeface="Calibri" panose="020F0502020204030204"/>
                <a:cs typeface="Times New Roman" panose="02020603050405020304" pitchFamily="18" charset="0"/>
              </a:rPr>
              <a:t> 40 up to 45% of remediation costs</a:t>
            </a: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cs typeface="Times New Roman" panose="02020603050405020304" pitchFamily="18" charset="0"/>
              </a:rPr>
              <a:t>Award Cap: $4 million to $8 million </a:t>
            </a: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rPr>
              <a:t>Building be listed on the</a:t>
            </a:r>
            <a:r>
              <a:rPr lang="en-US" sz="4200" b="1" dirty="0">
                <a:solidFill>
                  <a:srgbClr val="00587B"/>
                </a:solidFill>
                <a:latin typeface="Calibri" panose="020F0502020204030204"/>
              </a:rPr>
              <a:t> National Register of Historic Places </a:t>
            </a:r>
            <a:r>
              <a:rPr lang="en-US" sz="4200" dirty="0">
                <a:solidFill>
                  <a:srgbClr val="00587B"/>
                </a:solidFill>
                <a:latin typeface="Calibri" panose="020F0502020204030204"/>
              </a:rPr>
              <a:t>OR approved by the </a:t>
            </a:r>
            <a:r>
              <a:rPr lang="en-US" sz="4200" b="1" dirty="0">
                <a:solidFill>
                  <a:srgbClr val="00587B"/>
                </a:solidFill>
                <a:latin typeface="Calibri" panose="020F0502020204030204"/>
              </a:rPr>
              <a:t>State Historic Preservation Officer</a:t>
            </a: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rPr>
              <a:t>Limited to </a:t>
            </a:r>
            <a:r>
              <a:rPr lang="en-US" sz="4200" b="1" dirty="0">
                <a:solidFill>
                  <a:srgbClr val="00587B"/>
                </a:solidFill>
                <a:latin typeface="Calibri" panose="020F0502020204030204"/>
              </a:rPr>
              <a:t>income producing </a:t>
            </a:r>
            <a:r>
              <a:rPr lang="en-US" sz="4200" dirty="0">
                <a:solidFill>
                  <a:srgbClr val="00587B"/>
                </a:solidFill>
                <a:latin typeface="Calibri" panose="020F0502020204030204"/>
              </a:rPr>
              <a:t>projects</a:t>
            </a:r>
            <a:endParaRPr lang="en-US" sz="4200" b="1" dirty="0">
              <a:solidFill>
                <a:srgbClr val="00587B"/>
              </a:solidFill>
              <a:latin typeface="Calibri" panose="020F0502020204030204"/>
            </a:endParaRP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rPr>
              <a:t>Program allows for </a:t>
            </a:r>
            <a:r>
              <a:rPr lang="en-US" sz="4200" b="1" dirty="0">
                <a:solidFill>
                  <a:srgbClr val="00587B"/>
                </a:solidFill>
                <a:latin typeface="Calibri" panose="020F0502020204030204"/>
              </a:rPr>
              <a:t>development period flexibility</a:t>
            </a:r>
            <a:endParaRPr lang="en-US" sz="4200" b="1" dirty="0">
              <a:solidFill>
                <a:srgbClr val="00587B"/>
              </a:solidFill>
              <a:latin typeface="Calibri" panose="020F0502020204030204"/>
              <a:cs typeface="Times New Roman" panose="02020603050405020304" pitchFamily="18" charset="0"/>
            </a:endParaRPr>
          </a:p>
          <a:p>
            <a:pPr marL="414704" indent="-428625" defTabSz="1371512">
              <a:lnSpc>
                <a:spcPct val="107000"/>
              </a:lnSpc>
              <a:spcBef>
                <a:spcPts val="900"/>
              </a:spcBef>
              <a:buClr>
                <a:srgbClr val="83BD00"/>
              </a:buClr>
              <a:buFont typeface="System Font Regular"/>
              <a:buChar char="►"/>
            </a:pPr>
            <a:r>
              <a:rPr lang="en-US" sz="4200" b="1" dirty="0">
                <a:solidFill>
                  <a:srgbClr val="00587B"/>
                </a:solidFill>
                <a:latin typeface="Calibri" panose="020F0502020204030204"/>
                <a:cs typeface="Times New Roman" panose="02020603050405020304" pitchFamily="18" charset="0"/>
              </a:rPr>
              <a:t>Competitive</a:t>
            </a:r>
            <a:r>
              <a:rPr lang="en-US" sz="4200" dirty="0">
                <a:solidFill>
                  <a:srgbClr val="00587B"/>
                </a:solidFill>
                <a:latin typeface="Calibri" panose="020F0502020204030204"/>
                <a:cs typeface="Times New Roman" panose="02020603050405020304" pitchFamily="18" charset="0"/>
              </a:rPr>
              <a:t> application process</a:t>
            </a: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rPr>
              <a:t>Leverages </a:t>
            </a:r>
            <a:r>
              <a:rPr lang="en-US" sz="4200" b="1" dirty="0">
                <a:solidFill>
                  <a:srgbClr val="00587B"/>
                </a:solidFill>
                <a:latin typeface="Calibri" panose="020F0502020204030204"/>
              </a:rPr>
              <a:t>National Historic Tax Credit</a:t>
            </a:r>
          </a:p>
        </p:txBody>
      </p:sp>
      <p:sp>
        <p:nvSpPr>
          <p:cNvPr id="4" name="Slide Number Placeholder 3">
            <a:extLst>
              <a:ext uri="{FF2B5EF4-FFF2-40B4-BE49-F238E27FC236}">
                <a16:creationId xmlns:a16="http://schemas.microsoft.com/office/drawing/2014/main" id="{C3E16726-230F-444D-B750-DEBB90F36BE5}"/>
              </a:ext>
            </a:extLst>
          </p:cNvPr>
          <p:cNvSpPr>
            <a:spLocks noGrp="1"/>
          </p:cNvSpPr>
          <p:nvPr>
            <p:ph type="sldNum" sz="quarter" idx="12"/>
          </p:nvPr>
        </p:nvSpPr>
        <p:spPr/>
        <p:txBody>
          <a:bodyPr/>
          <a:lstStyle/>
          <a:p>
            <a:pPr defTabSz="1371512"/>
            <a:fld id="{6358EE78-369A-4A83-91BE-CE1CDBA0BAF0}" type="slidenum">
              <a:rPr lang="en-US">
                <a:solidFill>
                  <a:srgbClr val="FFFFFF">
                    <a:lumMod val="65000"/>
                  </a:srgbClr>
                </a:solidFill>
                <a:latin typeface="Calibri" panose="020F0502020204030204"/>
              </a:rPr>
              <a:pPr defTabSz="1371512"/>
              <a:t>7</a:t>
            </a:fld>
            <a:endParaRPr lang="en-US">
              <a:solidFill>
                <a:srgbClr val="FFFFFF">
                  <a:lumMod val="65000"/>
                </a:srgbClr>
              </a:solidFill>
              <a:latin typeface="Calibri" panose="020F0502020204030204"/>
            </a:endParaRPr>
          </a:p>
        </p:txBody>
      </p:sp>
    </p:spTree>
    <p:extLst>
      <p:ext uri="{BB962C8B-B14F-4D97-AF65-F5344CB8AC3E}">
        <p14:creationId xmlns:p14="http://schemas.microsoft.com/office/powerpoint/2010/main" val="177289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EB2F2371-FA57-41AD-9C98-54C132BF684E}"/>
              </a:ext>
            </a:extLst>
          </p:cNvPr>
          <p:cNvSpPr txBox="1">
            <a:spLocks/>
          </p:cNvSpPr>
          <p:nvPr/>
        </p:nvSpPr>
        <p:spPr bwMode="auto">
          <a:xfrm>
            <a:off x="1365240" y="284080"/>
            <a:ext cx="151396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defTabSz="1343025">
              <a:tabLst>
                <a:tab pos="404813" algn="l"/>
              </a:tabLst>
            </a:pPr>
            <a:r>
              <a:rPr lang="en-US" sz="6000" b="1" kern="0">
                <a:solidFill>
                  <a:srgbClr val="00587B"/>
                </a:solidFill>
                <a:latin typeface="Calibri" panose="020F0502020204030204"/>
              </a:rPr>
              <a:t>NJ Innovation Evergreen Fund (NJIEF)</a:t>
            </a:r>
          </a:p>
        </p:txBody>
      </p:sp>
      <p:cxnSp>
        <p:nvCxnSpPr>
          <p:cNvPr id="19" name="Straight Connector 18">
            <a:extLst>
              <a:ext uri="{FF2B5EF4-FFF2-40B4-BE49-F238E27FC236}">
                <a16:creationId xmlns:a16="http://schemas.microsoft.com/office/drawing/2014/main" id="{DD7B099E-F88D-BC4B-8F33-B29D0C0EF638}"/>
              </a:ext>
            </a:extLst>
          </p:cNvPr>
          <p:cNvCxnSpPr/>
          <p:nvPr/>
        </p:nvCxnSpPr>
        <p:spPr>
          <a:xfrm>
            <a:off x="709991" y="1433786"/>
            <a:ext cx="16868019"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81A98537-47FE-AD43-ABF0-3BF3A8DF28CE}"/>
              </a:ext>
            </a:extLst>
          </p:cNvPr>
          <p:cNvSpPr/>
          <p:nvPr/>
        </p:nvSpPr>
        <p:spPr>
          <a:xfrm>
            <a:off x="709991" y="1660164"/>
            <a:ext cx="16868009" cy="7670177"/>
          </a:xfrm>
          <a:prstGeom prst="rect">
            <a:avLst/>
          </a:prstGeom>
        </p:spPr>
        <p:txBody>
          <a:bodyPr wrap="square">
            <a:spAutoFit/>
          </a:bodyPr>
          <a:lstStyle/>
          <a:p>
            <a:pPr marL="414704" indent="-428625" defTabSz="1371512">
              <a:lnSpc>
                <a:spcPct val="107000"/>
              </a:lnSpc>
              <a:spcBef>
                <a:spcPts val="900"/>
              </a:spcBef>
              <a:buClr>
                <a:srgbClr val="83BD00"/>
              </a:buClr>
              <a:buFont typeface="System Font Regular"/>
              <a:buChar char="►"/>
            </a:pPr>
            <a:r>
              <a:rPr lang="en-US" sz="4200" b="1" dirty="0">
                <a:solidFill>
                  <a:srgbClr val="00587B"/>
                </a:solidFill>
                <a:latin typeface="Calibri" panose="020F0502020204030204"/>
                <a:cs typeface="Times New Roman" panose="02020603050405020304" pitchFamily="18" charset="0"/>
              </a:rPr>
              <a:t>$500M+ </a:t>
            </a:r>
            <a:r>
              <a:rPr lang="en-US" sz="4200" dirty="0">
                <a:solidFill>
                  <a:srgbClr val="00587B"/>
                </a:solidFill>
                <a:latin typeface="Calibri" panose="020F0502020204030204"/>
                <a:cs typeface="Times New Roman" panose="02020603050405020304" pitchFamily="18" charset="0"/>
              </a:rPr>
              <a:t>venture investment fund for New Jersey companies</a:t>
            </a:r>
          </a:p>
          <a:p>
            <a:pPr marL="1357635" lvl="1" indent="-685800" defTabSz="1371512">
              <a:lnSpc>
                <a:spcPct val="107000"/>
              </a:lnSpc>
              <a:spcBef>
                <a:spcPts val="9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cs typeface="Times New Roman" panose="02020603050405020304" pitchFamily="18" charset="0"/>
              </a:rPr>
              <a:t>50% public money (auction of $60M of tax credits per year for 5 years)</a:t>
            </a:r>
          </a:p>
          <a:p>
            <a:pPr marL="1357635" lvl="1" indent="-685800" defTabSz="1371512">
              <a:lnSpc>
                <a:spcPct val="107000"/>
              </a:lnSpc>
              <a:spcBef>
                <a:spcPts val="9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cs typeface="Times New Roman" panose="02020603050405020304" pitchFamily="18" charset="0"/>
              </a:rPr>
              <a:t>50% private money via matching investments</a:t>
            </a:r>
          </a:p>
          <a:p>
            <a:pPr marL="414704" indent="-428625" defTabSz="1371512">
              <a:lnSpc>
                <a:spcPct val="107000"/>
              </a:lnSpc>
              <a:spcBef>
                <a:spcPts val="900"/>
              </a:spcBef>
              <a:buClr>
                <a:srgbClr val="83BD00"/>
              </a:buClr>
              <a:buFont typeface="System Font Regular"/>
              <a:buChar char="►"/>
            </a:pPr>
            <a:r>
              <a:rPr lang="en-US" sz="4200" b="1" dirty="0">
                <a:solidFill>
                  <a:srgbClr val="00587B"/>
                </a:solidFill>
                <a:latin typeface="Calibri" panose="020F0502020204030204"/>
                <a:cs typeface="Times New Roman" panose="02020603050405020304" pitchFamily="18" charset="0"/>
              </a:rPr>
              <a:t>Qualified venture firms can draw up to $5M for two investments </a:t>
            </a:r>
            <a:r>
              <a:rPr lang="en-US" sz="4200" dirty="0">
                <a:solidFill>
                  <a:srgbClr val="00587B"/>
                </a:solidFill>
                <a:latin typeface="Calibri" panose="020F0502020204030204"/>
                <a:cs typeface="Times New Roman" panose="02020603050405020304" pitchFamily="18" charset="0"/>
              </a:rPr>
              <a:t>per year in NJ-based companies in the State’s focus sectors</a:t>
            </a:r>
          </a:p>
          <a:p>
            <a:pPr marL="1357635" lvl="1" indent="-685800" defTabSz="1371512">
              <a:lnSpc>
                <a:spcPct val="107000"/>
              </a:lnSpc>
              <a:spcBef>
                <a:spcPts val="9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cs typeface="Times New Roman" panose="02020603050405020304" pitchFamily="18" charset="0"/>
              </a:rPr>
              <a:t>Increased individual investment cap for ventures utilizing NJ-based college IP or that are certified woman or minority owned</a:t>
            </a:r>
          </a:p>
          <a:p>
            <a:pPr marL="1357635" lvl="1" indent="-685800" defTabSz="1371512">
              <a:lnSpc>
                <a:spcPct val="107000"/>
              </a:lnSpc>
              <a:spcBef>
                <a:spcPts val="900"/>
              </a:spcBef>
              <a:buClr>
                <a:srgbClr val="83BD00"/>
              </a:buClr>
              <a:buSzPct val="80000"/>
              <a:buFont typeface="Apple Symbols" panose="02000000000000000000" pitchFamily="2" charset="-79"/>
              <a:buChar char="⎯"/>
            </a:pPr>
            <a:r>
              <a:rPr lang="en-US" sz="4200" dirty="0">
                <a:solidFill>
                  <a:srgbClr val="00587B"/>
                </a:solidFill>
                <a:latin typeface="Calibri" panose="020F0502020204030204"/>
                <a:cs typeface="Times New Roman" panose="02020603050405020304" pitchFamily="18" charset="0"/>
              </a:rPr>
              <a:t>Goal of </a:t>
            </a:r>
            <a:r>
              <a:rPr lang="en-US" sz="4200" b="1" dirty="0">
                <a:solidFill>
                  <a:srgbClr val="00587B"/>
                </a:solidFill>
                <a:latin typeface="Calibri" panose="020F0502020204030204"/>
                <a:cs typeface="Times New Roman" panose="02020603050405020304" pitchFamily="18" charset="0"/>
              </a:rPr>
              <a:t>25% of fund invested in communities in distress</a:t>
            </a:r>
          </a:p>
          <a:p>
            <a:pPr marL="414704" indent="-428625" defTabSz="1371512">
              <a:lnSpc>
                <a:spcPct val="107000"/>
              </a:lnSpc>
              <a:spcBef>
                <a:spcPts val="900"/>
              </a:spcBef>
              <a:buClr>
                <a:srgbClr val="83BD00"/>
              </a:buClr>
              <a:buFont typeface="System Font Regular"/>
              <a:buChar char="►"/>
            </a:pPr>
            <a:r>
              <a:rPr lang="en-US" sz="4200" dirty="0">
                <a:solidFill>
                  <a:srgbClr val="00587B"/>
                </a:solidFill>
                <a:latin typeface="Calibri" panose="020F0502020204030204"/>
                <a:cs typeface="Times New Roman" panose="02020603050405020304" pitchFamily="18" charset="0"/>
              </a:rPr>
              <a:t>As exits are realized, the proceeds will be distributed back to NJIEF, providing </a:t>
            </a:r>
            <a:r>
              <a:rPr lang="en-US" sz="4200" b="1" dirty="0">
                <a:solidFill>
                  <a:srgbClr val="00587B"/>
                </a:solidFill>
                <a:latin typeface="Calibri" panose="020F0502020204030204"/>
                <a:cs typeface="Times New Roman" panose="02020603050405020304" pitchFamily="18" charset="0"/>
              </a:rPr>
              <a:t>self-sustaining streams of funds</a:t>
            </a:r>
          </a:p>
        </p:txBody>
      </p:sp>
      <p:sp>
        <p:nvSpPr>
          <p:cNvPr id="13" name="Oval 12">
            <a:extLst>
              <a:ext uri="{FF2B5EF4-FFF2-40B4-BE49-F238E27FC236}">
                <a16:creationId xmlns:a16="http://schemas.microsoft.com/office/drawing/2014/main" id="{4D8E02E2-365A-47F8-9E21-96387C22E90C}"/>
              </a:ext>
            </a:extLst>
          </p:cNvPr>
          <p:cNvSpPr/>
          <p:nvPr/>
        </p:nvSpPr>
        <p:spPr>
          <a:xfrm>
            <a:off x="206897" y="228579"/>
            <a:ext cx="1015848" cy="101584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12"/>
            <a:r>
              <a:rPr lang="en-US" sz="6000" b="1">
                <a:solidFill>
                  <a:srgbClr val="FFFFFF"/>
                </a:solidFill>
                <a:latin typeface="Calibri Light" panose="020F0302020204030204"/>
              </a:rPr>
              <a:t>4</a:t>
            </a:r>
          </a:p>
        </p:txBody>
      </p:sp>
      <p:sp>
        <p:nvSpPr>
          <p:cNvPr id="4" name="Slide Number Placeholder 3">
            <a:extLst>
              <a:ext uri="{FF2B5EF4-FFF2-40B4-BE49-F238E27FC236}">
                <a16:creationId xmlns:a16="http://schemas.microsoft.com/office/drawing/2014/main" id="{D93B2710-1AB3-4A34-95A5-AA4058960BC7}"/>
              </a:ext>
            </a:extLst>
          </p:cNvPr>
          <p:cNvSpPr>
            <a:spLocks noGrp="1"/>
          </p:cNvSpPr>
          <p:nvPr>
            <p:ph type="sldNum" sz="quarter" idx="12"/>
          </p:nvPr>
        </p:nvSpPr>
        <p:spPr/>
        <p:txBody>
          <a:bodyPr/>
          <a:lstStyle/>
          <a:p>
            <a:pPr defTabSz="1371512"/>
            <a:fld id="{6358EE78-369A-4A83-91BE-CE1CDBA0BAF0}" type="slidenum">
              <a:rPr lang="en-US">
                <a:solidFill>
                  <a:srgbClr val="FFFFFF">
                    <a:lumMod val="65000"/>
                  </a:srgbClr>
                </a:solidFill>
                <a:latin typeface="Calibri" panose="020F0502020204030204"/>
              </a:rPr>
              <a:pPr defTabSz="1371512"/>
              <a:t>8</a:t>
            </a:fld>
            <a:endParaRPr lang="en-US">
              <a:solidFill>
                <a:srgbClr val="FFFFFF">
                  <a:lumMod val="65000"/>
                </a:srgbClr>
              </a:solidFill>
              <a:latin typeface="Calibri" panose="020F0502020204030204"/>
            </a:endParaRPr>
          </a:p>
        </p:txBody>
      </p:sp>
    </p:spTree>
    <p:extLst>
      <p:ext uri="{BB962C8B-B14F-4D97-AF65-F5344CB8AC3E}">
        <p14:creationId xmlns:p14="http://schemas.microsoft.com/office/powerpoint/2010/main" val="204679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5647" y="0"/>
            <a:ext cx="15636240" cy="10287000"/>
            <a:chOff x="0" y="0"/>
            <a:chExt cx="9652000" cy="6350000"/>
          </a:xfrm>
        </p:grpSpPr>
        <p:sp>
          <p:nvSpPr>
            <p:cNvPr id="3" name="Freeform 3"/>
            <p:cNvSpPr/>
            <p:nvPr/>
          </p:nvSpPr>
          <p:spPr>
            <a:xfrm>
              <a:off x="0" y="0"/>
              <a:ext cx="9391650" cy="6350000"/>
            </a:xfrm>
            <a:custGeom>
              <a:avLst/>
              <a:gdLst/>
              <a:ahLst/>
              <a:cxnLst/>
              <a:rect l="l" t="t" r="r" b="b"/>
              <a:pathLst>
                <a:path w="9391650" h="6350000">
                  <a:moveTo>
                    <a:pt x="0" y="0"/>
                  </a:moveTo>
                  <a:lnTo>
                    <a:pt x="0" y="6350000"/>
                  </a:lnTo>
                  <a:lnTo>
                    <a:pt x="3789680" y="6350000"/>
                  </a:lnTo>
                  <a:lnTo>
                    <a:pt x="9391650" y="0"/>
                  </a:lnTo>
                  <a:close/>
                </a:path>
              </a:pathLst>
            </a:custGeom>
            <a:blipFill>
              <a:blip r:embed="rId2"/>
              <a:stretch>
                <a:fillRect t="-4661" b="-4661"/>
              </a:stretch>
            </a:blipFill>
          </p:spPr>
        </p:sp>
        <p:sp>
          <p:nvSpPr>
            <p:cNvPr id="4" name="Freeform 4"/>
            <p:cNvSpPr/>
            <p:nvPr/>
          </p:nvSpPr>
          <p:spPr>
            <a:xfrm>
              <a:off x="4064000" y="0"/>
              <a:ext cx="5588000" cy="6350000"/>
            </a:xfrm>
            <a:custGeom>
              <a:avLst/>
              <a:gdLst/>
              <a:ahLst/>
              <a:cxnLst/>
              <a:rect l="l" t="t" r="r" b="b"/>
              <a:pathLst>
                <a:path w="5588000" h="6350000">
                  <a:moveTo>
                    <a:pt x="5588000" y="6350000"/>
                  </a:moveTo>
                  <a:lnTo>
                    <a:pt x="0" y="6350000"/>
                  </a:lnTo>
                  <a:lnTo>
                    <a:pt x="5588000" y="0"/>
                  </a:lnTo>
                  <a:close/>
                </a:path>
              </a:pathLst>
            </a:custGeom>
            <a:solidFill>
              <a:srgbClr val="FFFFFF"/>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99682" y="2550714"/>
            <a:ext cx="1884372" cy="2260117"/>
          </a:xfrm>
          <a:prstGeom prst="rect">
            <a:avLst/>
          </a:prstGeom>
        </p:spPr>
      </p:pic>
      <p:sp>
        <p:nvSpPr>
          <p:cNvPr id="6" name="TextBox 6"/>
          <p:cNvSpPr txBox="1"/>
          <p:nvPr/>
        </p:nvSpPr>
        <p:spPr>
          <a:xfrm>
            <a:off x="9559388" y="4875660"/>
            <a:ext cx="8904342" cy="4095105"/>
          </a:xfrm>
          <a:prstGeom prst="rect">
            <a:avLst/>
          </a:prstGeom>
        </p:spPr>
        <p:txBody>
          <a:bodyPr lIns="0" tIns="0" rIns="0" bIns="0" rtlCol="0" anchor="t">
            <a:spAutoFit/>
          </a:bodyPr>
          <a:lstStyle/>
          <a:p>
            <a:pPr marL="0" lvl="0" indent="0" algn="ctr">
              <a:lnSpc>
                <a:spcPts val="10880"/>
              </a:lnSpc>
              <a:spcBef>
                <a:spcPct val="0"/>
              </a:spcBef>
            </a:pPr>
            <a:r>
              <a:rPr lang="en-US" sz="8000" dirty="0">
                <a:solidFill>
                  <a:srgbClr val="1D5877"/>
                </a:solidFill>
                <a:latin typeface="Montserrat Semi-Bold Bold"/>
              </a:rPr>
              <a:t>MAIN STREET RECOVERY PROGRAM</a:t>
            </a:r>
            <a:r>
              <a:rPr lang="en-US" sz="8000" dirty="0">
                <a:solidFill>
                  <a:srgbClr val="1B4455"/>
                </a:solidFill>
                <a:latin typeface="Montserrat Semi-Bold Bold"/>
              </a:rPr>
              <a:t> </a:t>
            </a:r>
          </a:p>
        </p:txBody>
      </p:sp>
      <p:pic>
        <p:nvPicPr>
          <p:cNvPr id="7" name="Picture 7"/>
          <p:cNvPicPr>
            <a:picLocks noChangeAspect="1"/>
          </p:cNvPicPr>
          <p:nvPr/>
        </p:nvPicPr>
        <p:blipFill>
          <a:blip r:embed="rId5"/>
          <a:srcRect l="2626" t="30030" b="34671"/>
          <a:stretch>
            <a:fillRect/>
          </a:stretch>
        </p:blipFill>
        <p:spPr>
          <a:xfrm>
            <a:off x="16646203" y="9536655"/>
            <a:ext cx="1175759" cy="4262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2677</Words>
  <Application>Microsoft Office PowerPoint</Application>
  <PresentationFormat>Custom</PresentationFormat>
  <Paragraphs>281</Paragraphs>
  <Slides>24</Slides>
  <Notes>3</Notes>
  <HiddenSlides>0</HiddenSlides>
  <MMClips>0</MMClips>
  <ScaleCrop>false</ScaleCrop>
  <HeadingPairs>
    <vt:vector size="6" baseType="variant">
      <vt:variant>
        <vt:lpstr>Fonts Used</vt:lpstr>
      </vt:variant>
      <vt:variant>
        <vt:i4>33</vt:i4>
      </vt:variant>
      <vt:variant>
        <vt:lpstr>Theme</vt:lpstr>
      </vt:variant>
      <vt:variant>
        <vt:i4>4</vt:i4>
      </vt:variant>
      <vt:variant>
        <vt:lpstr>Slide Titles</vt:lpstr>
      </vt:variant>
      <vt:variant>
        <vt:i4>24</vt:i4>
      </vt:variant>
    </vt:vector>
  </HeadingPairs>
  <TitlesOfParts>
    <vt:vector size="61" baseType="lpstr">
      <vt:lpstr>Open Sans Light</vt:lpstr>
      <vt:lpstr>Segoe UI Semibold</vt:lpstr>
      <vt:lpstr>Glacial Indifference</vt:lpstr>
      <vt:lpstr>Segoe UI</vt:lpstr>
      <vt:lpstr>Franklin Gothic Demi Cond</vt:lpstr>
      <vt:lpstr>Glacial Indifference Bold</vt:lpstr>
      <vt:lpstr>Open Sans Light Bold</vt:lpstr>
      <vt:lpstr>Tahoma</vt:lpstr>
      <vt:lpstr>.Lucida Grande UI Regular</vt:lpstr>
      <vt:lpstr>Raleway</vt:lpstr>
      <vt:lpstr>Montserrat Classic</vt:lpstr>
      <vt:lpstr>sans</vt:lpstr>
      <vt:lpstr>Montserrat Classic Bold</vt:lpstr>
      <vt:lpstr>Arimo</vt:lpstr>
      <vt:lpstr>IBM Plex Sans Bold</vt:lpstr>
      <vt:lpstr>Arial Black</vt:lpstr>
      <vt:lpstr>Lato</vt:lpstr>
      <vt:lpstr>SegoeUI-Semilight</vt:lpstr>
      <vt:lpstr>Arial</vt:lpstr>
      <vt:lpstr>Source Sans Pro</vt:lpstr>
      <vt:lpstr>Selawik-Semibold</vt:lpstr>
      <vt:lpstr>Selawik Semibold</vt:lpstr>
      <vt:lpstr>Calibri Light</vt:lpstr>
      <vt:lpstr>Montserrat Semi-Bold Bold</vt:lpstr>
      <vt:lpstr>.PingFang SC Regular</vt:lpstr>
      <vt:lpstr>System Font Regular</vt:lpstr>
      <vt:lpstr>Apple Symbols</vt:lpstr>
      <vt:lpstr>Clear Sans Regular</vt:lpstr>
      <vt:lpstr>Clear Sans Regular Bold</vt:lpstr>
      <vt:lpstr>Lato Bold</vt:lpstr>
      <vt:lpstr>Raleway Bold</vt:lpstr>
      <vt:lpstr>Calibri</vt:lpstr>
      <vt:lpstr>Century Gothic</vt:lpstr>
      <vt:lpstr>Office Theme</vt:lpstr>
      <vt:lpstr>2_Office Theme</vt:lpstr>
      <vt:lpstr>1_Office Theme</vt:lpstr>
      <vt:lpstr>3_Office Theme</vt:lpstr>
      <vt:lpstr>PowerPoint Presentation</vt:lpstr>
      <vt:lpstr>About the NJEDA</vt:lpstr>
      <vt:lpstr>PowerPoint Presentation</vt:lpstr>
      <vt:lpstr>New Jersey’s Economic Priorities</vt:lpstr>
      <vt:lpstr>New Programs Supporting these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PREMIER LENDER BANKS</vt:lpstr>
      <vt:lpstr>PowerPoint Presentation</vt:lpstr>
      <vt:lpstr>SMALL BUSINESS BONDING READINESS ASSISTANCE PROGRAM</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SBS Deck 2022</dc:title>
  <dc:creator>Emma Corrado</dc:creator>
  <cp:lastModifiedBy>Christina Fuentes</cp:lastModifiedBy>
  <cp:revision>23</cp:revision>
  <dcterms:created xsi:type="dcterms:W3CDTF">2006-08-16T00:00:00Z</dcterms:created>
  <dcterms:modified xsi:type="dcterms:W3CDTF">2022-10-20T21:46:51Z</dcterms:modified>
  <dc:identifier>DAE9yzPDxKA</dc:identifier>
</cp:coreProperties>
</file>